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380" r:id="rId3"/>
    <p:sldId id="422" r:id="rId4"/>
    <p:sldId id="424" r:id="rId5"/>
    <p:sldId id="425" r:id="rId6"/>
    <p:sldId id="426" r:id="rId7"/>
    <p:sldId id="428" r:id="rId8"/>
    <p:sldId id="427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5" r:id="rId25"/>
    <p:sldId id="444" r:id="rId26"/>
    <p:sldId id="446" r:id="rId27"/>
    <p:sldId id="447" r:id="rId28"/>
    <p:sldId id="448" r:id="rId29"/>
    <p:sldId id="449" r:id="rId30"/>
    <p:sldId id="450" r:id="rId31"/>
    <p:sldId id="452" r:id="rId32"/>
    <p:sldId id="453" r:id="rId33"/>
    <p:sldId id="454" r:id="rId34"/>
    <p:sldId id="456" r:id="rId35"/>
    <p:sldId id="451" r:id="rId36"/>
    <p:sldId id="458" r:id="rId37"/>
    <p:sldId id="460" r:id="rId38"/>
    <p:sldId id="461" r:id="rId39"/>
    <p:sldId id="462" r:id="rId40"/>
    <p:sldId id="463" r:id="rId41"/>
    <p:sldId id="464" r:id="rId42"/>
    <p:sldId id="465" r:id="rId43"/>
    <p:sldId id="466" r:id="rId44"/>
    <p:sldId id="467" r:id="rId45"/>
    <p:sldId id="468" r:id="rId46"/>
    <p:sldId id="471" r:id="rId47"/>
    <p:sldId id="469" r:id="rId48"/>
    <p:sldId id="470" r:id="rId49"/>
    <p:sldId id="472" r:id="rId50"/>
    <p:sldId id="473" r:id="rId51"/>
    <p:sldId id="474" r:id="rId52"/>
    <p:sldId id="475" r:id="rId53"/>
    <p:sldId id="421" r:id="rId5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3BD2"/>
    <a:srgbClr val="FDC3C3"/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כ"ב/אלול/תשע"ו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כ"ב/אלול/תשע"ו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כ"ב/אלול/תשע"ו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כ"ב/אלול/תשע"ו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כ"ב/אלול/תשע"ו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כ"ב/אלול/תשע"ו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כ"ב/אלול/תשע"ו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כ"ב/אלול/תשע"ו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כ"ב/אלול/תשע"ו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כ"ב/אלול/תשע"ו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כ"ב/אלול/תשע"ו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כ"ב/אלול/תשע"ו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6.xml"/><Relationship Id="rId7" Type="http://schemas.openxmlformats.org/officeDocument/2006/relationships/image" Target="../media/image18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8.xml"/><Relationship Id="rId10" Type="http://schemas.openxmlformats.org/officeDocument/2006/relationships/image" Target="../media/image26.png"/><Relationship Id="rId4" Type="http://schemas.openxmlformats.org/officeDocument/2006/relationships/tags" Target="../tags/tag117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image" Target="../media/image11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126.xml"/><Relationship Id="rId3" Type="http://schemas.openxmlformats.org/officeDocument/2006/relationships/tags" Target="../tags/tag1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0.xml"/><Relationship Id="rId7" Type="http://schemas.openxmlformats.org/officeDocument/2006/relationships/image" Target="../media/image18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0.png"/><Relationship Id="rId5" Type="http://schemas.openxmlformats.org/officeDocument/2006/relationships/tags" Target="../tags/tag142.xml"/><Relationship Id="rId10" Type="http://schemas.openxmlformats.org/officeDocument/2006/relationships/image" Target="../media/image29.png"/><Relationship Id="rId4" Type="http://schemas.openxmlformats.org/officeDocument/2006/relationships/tags" Target="../tags/tag141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image" Target="../media/image11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150.xml"/><Relationship Id="rId3" Type="http://schemas.openxmlformats.org/officeDocument/2006/relationships/tags" Target="../tags/tag14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3.png"/><Relationship Id="rId3" Type="http://schemas.openxmlformats.org/officeDocument/2006/relationships/tags" Target="../tags/tag16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2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31.png"/><Relationship Id="rId5" Type="http://schemas.openxmlformats.org/officeDocument/2006/relationships/tags" Target="../tags/tag166.xml"/><Relationship Id="rId10" Type="http://schemas.openxmlformats.org/officeDocument/2006/relationships/image" Target="../media/image20.png"/><Relationship Id="rId4" Type="http://schemas.openxmlformats.org/officeDocument/2006/relationships/tags" Target="../tags/tag165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image" Target="../media/image11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175.xml"/><Relationship Id="rId3" Type="http://schemas.openxmlformats.org/officeDocument/2006/relationships/tags" Target="../tags/tag17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5.png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4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26.png"/><Relationship Id="rId5" Type="http://schemas.openxmlformats.org/officeDocument/2006/relationships/tags" Target="../tags/tag191.xml"/><Relationship Id="rId10" Type="http://schemas.openxmlformats.org/officeDocument/2006/relationships/image" Target="../media/image20.png"/><Relationship Id="rId4" Type="http://schemas.openxmlformats.org/officeDocument/2006/relationships/tags" Target="../tags/tag190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9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6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image" Target="../media/image35.png"/><Relationship Id="rId5" Type="http://schemas.openxmlformats.org/officeDocument/2006/relationships/tags" Target="../tags/tag197.xml"/><Relationship Id="rId10" Type="http://schemas.openxmlformats.org/officeDocument/2006/relationships/image" Target="../media/image20.png"/><Relationship Id="rId4" Type="http://schemas.openxmlformats.org/officeDocument/2006/relationships/tags" Target="../tags/tag196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image" Target="../media/image11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206.xml"/><Relationship Id="rId3" Type="http://schemas.openxmlformats.org/officeDocument/2006/relationships/tags" Target="../tags/tag20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image" Target="../media/image37.png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image" Target="../media/image20.png"/><Relationship Id="rId17" Type="http://schemas.openxmlformats.org/officeDocument/2006/relationships/image" Target="../media/image41.png"/><Relationship Id="rId2" Type="http://schemas.openxmlformats.org/officeDocument/2006/relationships/tags" Target="../tags/tag219.xml"/><Relationship Id="rId16" Type="http://schemas.openxmlformats.org/officeDocument/2006/relationships/image" Target="../media/image40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image" Target="../media/image19.png"/><Relationship Id="rId5" Type="http://schemas.openxmlformats.org/officeDocument/2006/relationships/tags" Target="../tags/tag222.xml"/><Relationship Id="rId15" Type="http://schemas.openxmlformats.org/officeDocument/2006/relationships/image" Target="../media/image39.png"/><Relationship Id="rId10" Type="http://schemas.openxmlformats.org/officeDocument/2006/relationships/image" Target="../media/image18.png"/><Relationship Id="rId4" Type="http://schemas.openxmlformats.org/officeDocument/2006/relationships/tags" Target="../tags/tag22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2.png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8.pn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37.png"/><Relationship Id="rId5" Type="http://schemas.openxmlformats.org/officeDocument/2006/relationships/tags" Target="../tags/tag230.xml"/><Relationship Id="rId10" Type="http://schemas.openxmlformats.org/officeDocument/2006/relationships/image" Target="../media/image20.png"/><Relationship Id="rId4" Type="http://schemas.openxmlformats.org/officeDocument/2006/relationships/tags" Target="../tags/tag229.xm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6.png"/><Relationship Id="rId3" Type="http://schemas.openxmlformats.org/officeDocument/2006/relationships/tags" Target="../tags/tag23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4.pn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image" Target="../media/image45.png"/><Relationship Id="rId5" Type="http://schemas.openxmlformats.org/officeDocument/2006/relationships/tags" Target="../tags/tag236.xml"/><Relationship Id="rId10" Type="http://schemas.openxmlformats.org/officeDocument/2006/relationships/image" Target="../media/image44.png"/><Relationship Id="rId4" Type="http://schemas.openxmlformats.org/officeDocument/2006/relationships/tags" Target="../tags/tag235.xml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tags" Target="../tags/tag24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1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50.png"/><Relationship Id="rId5" Type="http://schemas.openxmlformats.org/officeDocument/2006/relationships/tags" Target="../tags/tag242.xml"/><Relationship Id="rId10" Type="http://schemas.openxmlformats.org/officeDocument/2006/relationships/image" Target="../media/image49.png"/><Relationship Id="rId4" Type="http://schemas.openxmlformats.org/officeDocument/2006/relationships/tags" Target="../tags/tag241.xml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tags" Target="../tags/tag246.xml"/><Relationship Id="rId21" Type="http://schemas.openxmlformats.org/officeDocument/2006/relationships/image" Target="../media/image54.png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tags" Target="../tags/tag245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image" Target="../media/image57.png"/><Relationship Id="rId5" Type="http://schemas.openxmlformats.org/officeDocument/2006/relationships/tags" Target="../tags/tag248.xml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tags" Target="../tags/tag253.xml"/><Relationship Id="rId19" Type="http://schemas.openxmlformats.org/officeDocument/2006/relationships/image" Target="../media/image52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55.png"/><Relationship Id="rId27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image" Target="../media/image48.png"/><Relationship Id="rId18" Type="http://schemas.openxmlformats.org/officeDocument/2006/relationships/image" Target="../media/image61.png"/><Relationship Id="rId3" Type="http://schemas.openxmlformats.org/officeDocument/2006/relationships/tags" Target="../tags/tag259.xml"/><Relationship Id="rId21" Type="http://schemas.openxmlformats.org/officeDocument/2006/relationships/image" Target="../media/image56.png"/><Relationship Id="rId7" Type="http://schemas.openxmlformats.org/officeDocument/2006/relationships/tags" Target="../tags/tag26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52.png"/><Relationship Id="rId2" Type="http://schemas.openxmlformats.org/officeDocument/2006/relationships/tags" Target="../tags/tag258.xml"/><Relationship Id="rId16" Type="http://schemas.openxmlformats.org/officeDocument/2006/relationships/image" Target="../media/image51.png"/><Relationship Id="rId20" Type="http://schemas.openxmlformats.org/officeDocument/2006/relationships/image" Target="../media/image63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image" Target="../media/image50.png"/><Relationship Id="rId23" Type="http://schemas.openxmlformats.org/officeDocument/2006/relationships/image" Target="../media/image64.png"/><Relationship Id="rId10" Type="http://schemas.openxmlformats.org/officeDocument/2006/relationships/tags" Target="../tags/tag266.xml"/><Relationship Id="rId19" Type="http://schemas.openxmlformats.org/officeDocument/2006/relationships/image" Target="../media/image62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270.xml"/><Relationship Id="rId7" Type="http://schemas.openxmlformats.org/officeDocument/2006/relationships/image" Target="../media/image65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9.png"/><Relationship Id="rId5" Type="http://schemas.openxmlformats.org/officeDocument/2006/relationships/tags" Target="../tags/tag272.xml"/><Relationship Id="rId10" Type="http://schemas.openxmlformats.org/officeDocument/2006/relationships/image" Target="../media/image68.png"/><Relationship Id="rId4" Type="http://schemas.openxmlformats.org/officeDocument/2006/relationships/tags" Target="../tags/tag271.xml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275.xml"/><Relationship Id="rId7" Type="http://schemas.openxmlformats.org/officeDocument/2006/relationships/image" Target="../media/image70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6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6.xml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image" Target="../media/image11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284.xml"/><Relationship Id="rId3" Type="http://schemas.openxmlformats.org/officeDocument/2006/relationships/tags" Target="../tags/tag27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image" Target="../media/image75.png"/><Relationship Id="rId3" Type="http://schemas.openxmlformats.org/officeDocument/2006/relationships/tags" Target="../tags/tag298.xml"/><Relationship Id="rId21" Type="http://schemas.openxmlformats.org/officeDocument/2006/relationships/image" Target="../media/image78.png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image" Target="../media/image74.png"/><Relationship Id="rId2" Type="http://schemas.openxmlformats.org/officeDocument/2006/relationships/tags" Target="../tags/tag297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tags" Target="../tags/tag296.x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24" Type="http://schemas.openxmlformats.org/officeDocument/2006/relationships/image" Target="../media/image81.png"/><Relationship Id="rId5" Type="http://schemas.openxmlformats.org/officeDocument/2006/relationships/tags" Target="../tags/tag300.xml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tags" Target="../tags/tag305.xml"/><Relationship Id="rId19" Type="http://schemas.openxmlformats.org/officeDocument/2006/relationships/image" Target="../media/image76.png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image" Target="../media/image75.png"/><Relationship Id="rId18" Type="http://schemas.openxmlformats.org/officeDocument/2006/relationships/image" Target="../media/image83.png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12" Type="http://schemas.openxmlformats.org/officeDocument/2006/relationships/image" Target="../media/image79.png"/><Relationship Id="rId17" Type="http://schemas.openxmlformats.org/officeDocument/2006/relationships/image" Target="../media/image82.png"/><Relationship Id="rId2" Type="http://schemas.openxmlformats.org/officeDocument/2006/relationships/tags" Target="../tags/tag310.xml"/><Relationship Id="rId16" Type="http://schemas.openxmlformats.org/officeDocument/2006/relationships/image" Target="../media/image81.png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image" Target="../media/image78.png"/><Relationship Id="rId5" Type="http://schemas.openxmlformats.org/officeDocument/2006/relationships/tags" Target="../tags/tag313.xml"/><Relationship Id="rId15" Type="http://schemas.openxmlformats.org/officeDocument/2006/relationships/image" Target="../media/image7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84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image" Target="../media/image11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27.xml"/><Relationship Id="rId3" Type="http://schemas.openxmlformats.org/officeDocument/2006/relationships/tags" Target="../tags/tag2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26" Type="http://schemas.openxmlformats.org/officeDocument/2006/relationships/image" Target="../media/image82.png"/><Relationship Id="rId3" Type="http://schemas.openxmlformats.org/officeDocument/2006/relationships/tags" Target="../tags/tag320.xml"/><Relationship Id="rId21" Type="http://schemas.openxmlformats.org/officeDocument/2006/relationships/image" Target="../media/image79.png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image" Target="../media/image78.png"/><Relationship Id="rId29" Type="http://schemas.openxmlformats.org/officeDocument/2006/relationships/image" Target="../media/image34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image" Target="../media/image77.png"/><Relationship Id="rId32" Type="http://schemas.openxmlformats.org/officeDocument/2006/relationships/image" Target="../media/image88.png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image" Target="../media/image74.png"/><Relationship Id="rId28" Type="http://schemas.openxmlformats.org/officeDocument/2006/relationships/image" Target="../media/image85.png"/><Relationship Id="rId10" Type="http://schemas.openxmlformats.org/officeDocument/2006/relationships/tags" Target="../tags/tag327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87.png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image" Target="../media/image75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8" Type="http://schemas.openxmlformats.org/officeDocument/2006/relationships/tags" Target="../tags/tag3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92.png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image" Target="../media/image91.pn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image" Target="../media/image90.png"/><Relationship Id="rId5" Type="http://schemas.openxmlformats.org/officeDocument/2006/relationships/tags" Target="../tags/tag340.xml"/><Relationship Id="rId15" Type="http://schemas.openxmlformats.org/officeDocument/2006/relationships/image" Target="../media/image93.png"/><Relationship Id="rId10" Type="http://schemas.openxmlformats.org/officeDocument/2006/relationships/image" Target="../media/image52.png"/><Relationship Id="rId4" Type="http://schemas.openxmlformats.org/officeDocument/2006/relationships/tags" Target="../tags/tag339.xml"/><Relationship Id="rId9" Type="http://schemas.openxmlformats.org/officeDocument/2006/relationships/image" Target="../media/image51.png"/><Relationship Id="rId1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4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4.png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image" Target="../media/image91.png"/><Relationship Id="rId5" Type="http://schemas.openxmlformats.org/officeDocument/2006/relationships/tags" Target="../tags/tag347.xml"/><Relationship Id="rId10" Type="http://schemas.openxmlformats.org/officeDocument/2006/relationships/image" Target="../media/image90.png"/><Relationship Id="rId4" Type="http://schemas.openxmlformats.org/officeDocument/2006/relationships/tags" Target="../tags/tag346.xml"/><Relationship Id="rId9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96.png"/><Relationship Id="rId3" Type="http://schemas.openxmlformats.org/officeDocument/2006/relationships/tags" Target="../tags/tag351.xml"/><Relationship Id="rId21" Type="http://schemas.openxmlformats.org/officeDocument/2006/relationships/image" Target="../media/image79.png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image" Target="../media/image80.png"/><Relationship Id="rId2" Type="http://schemas.openxmlformats.org/officeDocument/2006/relationships/tags" Target="../tags/tag350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5" Type="http://schemas.openxmlformats.org/officeDocument/2006/relationships/tags" Target="../tags/tag353.xml"/><Relationship Id="rId15" Type="http://schemas.openxmlformats.org/officeDocument/2006/relationships/image" Target="../media/image95.png"/><Relationship Id="rId10" Type="http://schemas.openxmlformats.org/officeDocument/2006/relationships/tags" Target="../tags/tag358.xml"/><Relationship Id="rId19" Type="http://schemas.openxmlformats.org/officeDocument/2006/relationships/image" Target="../media/image77.png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image" Target="../media/image72.png"/><Relationship Id="rId22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373.xml"/><Relationship Id="rId18" Type="http://schemas.openxmlformats.org/officeDocument/2006/relationships/tags" Target="../tags/tag378.xml"/><Relationship Id="rId26" Type="http://schemas.openxmlformats.org/officeDocument/2006/relationships/image" Target="../media/image82.png"/><Relationship Id="rId39" Type="http://schemas.openxmlformats.org/officeDocument/2006/relationships/image" Target="../media/image46.png"/><Relationship Id="rId21" Type="http://schemas.openxmlformats.org/officeDocument/2006/relationships/tags" Target="../tags/tag381.xml"/><Relationship Id="rId34" Type="http://schemas.openxmlformats.org/officeDocument/2006/relationships/image" Target="../media/image81.png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tags" Target="../tags/tag377.xml"/><Relationship Id="rId25" Type="http://schemas.openxmlformats.org/officeDocument/2006/relationships/image" Target="../media/image79.png"/><Relationship Id="rId33" Type="http://schemas.openxmlformats.org/officeDocument/2006/relationships/image" Target="../media/image77.png"/><Relationship Id="rId38" Type="http://schemas.openxmlformats.org/officeDocument/2006/relationships/image" Target="../media/image103.png"/><Relationship Id="rId2" Type="http://schemas.openxmlformats.org/officeDocument/2006/relationships/tags" Target="../tags/tag362.xml"/><Relationship Id="rId16" Type="http://schemas.openxmlformats.org/officeDocument/2006/relationships/tags" Target="../tags/tag376.xml"/><Relationship Id="rId20" Type="http://schemas.openxmlformats.org/officeDocument/2006/relationships/tags" Target="../tags/tag380.xml"/><Relationship Id="rId29" Type="http://schemas.openxmlformats.org/officeDocument/2006/relationships/image" Target="../media/image98.png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24" Type="http://schemas.openxmlformats.org/officeDocument/2006/relationships/image" Target="../media/image78.png"/><Relationship Id="rId32" Type="http://schemas.openxmlformats.org/officeDocument/2006/relationships/image" Target="../media/image74.png"/><Relationship Id="rId37" Type="http://schemas.openxmlformats.org/officeDocument/2006/relationships/image" Target="../media/image102.png"/><Relationship Id="rId40" Type="http://schemas.openxmlformats.org/officeDocument/2006/relationships/image" Target="../media/image104.png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34.png"/><Relationship Id="rId36" Type="http://schemas.openxmlformats.org/officeDocument/2006/relationships/image" Target="../media/image101.png"/><Relationship Id="rId10" Type="http://schemas.openxmlformats.org/officeDocument/2006/relationships/tags" Target="../tags/tag370.xml"/><Relationship Id="rId19" Type="http://schemas.openxmlformats.org/officeDocument/2006/relationships/tags" Target="../tags/tag379.xml"/><Relationship Id="rId31" Type="http://schemas.openxmlformats.org/officeDocument/2006/relationships/image" Target="../media/image80.png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Relationship Id="rId22" Type="http://schemas.openxmlformats.org/officeDocument/2006/relationships/tags" Target="../tags/tag382.xml"/><Relationship Id="rId27" Type="http://schemas.openxmlformats.org/officeDocument/2006/relationships/image" Target="../media/image97.png"/><Relationship Id="rId30" Type="http://schemas.openxmlformats.org/officeDocument/2006/relationships/image" Target="../media/image99.png"/><Relationship Id="rId35" Type="http://schemas.openxmlformats.org/officeDocument/2006/relationships/image" Target="../media/image100.png"/><Relationship Id="rId8" Type="http://schemas.openxmlformats.org/officeDocument/2006/relationships/tags" Target="../tags/tag368.xml"/><Relationship Id="rId3" Type="http://schemas.openxmlformats.org/officeDocument/2006/relationships/tags" Target="../tags/tag36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tags" Target="../tags/tag385.xml"/><Relationship Id="rId7" Type="http://schemas.openxmlformats.org/officeDocument/2006/relationships/image" Target="../media/image74.png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image" Target="../media/image8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86.xml"/><Relationship Id="rId9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389.xml"/><Relationship Id="rId7" Type="http://schemas.openxmlformats.org/officeDocument/2006/relationships/image" Target="../media/image74.png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image" Target="../media/image8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90.xml"/><Relationship Id="rId9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393.xml"/><Relationship Id="rId7" Type="http://schemas.openxmlformats.org/officeDocument/2006/relationships/image" Target="../media/image80.pn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7.png"/><Relationship Id="rId5" Type="http://schemas.openxmlformats.org/officeDocument/2006/relationships/tags" Target="../tags/tag395.xml"/><Relationship Id="rId10" Type="http://schemas.openxmlformats.org/officeDocument/2006/relationships/image" Target="../media/image108.png"/><Relationship Id="rId4" Type="http://schemas.openxmlformats.org/officeDocument/2006/relationships/tags" Target="../tags/tag394.xml"/><Relationship Id="rId9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398.xml"/><Relationship Id="rId7" Type="http://schemas.openxmlformats.org/officeDocument/2006/relationships/image" Target="../media/image52.png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99.xml"/><Relationship Id="rId9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99.png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image" Target="../media/image111.png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image" Target="../media/image110.png"/><Relationship Id="rId5" Type="http://schemas.openxmlformats.org/officeDocument/2006/relationships/tags" Target="../tags/tag404.xml"/><Relationship Id="rId15" Type="http://schemas.openxmlformats.org/officeDocument/2006/relationships/image" Target="../media/image105.png"/><Relationship Id="rId10" Type="http://schemas.openxmlformats.org/officeDocument/2006/relationships/image" Target="../media/image52.png"/><Relationship Id="rId4" Type="http://schemas.openxmlformats.org/officeDocument/2006/relationships/tags" Target="../tags/tag403.xml"/><Relationship Id="rId9" Type="http://schemas.openxmlformats.org/officeDocument/2006/relationships/image" Target="../media/image51.png"/><Relationship Id="rId1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2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2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20.png"/><Relationship Id="rId5" Type="http://schemas.openxmlformats.org/officeDocument/2006/relationships/tags" Target="../tags/tag43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4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99.png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image" Target="../media/image112.png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image" Target="../media/image110.png"/><Relationship Id="rId5" Type="http://schemas.openxmlformats.org/officeDocument/2006/relationships/tags" Target="../tags/tag411.xml"/><Relationship Id="rId15" Type="http://schemas.openxmlformats.org/officeDocument/2006/relationships/image" Target="../media/image106.png"/><Relationship Id="rId10" Type="http://schemas.openxmlformats.org/officeDocument/2006/relationships/image" Target="../media/image52.png"/><Relationship Id="rId4" Type="http://schemas.openxmlformats.org/officeDocument/2006/relationships/tags" Target="../tags/tag410.xml"/><Relationship Id="rId9" Type="http://schemas.openxmlformats.org/officeDocument/2006/relationships/image" Target="../media/image51.png"/><Relationship Id="rId1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14.png"/><Relationship Id="rId3" Type="http://schemas.openxmlformats.org/officeDocument/2006/relationships/tags" Target="../tags/tag41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13.png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image" Target="../media/image90.png"/><Relationship Id="rId5" Type="http://schemas.openxmlformats.org/officeDocument/2006/relationships/tags" Target="../tags/tag418.xml"/><Relationship Id="rId10" Type="http://schemas.openxmlformats.org/officeDocument/2006/relationships/image" Target="../media/image110.png"/><Relationship Id="rId4" Type="http://schemas.openxmlformats.org/officeDocument/2006/relationships/tags" Target="../tags/tag417.xml"/><Relationship Id="rId9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422.xml"/><Relationship Id="rId7" Type="http://schemas.openxmlformats.org/officeDocument/2006/relationships/image" Target="../media/image51.png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5.png"/><Relationship Id="rId5" Type="http://schemas.openxmlformats.org/officeDocument/2006/relationships/tags" Target="../tags/tag424.xml"/><Relationship Id="rId10" Type="http://schemas.openxmlformats.org/officeDocument/2006/relationships/image" Target="../media/image90.png"/><Relationship Id="rId4" Type="http://schemas.openxmlformats.org/officeDocument/2006/relationships/tags" Target="../tags/tag423.xml"/><Relationship Id="rId9" Type="http://schemas.openxmlformats.org/officeDocument/2006/relationships/image" Target="../media/image1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image" Target="../media/image72.png"/><Relationship Id="rId18" Type="http://schemas.openxmlformats.org/officeDocument/2006/relationships/image" Target="../media/image118.png"/><Relationship Id="rId3" Type="http://schemas.openxmlformats.org/officeDocument/2006/relationships/tags" Target="../tags/tag427.xml"/><Relationship Id="rId21" Type="http://schemas.openxmlformats.org/officeDocument/2006/relationships/image" Target="../media/image121.png"/><Relationship Id="rId7" Type="http://schemas.openxmlformats.org/officeDocument/2006/relationships/tags" Target="../tags/tag431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17.png"/><Relationship Id="rId2" Type="http://schemas.openxmlformats.org/officeDocument/2006/relationships/tags" Target="../tags/tag426.xml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5" Type="http://schemas.openxmlformats.org/officeDocument/2006/relationships/tags" Target="../tags/tag429.xml"/><Relationship Id="rId15" Type="http://schemas.openxmlformats.org/officeDocument/2006/relationships/image" Target="../media/image96.png"/><Relationship Id="rId23" Type="http://schemas.openxmlformats.org/officeDocument/2006/relationships/image" Target="../media/image123.png"/><Relationship Id="rId10" Type="http://schemas.openxmlformats.org/officeDocument/2006/relationships/tags" Target="../tags/tag434.xml"/><Relationship Id="rId19" Type="http://schemas.openxmlformats.org/officeDocument/2006/relationships/image" Target="../media/image119.png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image" Target="../media/image95.png"/><Relationship Id="rId22" Type="http://schemas.openxmlformats.org/officeDocument/2006/relationships/image" Target="../media/image12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38.xml"/><Relationship Id="rId7" Type="http://schemas.openxmlformats.org/officeDocument/2006/relationships/image" Target="../media/image3.png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4.png"/><Relationship Id="rId5" Type="http://schemas.openxmlformats.org/officeDocument/2006/relationships/tags" Target="../tags/tag440.xml"/><Relationship Id="rId10" Type="http://schemas.openxmlformats.org/officeDocument/2006/relationships/image" Target="../media/image72.png"/><Relationship Id="rId4" Type="http://schemas.openxmlformats.org/officeDocument/2006/relationships/tags" Target="../tags/tag439.xml"/><Relationship Id="rId9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26.png"/><Relationship Id="rId3" Type="http://schemas.openxmlformats.org/officeDocument/2006/relationships/tags" Target="../tags/tag443.xml"/><Relationship Id="rId7" Type="http://schemas.openxmlformats.org/officeDocument/2006/relationships/tags" Target="../tags/tag447.xml"/><Relationship Id="rId12" Type="http://schemas.openxmlformats.org/officeDocument/2006/relationships/image" Target="../media/image125.png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image" Target="../media/image14.png"/><Relationship Id="rId5" Type="http://schemas.openxmlformats.org/officeDocument/2006/relationships/tags" Target="../tags/tag445.xml"/><Relationship Id="rId15" Type="http://schemas.openxmlformats.org/officeDocument/2006/relationships/image" Target="../media/image105.png"/><Relationship Id="rId10" Type="http://schemas.openxmlformats.org/officeDocument/2006/relationships/image" Target="../media/image13.png"/><Relationship Id="rId4" Type="http://schemas.openxmlformats.org/officeDocument/2006/relationships/tags" Target="../tags/tag444.xml"/><Relationship Id="rId9" Type="http://schemas.openxmlformats.org/officeDocument/2006/relationships/image" Target="../media/image3.png"/><Relationship Id="rId14" Type="http://schemas.openxmlformats.org/officeDocument/2006/relationships/image" Target="../media/image10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image" Target="../media/image34.png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12" Type="http://schemas.openxmlformats.org/officeDocument/2006/relationships/image" Target="../media/image14.png"/><Relationship Id="rId2" Type="http://schemas.openxmlformats.org/officeDocument/2006/relationships/tags" Target="../tags/tag449.xml"/><Relationship Id="rId16" Type="http://schemas.openxmlformats.org/officeDocument/2006/relationships/image" Target="../media/image129.png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image" Target="../media/image46.png"/><Relationship Id="rId5" Type="http://schemas.openxmlformats.org/officeDocument/2006/relationships/tags" Target="../tags/tag452.xml"/><Relationship Id="rId15" Type="http://schemas.openxmlformats.org/officeDocument/2006/relationships/image" Target="../media/image128.png"/><Relationship Id="rId10" Type="http://schemas.openxmlformats.org/officeDocument/2006/relationships/image" Target="../media/image125.png"/><Relationship Id="rId4" Type="http://schemas.openxmlformats.org/officeDocument/2006/relationships/tags" Target="../tags/tag45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image" Target="../media/image131.png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7" Type="http://schemas.openxmlformats.org/officeDocument/2006/relationships/image" Target="../media/image14.png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34.png"/><Relationship Id="rId3" Type="http://schemas.openxmlformats.org/officeDocument/2006/relationships/tags" Target="../tags/tag464.xml"/><Relationship Id="rId7" Type="http://schemas.openxmlformats.org/officeDocument/2006/relationships/tags" Target="../tags/tag468.xml"/><Relationship Id="rId12" Type="http://schemas.openxmlformats.org/officeDocument/2006/relationships/image" Target="../media/image133.png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image" Target="../media/image132.png"/><Relationship Id="rId5" Type="http://schemas.openxmlformats.org/officeDocument/2006/relationships/tags" Target="../tags/tag466.xml"/><Relationship Id="rId15" Type="http://schemas.openxmlformats.org/officeDocument/2006/relationships/image" Target="../media/image136.png"/><Relationship Id="rId10" Type="http://schemas.openxmlformats.org/officeDocument/2006/relationships/image" Target="../media/image52.png"/><Relationship Id="rId4" Type="http://schemas.openxmlformats.org/officeDocument/2006/relationships/tags" Target="../tags/tag465.xml"/><Relationship Id="rId9" Type="http://schemas.openxmlformats.org/officeDocument/2006/relationships/image" Target="../media/image51.png"/><Relationship Id="rId14" Type="http://schemas.openxmlformats.org/officeDocument/2006/relationships/image" Target="../media/image13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image" Target="../media/image11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53.xml"/><Relationship Id="rId3" Type="http://schemas.openxmlformats.org/officeDocument/2006/relationships/tags" Target="../tags/tag4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tags" Target="../tags/tag47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36.png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1" Type="http://schemas.openxmlformats.org/officeDocument/2006/relationships/image" Target="../media/image135.png"/><Relationship Id="rId5" Type="http://schemas.openxmlformats.org/officeDocument/2006/relationships/tags" Target="../tags/tag473.xml"/><Relationship Id="rId10" Type="http://schemas.openxmlformats.org/officeDocument/2006/relationships/image" Target="../media/image134.png"/><Relationship Id="rId4" Type="http://schemas.openxmlformats.org/officeDocument/2006/relationships/tags" Target="../tags/tag472.xml"/><Relationship Id="rId9" Type="http://schemas.openxmlformats.org/officeDocument/2006/relationships/image" Target="../media/image13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tags" Target="../tags/tag477.xml"/><Relationship Id="rId7" Type="http://schemas.openxmlformats.org/officeDocument/2006/relationships/image" Target="../media/image138.png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0.png"/><Relationship Id="rId5" Type="http://schemas.openxmlformats.org/officeDocument/2006/relationships/tags" Target="../tags/tag479.xml"/><Relationship Id="rId10" Type="http://schemas.openxmlformats.org/officeDocument/2006/relationships/image" Target="../media/image139.png"/><Relationship Id="rId4" Type="http://schemas.openxmlformats.org/officeDocument/2006/relationships/tags" Target="../tags/tag478.xml"/><Relationship Id="rId9" Type="http://schemas.openxmlformats.org/officeDocument/2006/relationships/image" Target="../media/image13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44.png"/><Relationship Id="rId3" Type="http://schemas.openxmlformats.org/officeDocument/2006/relationships/tags" Target="../tags/tag482.xml"/><Relationship Id="rId7" Type="http://schemas.openxmlformats.org/officeDocument/2006/relationships/tags" Target="../tags/tag486.xml"/><Relationship Id="rId12" Type="http://schemas.openxmlformats.org/officeDocument/2006/relationships/image" Target="../media/image143.png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tags" Target="../tags/tag485.xml"/><Relationship Id="rId11" Type="http://schemas.openxmlformats.org/officeDocument/2006/relationships/image" Target="../media/image142.png"/><Relationship Id="rId5" Type="http://schemas.openxmlformats.org/officeDocument/2006/relationships/tags" Target="../tags/tag484.xml"/><Relationship Id="rId15" Type="http://schemas.openxmlformats.org/officeDocument/2006/relationships/image" Target="../media/image146.png"/><Relationship Id="rId10" Type="http://schemas.openxmlformats.org/officeDocument/2006/relationships/image" Target="../media/image139.png"/><Relationship Id="rId4" Type="http://schemas.openxmlformats.org/officeDocument/2006/relationships/tags" Target="../tags/tag483.xml"/><Relationship Id="rId9" Type="http://schemas.openxmlformats.org/officeDocument/2006/relationships/image" Target="../media/image141.png"/><Relationship Id="rId14" Type="http://schemas.openxmlformats.org/officeDocument/2006/relationships/image" Target="../media/image14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6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25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20.png"/><Relationship Id="rId5" Type="http://schemas.openxmlformats.org/officeDocument/2006/relationships/tags" Target="../tags/tag69.xml"/><Relationship Id="rId15" Type="http://schemas.openxmlformats.org/officeDocument/2006/relationships/image" Target="../media/image28.png"/><Relationship Id="rId10" Type="http://schemas.openxmlformats.org/officeDocument/2006/relationships/image" Target="../media/image19.png"/><Relationship Id="rId4" Type="http://schemas.openxmlformats.org/officeDocument/2006/relationships/tags" Target="../tags/tag68.xml"/><Relationship Id="rId9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11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79.xml"/><Relationship Id="rId3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93.xml"/><Relationship Id="rId7" Type="http://schemas.openxmlformats.org/officeDocument/2006/relationships/image" Target="../media/image19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4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image" Target="../media/image6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9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31" Type="http://schemas.openxmlformats.org/officeDocument/2006/relationships/image" Target="../media/image11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8" Type="http://schemas.openxmlformats.org/officeDocument/2006/relationships/tags" Target="../tags/tag102.xml"/><Relationship Id="rId3" Type="http://schemas.openxmlformats.org/officeDocument/2006/relationships/tags" Target="../tags/tag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676400" y="9223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/>
              <a:t>מרחב מכפלה פנימית-</a:t>
            </a:r>
          </a:p>
          <a:p>
            <a:r>
              <a:rPr lang="he-IL" sz="10000"/>
              <a:t>מושגים במרחב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07008" y="2103946"/>
            <a:ext cx="265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(קבוצה)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82" y="1732541"/>
            <a:ext cx="6153226" cy="1503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06624" y="3905314"/>
            <a:ext cx="87396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כיוון שזוהי קבוצה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שלא מכילה את 0 אזי היא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251192" y="4746562"/>
            <a:ext cx="41950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לפי השלישי חינם היא בסיס ל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74" y="4830892"/>
            <a:ext cx="1322680" cy="3545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9145" y="4746562"/>
            <a:ext cx="41950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בסיס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097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2878320" y="1247566"/>
            <a:ext cx="1480932" cy="798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86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40858" y="1999624"/>
            <a:ext cx="265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 נורמאלי כי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89" y="1604322"/>
            <a:ext cx="1445895" cy="166969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40" y="3728397"/>
            <a:ext cx="9138056" cy="166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2536535" y="2282945"/>
            <a:ext cx="1480932" cy="1309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90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902930" y="1732541"/>
            <a:ext cx="18836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הנורמה של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104" y="1420914"/>
            <a:ext cx="1440866" cy="15037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23758" y="1732541"/>
            <a:ext cx="8603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49" y="1352636"/>
            <a:ext cx="7131406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41590" y="3561341"/>
            <a:ext cx="18836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והנרמול הוא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68" y="3094714"/>
            <a:ext cx="6625972" cy="16696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43101" y="5733041"/>
            <a:ext cx="9182140" cy="523220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 </a:t>
            </a:r>
            <a:r>
              <a:rPr lang="he-IL" sz="2800" dirty="0" err="1" smtClean="0"/>
              <a:t>הוקטור</a:t>
            </a:r>
            <a:r>
              <a:rPr lang="he-IL" sz="2800" dirty="0" smtClean="0"/>
              <a:t> המתקבל מתהליך הנרמול הוא נורמלי</a:t>
            </a:r>
            <a:endParaRPr lang="he-IL" sz="2800" dirty="0"/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8251209" y="4495800"/>
            <a:ext cx="990381" cy="26860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80250" y="4652428"/>
            <a:ext cx="18836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נורמלי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8899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2199478" y="4271120"/>
            <a:ext cx="3398840" cy="1309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1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96575" y="2056391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57" y="1732541"/>
            <a:ext cx="6153226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9250" y="2222796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19" y="3828765"/>
            <a:ext cx="231343" cy="3746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61991" y="3754492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נרמול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04" y="4795932"/>
            <a:ext cx="7445731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96575" y="2056391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619250" y="2222796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או"נ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46" y="1767106"/>
            <a:ext cx="7445731" cy="1503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81300" y="4390016"/>
            <a:ext cx="8941273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 קבוצה </a:t>
            </a:r>
            <a:r>
              <a:rPr lang="he-IL" sz="2800" dirty="0" err="1" smtClean="0"/>
              <a:t>או"נ</a:t>
            </a:r>
            <a:r>
              <a:rPr lang="he-IL" sz="2800" dirty="0" smtClean="0"/>
              <a:t> היא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שלא מכילה את 0 ולכן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800850" y="5329361"/>
            <a:ext cx="49217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לכן לפי השלישי חינם        בסיס 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45" y="5380477"/>
            <a:ext cx="1322680" cy="3545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0500" y="5296147"/>
            <a:ext cx="41950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בסיס </a:t>
            </a:r>
            <a:r>
              <a:rPr lang="he-IL" sz="2800" dirty="0" err="1" smtClean="0"/>
              <a:t>או"נ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209" y="5428779"/>
            <a:ext cx="349529" cy="3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7469916" y="5234390"/>
            <a:ext cx="4660939" cy="14287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07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96575" y="2056391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27" y="1679242"/>
            <a:ext cx="2605126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12340" y="2116967"/>
            <a:ext cx="2907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מהו המרחב הניצב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24" y="2196268"/>
            <a:ext cx="500405" cy="36461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9" y="3806826"/>
            <a:ext cx="6807022" cy="1503731"/>
          </a:xfrm>
          <a:prstGeom prst="rect">
            <a:avLst/>
          </a:prstGeom>
        </p:spPr>
      </p:pic>
      <p:sp>
        <p:nvSpPr>
          <p:cNvPr id="10" name="סוגר מסולסל ימני 9"/>
          <p:cNvSpPr/>
          <p:nvPr/>
        </p:nvSpPr>
        <p:spPr>
          <a:xfrm rot="5400000">
            <a:off x="4863780" y="4266625"/>
            <a:ext cx="373624" cy="25058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14" y="6026151"/>
            <a:ext cx="1058647" cy="24643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01" y="4388955"/>
            <a:ext cx="2152498" cy="3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7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96575" y="2056391"/>
            <a:ext cx="10259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27" y="1679242"/>
            <a:ext cx="2605126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12340" y="2116967"/>
            <a:ext cx="2907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מהו המרחב הניצב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24" y="2196268"/>
            <a:ext cx="500405" cy="36461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1" y="3858413"/>
            <a:ext cx="11782795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467975" y="760231"/>
            <a:ext cx="12545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8" y="1787092"/>
            <a:ext cx="2605126" cy="1503731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12" y="4782340"/>
            <a:ext cx="5783580" cy="150373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60" y="758500"/>
            <a:ext cx="2725824" cy="4576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86150" y="709999"/>
            <a:ext cx="34643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 בדוגמא הקודמת: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74" y="1864429"/>
            <a:ext cx="5454168" cy="150372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49" y="3873623"/>
            <a:ext cx="231343" cy="37467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24" y="2422028"/>
            <a:ext cx="372160" cy="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420225" y="2157464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כיוון ש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49" y="2263260"/>
            <a:ext cx="5921883" cy="4174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6" y="403706"/>
            <a:ext cx="1865833" cy="3218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678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303031"/>
            <a:ext cx="2758516" cy="4576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20225" y="3012366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ש"ל כי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1" y="3023445"/>
            <a:ext cx="5547207" cy="457657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49" y="1305167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873184" y="1256324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ביחס ל: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4591050" y="1313747"/>
            <a:ext cx="884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32" y="1395693"/>
            <a:ext cx="490347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6" y="403706"/>
            <a:ext cx="1865833" cy="3218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78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303031"/>
            <a:ext cx="2758516" cy="457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69425" y="2258460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ש"ל כי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1" y="2269539"/>
            <a:ext cx="5547207" cy="4576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49" y="1305167"/>
            <a:ext cx="4398035" cy="4677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73184" y="1256324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ביחס ל: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591050" y="1313747"/>
            <a:ext cx="884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של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32" y="1395693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0" y="3267257"/>
            <a:ext cx="568300" cy="417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18251" y="3159768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2" y="3214252"/>
            <a:ext cx="1714957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87" y="4236047"/>
            <a:ext cx="5884164" cy="189600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36" y="3271585"/>
            <a:ext cx="1815541" cy="311810"/>
          </a:xfrm>
          <a:prstGeom prst="rect">
            <a:avLst/>
          </a:prstGeom>
        </p:spPr>
      </p:pic>
      <p:sp>
        <p:nvSpPr>
          <p:cNvPr id="15" name="סוגר מסולסל ימני 14"/>
          <p:cNvSpPr/>
          <p:nvPr/>
        </p:nvSpPr>
        <p:spPr>
          <a:xfrm rot="5400000">
            <a:off x="4042570" y="4423573"/>
            <a:ext cx="259222" cy="3676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60" y="6535495"/>
            <a:ext cx="289179" cy="299237"/>
          </a:xfrm>
          <a:prstGeom prst="rect">
            <a:avLst/>
          </a:prstGeom>
        </p:spPr>
      </p:pic>
      <p:cxnSp>
        <p:nvCxnSpPr>
          <p:cNvPr id="20" name="מחבר חץ ישר 19"/>
          <p:cNvCxnSpPr/>
          <p:nvPr/>
        </p:nvCxnSpPr>
        <p:spPr>
          <a:xfrm flipH="1">
            <a:off x="8233791" y="4495800"/>
            <a:ext cx="17769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H="1">
            <a:off x="8233791" y="5867400"/>
            <a:ext cx="17769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תמונה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210" y="4285831"/>
            <a:ext cx="1802968" cy="419938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211" y="5590756"/>
            <a:ext cx="1931213" cy="419938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3" y="3192549"/>
            <a:ext cx="5290718" cy="4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6" y="403706"/>
            <a:ext cx="1865833" cy="3218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78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303031"/>
            <a:ext cx="2758516" cy="457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69425" y="2258460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ש"ל כי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1" y="2269539"/>
            <a:ext cx="5547207" cy="4576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49" y="1305167"/>
            <a:ext cx="4398035" cy="4677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73184" y="1256324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ביחס ל: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591050" y="1313747"/>
            <a:ext cx="884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של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32" y="1395693"/>
            <a:ext cx="490347" cy="28666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0" y="3267257"/>
            <a:ext cx="568300" cy="417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18251" y="3159768"/>
            <a:ext cx="23023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4" y="3267257"/>
            <a:ext cx="2268169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94" y="4236400"/>
            <a:ext cx="9477527" cy="189600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73" y="3325893"/>
            <a:ext cx="1815541" cy="311810"/>
          </a:xfrm>
          <a:prstGeom prst="rect">
            <a:avLst/>
          </a:prstGeom>
        </p:spPr>
      </p:pic>
      <p:sp>
        <p:nvSpPr>
          <p:cNvPr id="15" name="סוגר מסולסל ימני 14"/>
          <p:cNvSpPr/>
          <p:nvPr/>
        </p:nvSpPr>
        <p:spPr>
          <a:xfrm rot="5400000">
            <a:off x="4042570" y="4423573"/>
            <a:ext cx="259222" cy="3676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60" y="6535495"/>
            <a:ext cx="289179" cy="29923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44" y="3260596"/>
            <a:ext cx="4737506" cy="457657"/>
          </a:xfrm>
          <a:prstGeom prst="rect">
            <a:avLst/>
          </a:prstGeom>
        </p:spPr>
      </p:pic>
      <p:cxnSp>
        <p:nvCxnSpPr>
          <p:cNvPr id="27" name="מחבר חץ ישר 26"/>
          <p:cNvCxnSpPr/>
          <p:nvPr/>
        </p:nvCxnSpPr>
        <p:spPr>
          <a:xfrm>
            <a:off x="9448800" y="3829050"/>
            <a:ext cx="866775" cy="112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73184" y="7602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70543" y="73099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בסיס 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85" y="243778"/>
            <a:ext cx="5491886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" y="763780"/>
            <a:ext cx="1269873" cy="4576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53550" y="2055631"/>
            <a:ext cx="23690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נגדיר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17" y="1949450"/>
            <a:ext cx="4740022" cy="1003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38525" y="2067822"/>
            <a:ext cx="898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5" y="3537549"/>
            <a:ext cx="7418070" cy="4576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44050" y="4744347"/>
            <a:ext cx="21785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 ונפתור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1" y="4883922"/>
            <a:ext cx="8931859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16" y="1159647"/>
            <a:ext cx="8931859" cy="100332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61" y="3817498"/>
            <a:ext cx="7579004" cy="150373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65" y="644525"/>
            <a:ext cx="130759" cy="26403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02" y="3035300"/>
            <a:ext cx="231343" cy="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21928" y="897793"/>
            <a:ext cx="2145210" cy="20461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77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0" y="0"/>
            <a:ext cx="2628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הטלות</a:t>
            </a:r>
            <a:endParaRPr lang="he-IL" sz="40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0225" y="581025"/>
            <a:ext cx="262890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הטלה על וקטור:</a:t>
            </a:r>
            <a:endParaRPr lang="he-IL" sz="33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3725" y="1371600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25" y="1401867"/>
            <a:ext cx="1476070" cy="46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5700" y="1341333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30785" y="1341333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59" y="1419377"/>
            <a:ext cx="1536421" cy="367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58400" y="2132509"/>
            <a:ext cx="15501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הטלה של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20" y="2299821"/>
            <a:ext cx="186080" cy="188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58250" y="2132509"/>
            <a:ext cx="645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70" y="2299820"/>
            <a:ext cx="279120" cy="1885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32752" y="1263289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4" y="1369085"/>
            <a:ext cx="3470148" cy="4174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30785" y="2132509"/>
            <a:ext cx="20844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וקטור 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199" y="2132509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המקיים: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54" y="2204499"/>
            <a:ext cx="1108939" cy="4174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24588" y="2923685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70" y="3004123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24588" y="3673462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3767759"/>
            <a:ext cx="3077870" cy="457658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>
            <a:off x="1162050" y="5667375"/>
            <a:ext cx="696277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62" y="5504761"/>
            <a:ext cx="414909" cy="291694"/>
          </a:xfrm>
          <a:prstGeom prst="rect">
            <a:avLst/>
          </a:prstGeom>
        </p:spPr>
      </p:pic>
      <p:cxnSp>
        <p:nvCxnSpPr>
          <p:cNvPr id="34" name="מחבר חץ ישר 33"/>
          <p:cNvCxnSpPr/>
          <p:nvPr/>
        </p:nvCxnSpPr>
        <p:spPr>
          <a:xfrm>
            <a:off x="1162050" y="5667375"/>
            <a:ext cx="3048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51" y="5813222"/>
            <a:ext cx="279121" cy="188595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 flipV="1">
            <a:off x="1162050" y="2499672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20" y="3705568"/>
            <a:ext cx="186081" cy="18859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89" y="5793105"/>
            <a:ext cx="1108942" cy="417424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>
            <a:off x="1162050" y="5667375"/>
            <a:ext cx="1457325" cy="0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583763" y="2499672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16" y="3751910"/>
            <a:ext cx="1835664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0" y="0"/>
            <a:ext cx="2628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הטלות</a:t>
            </a:r>
            <a:endParaRPr lang="he-IL" sz="40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9388" y="581025"/>
            <a:ext cx="423973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איך מוצאים הטלה על וקטור:</a:t>
            </a:r>
            <a:endParaRPr lang="he-IL" sz="3300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34163" y="1390377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145" y="1470815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634163" y="2140154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63" y="2234451"/>
            <a:ext cx="3077870" cy="457658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>
            <a:off x="1162050" y="5667375"/>
            <a:ext cx="696277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>
            <a:off x="1162050" y="5667375"/>
            <a:ext cx="3048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51" y="5813222"/>
            <a:ext cx="279121" cy="188595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 flipV="1">
            <a:off x="1162050" y="2499672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20" y="3705568"/>
            <a:ext cx="186081" cy="18859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89" y="5793105"/>
            <a:ext cx="1108942" cy="417424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>
            <a:off x="1162050" y="5667375"/>
            <a:ext cx="1457325" cy="0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2583763" y="2499672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16" y="3751910"/>
            <a:ext cx="1835664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1562598"/>
            <a:ext cx="372161" cy="2338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357" y="5458663"/>
            <a:ext cx="2559863" cy="41742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1" y="1443275"/>
            <a:ext cx="3100502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5335529" y="749808"/>
            <a:ext cx="3008371" cy="1200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49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3026" y="258311"/>
            <a:ext cx="423973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איך מוצאים הטלה על וקטור:</a:t>
            </a:r>
            <a:endParaRPr lang="he-IL" sz="3300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34163" y="1142727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145" y="1223165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634163" y="2140154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63" y="2234451"/>
            <a:ext cx="3077870" cy="457658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>
            <a:off x="85725" y="6172200"/>
            <a:ext cx="696277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>
            <a:off x="85725" y="6172200"/>
            <a:ext cx="3048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26" y="6318047"/>
            <a:ext cx="279121" cy="188595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 flipV="1">
            <a:off x="142875" y="3004497"/>
            <a:ext cx="1438275" cy="31677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5" y="4210393"/>
            <a:ext cx="186081" cy="18859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4" y="6297930"/>
            <a:ext cx="1108942" cy="417424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>
            <a:off x="85725" y="6172200"/>
            <a:ext cx="1457325" cy="0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ישר 45"/>
          <p:cNvCxnSpPr/>
          <p:nvPr/>
        </p:nvCxnSpPr>
        <p:spPr>
          <a:xfrm>
            <a:off x="1564588" y="3004497"/>
            <a:ext cx="16562" cy="31677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29" y="4882458"/>
            <a:ext cx="1835664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1314948"/>
            <a:ext cx="372161" cy="2338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32" y="5963488"/>
            <a:ext cx="2559863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80" y="1037808"/>
            <a:ext cx="2263140" cy="573329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11" y="2346351"/>
            <a:ext cx="372161" cy="2338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0" y="1744622"/>
            <a:ext cx="231343" cy="374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76" y="2340123"/>
            <a:ext cx="2831439" cy="41993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1" y="3126755"/>
            <a:ext cx="231343" cy="37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72" y="3691639"/>
            <a:ext cx="6336791" cy="41993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43" y="4301786"/>
            <a:ext cx="231343" cy="37467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32" y="4803069"/>
            <a:ext cx="2904363" cy="419938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13" y="1314948"/>
            <a:ext cx="372161" cy="23385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118680"/>
            <a:ext cx="3183484" cy="6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30" y="1117269"/>
            <a:ext cx="2092147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12484" y="3050648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127536"/>
            <a:ext cx="6133110" cy="64122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58" y="4212895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19" y="4876382"/>
            <a:ext cx="6268898" cy="15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30" y="1117269"/>
            <a:ext cx="2092147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12484" y="3050648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שימו לב כי: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11" y="3015417"/>
            <a:ext cx="7775144" cy="15037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12484" y="540935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ל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63" y="5032044"/>
            <a:ext cx="2092147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תרשים זרימה: נתונים 16"/>
          <p:cNvSpPr/>
          <p:nvPr/>
        </p:nvSpPr>
        <p:spPr>
          <a:xfrm>
            <a:off x="243453" y="4183340"/>
            <a:ext cx="6626485" cy="244983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6569 w 10000"/>
              <a:gd name="connsiteY3" fmla="*/ 9713 h 10000"/>
              <a:gd name="connsiteX4" fmla="*/ 0 w 10000"/>
              <a:gd name="connsiteY4" fmla="*/ 10000 h 10000"/>
              <a:gd name="connsiteX0" fmla="*/ 0 w 10000"/>
              <a:gd name="connsiteY0" fmla="*/ 11013 h 11013"/>
              <a:gd name="connsiteX1" fmla="*/ 3436 w 10000"/>
              <a:gd name="connsiteY1" fmla="*/ 0 h 11013"/>
              <a:gd name="connsiteX2" fmla="*/ 10000 w 10000"/>
              <a:gd name="connsiteY2" fmla="*/ 1013 h 11013"/>
              <a:gd name="connsiteX3" fmla="*/ 6569 w 10000"/>
              <a:gd name="connsiteY3" fmla="*/ 10726 h 11013"/>
              <a:gd name="connsiteX4" fmla="*/ 0 w 10000"/>
              <a:gd name="connsiteY4" fmla="*/ 11013 h 11013"/>
              <a:gd name="connsiteX0" fmla="*/ 0 w 10000"/>
              <a:gd name="connsiteY0" fmla="*/ 11013 h 11462"/>
              <a:gd name="connsiteX1" fmla="*/ 3436 w 10000"/>
              <a:gd name="connsiteY1" fmla="*/ 0 h 11462"/>
              <a:gd name="connsiteX2" fmla="*/ 10000 w 10000"/>
              <a:gd name="connsiteY2" fmla="*/ 1013 h 11462"/>
              <a:gd name="connsiteX3" fmla="*/ 7833 w 10000"/>
              <a:gd name="connsiteY3" fmla="*/ 11462 h 11462"/>
              <a:gd name="connsiteX4" fmla="*/ 0 w 10000"/>
              <a:gd name="connsiteY4" fmla="*/ 11013 h 11462"/>
              <a:gd name="connsiteX0" fmla="*/ 0 w 10466"/>
              <a:gd name="connsiteY0" fmla="*/ 11334 h 11783"/>
              <a:gd name="connsiteX1" fmla="*/ 3436 w 10466"/>
              <a:gd name="connsiteY1" fmla="*/ 321 h 11783"/>
              <a:gd name="connsiteX2" fmla="*/ 10466 w 10466"/>
              <a:gd name="connsiteY2" fmla="*/ 0 h 11783"/>
              <a:gd name="connsiteX3" fmla="*/ 7833 w 10466"/>
              <a:gd name="connsiteY3" fmla="*/ 11783 h 11783"/>
              <a:gd name="connsiteX4" fmla="*/ 0 w 10466"/>
              <a:gd name="connsiteY4" fmla="*/ 11334 h 11783"/>
              <a:gd name="connsiteX0" fmla="*/ 0 w 10466"/>
              <a:gd name="connsiteY0" fmla="*/ 11381 h 11830"/>
              <a:gd name="connsiteX1" fmla="*/ 2458 w 10466"/>
              <a:gd name="connsiteY1" fmla="*/ 0 h 11830"/>
              <a:gd name="connsiteX2" fmla="*/ 10466 w 10466"/>
              <a:gd name="connsiteY2" fmla="*/ 47 h 11830"/>
              <a:gd name="connsiteX3" fmla="*/ 7833 w 10466"/>
              <a:gd name="connsiteY3" fmla="*/ 11830 h 11830"/>
              <a:gd name="connsiteX4" fmla="*/ 0 w 10466"/>
              <a:gd name="connsiteY4" fmla="*/ 11381 h 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6" h="11830">
                <a:moveTo>
                  <a:pt x="0" y="11381"/>
                </a:moveTo>
                <a:lnTo>
                  <a:pt x="2458" y="0"/>
                </a:lnTo>
                <a:lnTo>
                  <a:pt x="10466" y="47"/>
                </a:lnTo>
                <a:lnTo>
                  <a:pt x="7833" y="11830"/>
                </a:lnTo>
                <a:lnTo>
                  <a:pt x="0" y="11381"/>
                </a:lnTo>
                <a:close/>
              </a:path>
            </a:pathLst>
          </a:custGeom>
          <a:solidFill>
            <a:srgbClr val="FD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4667250" y="0"/>
            <a:ext cx="2628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הטלות</a:t>
            </a:r>
            <a:endParaRPr lang="he-IL" sz="40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0225" y="581025"/>
            <a:ext cx="262890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הטלה על ת"מ:</a:t>
            </a:r>
            <a:endParaRPr lang="he-IL" sz="33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3725" y="1371600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725" y="1401867"/>
            <a:ext cx="1476070" cy="46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5700" y="1341333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30785" y="1341333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50" y="1450809"/>
            <a:ext cx="1038530" cy="304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58400" y="2132509"/>
            <a:ext cx="15501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הטלה של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20" y="2299821"/>
            <a:ext cx="186080" cy="188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58250" y="2132509"/>
            <a:ext cx="645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08" y="2267364"/>
            <a:ext cx="414908" cy="291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66568" y="1308256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ות"מ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1426669"/>
            <a:ext cx="1307592" cy="344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30785" y="2132509"/>
            <a:ext cx="20844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וקטור 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199" y="2132509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המקיים: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54" y="2204499"/>
            <a:ext cx="1108939" cy="4174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24588" y="2923685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70" y="3004123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24588" y="3673462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3767759"/>
            <a:ext cx="3077870" cy="45765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14" y="5961264"/>
            <a:ext cx="414909" cy="291694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24" y="3568581"/>
            <a:ext cx="186081" cy="188595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5898399"/>
            <a:ext cx="1108942" cy="417424"/>
          </a:xfrm>
          <a:prstGeom prst="rect">
            <a:avLst/>
          </a:prstGeom>
        </p:spPr>
      </p:pic>
      <p:cxnSp>
        <p:nvCxnSpPr>
          <p:cNvPr id="46" name="מחבר ישר 45"/>
          <p:cNvCxnSpPr/>
          <p:nvPr/>
        </p:nvCxnSpPr>
        <p:spPr>
          <a:xfrm>
            <a:off x="3120808" y="2709996"/>
            <a:ext cx="0" cy="235627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תמונה 5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43" y="3517648"/>
            <a:ext cx="1835664" cy="417424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 flipV="1">
            <a:off x="1676400" y="5115603"/>
            <a:ext cx="1476375" cy="678434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V="1">
            <a:off x="1695450" y="2655729"/>
            <a:ext cx="1425358" cy="3135473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קבוצה 58"/>
          <p:cNvGrpSpPr/>
          <p:nvPr/>
        </p:nvGrpSpPr>
        <p:grpSpPr>
          <a:xfrm rot="5400000">
            <a:off x="2499465" y="4611077"/>
            <a:ext cx="623345" cy="520482"/>
            <a:chOff x="8055692" y="5115603"/>
            <a:chExt cx="259592" cy="292653"/>
          </a:xfrm>
          <a:scene3d>
            <a:camera prst="orthographicFront">
              <a:rot lat="0" lon="10200000" rev="5400000"/>
            </a:camera>
            <a:lightRig rig="threePt" dir="t"/>
          </a:scene3d>
        </p:grpSpPr>
        <p:cxnSp>
          <p:nvCxnSpPr>
            <p:cNvPr id="53" name="מחבר ישר 52"/>
            <p:cNvCxnSpPr/>
            <p:nvPr/>
          </p:nvCxnSpPr>
          <p:spPr>
            <a:xfrm>
              <a:off x="8315283" y="5115603"/>
              <a:ext cx="0" cy="292653"/>
            </a:xfrm>
            <a:prstGeom prst="line">
              <a:avLst/>
            </a:prstGeom>
            <a:ln w="28575">
              <a:solidFill>
                <a:srgbClr val="F53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מחבר ישר 54"/>
            <p:cNvCxnSpPr/>
            <p:nvPr/>
          </p:nvCxnSpPr>
          <p:spPr>
            <a:xfrm flipH="1">
              <a:off x="8055692" y="5115603"/>
              <a:ext cx="259592" cy="0"/>
            </a:xfrm>
            <a:prstGeom prst="line">
              <a:avLst/>
            </a:prstGeom>
            <a:ln w="28575">
              <a:solidFill>
                <a:srgbClr val="F53B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35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1914" y="258311"/>
            <a:ext cx="4960849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300" dirty="0" smtClean="0">
                <a:cs typeface="+mj-cs"/>
              </a:rPr>
              <a:t>איך מוצאים הטלה על ת"מ – נניח   </a:t>
            </a:r>
            <a:endParaRPr lang="he-IL" sz="3300" dirty="0"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34163" y="1142727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69" y="1225494"/>
            <a:ext cx="2097176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634163" y="2140154"/>
            <a:ext cx="1325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963" y="2234451"/>
            <a:ext cx="3077870" cy="4576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35" y="1310050"/>
            <a:ext cx="372161" cy="23385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03" y="1047986"/>
            <a:ext cx="3585820" cy="5984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0" y="1744622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43" y="3603321"/>
            <a:ext cx="4332655" cy="467715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56" y="1348235"/>
            <a:ext cx="372161" cy="233858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" y="1118184"/>
            <a:ext cx="3802076" cy="661340"/>
          </a:xfrm>
          <a:prstGeom prst="rect">
            <a:avLst/>
          </a:prstGeom>
        </p:spPr>
      </p:pic>
      <p:grpSp>
        <p:nvGrpSpPr>
          <p:cNvPr id="4" name="קבוצה 3"/>
          <p:cNvGrpSpPr/>
          <p:nvPr/>
        </p:nvGrpSpPr>
        <p:grpSpPr>
          <a:xfrm>
            <a:off x="-820692" y="2463280"/>
            <a:ext cx="3343555" cy="2063695"/>
            <a:chOff x="243453" y="2655729"/>
            <a:chExt cx="6626485" cy="3977444"/>
          </a:xfrm>
        </p:grpSpPr>
        <p:sp>
          <p:nvSpPr>
            <p:cNvPr id="30" name="תרשים זרימה: נתונים 16"/>
            <p:cNvSpPr/>
            <p:nvPr/>
          </p:nvSpPr>
          <p:spPr>
            <a:xfrm>
              <a:off x="243453" y="4183340"/>
              <a:ext cx="6626485" cy="244983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3526 w 10000"/>
                <a:gd name="connsiteY1" fmla="*/ 459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3526 w 10000"/>
                <a:gd name="connsiteY1" fmla="*/ 459 h 10000"/>
                <a:gd name="connsiteX2" fmla="*/ 10000 w 10000"/>
                <a:gd name="connsiteY2" fmla="*/ 0 h 10000"/>
                <a:gd name="connsiteX3" fmla="*/ 6569 w 10000"/>
                <a:gd name="connsiteY3" fmla="*/ 9713 h 10000"/>
                <a:gd name="connsiteX4" fmla="*/ 0 w 10000"/>
                <a:gd name="connsiteY4" fmla="*/ 10000 h 10000"/>
                <a:gd name="connsiteX0" fmla="*/ 0 w 10000"/>
                <a:gd name="connsiteY0" fmla="*/ 11013 h 11013"/>
                <a:gd name="connsiteX1" fmla="*/ 3436 w 10000"/>
                <a:gd name="connsiteY1" fmla="*/ 0 h 11013"/>
                <a:gd name="connsiteX2" fmla="*/ 10000 w 10000"/>
                <a:gd name="connsiteY2" fmla="*/ 1013 h 11013"/>
                <a:gd name="connsiteX3" fmla="*/ 6569 w 10000"/>
                <a:gd name="connsiteY3" fmla="*/ 10726 h 11013"/>
                <a:gd name="connsiteX4" fmla="*/ 0 w 10000"/>
                <a:gd name="connsiteY4" fmla="*/ 11013 h 11013"/>
                <a:gd name="connsiteX0" fmla="*/ 0 w 10000"/>
                <a:gd name="connsiteY0" fmla="*/ 11013 h 11462"/>
                <a:gd name="connsiteX1" fmla="*/ 3436 w 10000"/>
                <a:gd name="connsiteY1" fmla="*/ 0 h 11462"/>
                <a:gd name="connsiteX2" fmla="*/ 10000 w 10000"/>
                <a:gd name="connsiteY2" fmla="*/ 1013 h 11462"/>
                <a:gd name="connsiteX3" fmla="*/ 7833 w 10000"/>
                <a:gd name="connsiteY3" fmla="*/ 11462 h 11462"/>
                <a:gd name="connsiteX4" fmla="*/ 0 w 10000"/>
                <a:gd name="connsiteY4" fmla="*/ 11013 h 11462"/>
                <a:gd name="connsiteX0" fmla="*/ 0 w 10466"/>
                <a:gd name="connsiteY0" fmla="*/ 11334 h 11783"/>
                <a:gd name="connsiteX1" fmla="*/ 3436 w 10466"/>
                <a:gd name="connsiteY1" fmla="*/ 321 h 11783"/>
                <a:gd name="connsiteX2" fmla="*/ 10466 w 10466"/>
                <a:gd name="connsiteY2" fmla="*/ 0 h 11783"/>
                <a:gd name="connsiteX3" fmla="*/ 7833 w 10466"/>
                <a:gd name="connsiteY3" fmla="*/ 11783 h 11783"/>
                <a:gd name="connsiteX4" fmla="*/ 0 w 10466"/>
                <a:gd name="connsiteY4" fmla="*/ 11334 h 11783"/>
                <a:gd name="connsiteX0" fmla="*/ 0 w 10466"/>
                <a:gd name="connsiteY0" fmla="*/ 11381 h 11830"/>
                <a:gd name="connsiteX1" fmla="*/ 2458 w 10466"/>
                <a:gd name="connsiteY1" fmla="*/ 0 h 11830"/>
                <a:gd name="connsiteX2" fmla="*/ 10466 w 10466"/>
                <a:gd name="connsiteY2" fmla="*/ 47 h 11830"/>
                <a:gd name="connsiteX3" fmla="*/ 7833 w 10466"/>
                <a:gd name="connsiteY3" fmla="*/ 11830 h 11830"/>
                <a:gd name="connsiteX4" fmla="*/ 0 w 10466"/>
                <a:gd name="connsiteY4" fmla="*/ 11381 h 1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6" h="11830">
                  <a:moveTo>
                    <a:pt x="0" y="11381"/>
                  </a:moveTo>
                  <a:lnTo>
                    <a:pt x="2458" y="0"/>
                  </a:lnTo>
                  <a:lnTo>
                    <a:pt x="10466" y="47"/>
                  </a:lnTo>
                  <a:lnTo>
                    <a:pt x="7833" y="11830"/>
                  </a:lnTo>
                  <a:lnTo>
                    <a:pt x="0" y="11381"/>
                  </a:lnTo>
                  <a:close/>
                </a:path>
              </a:pathLst>
            </a:custGeom>
            <a:solidFill>
              <a:srgbClr val="FDC3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2" name="תמונה 3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814" y="5961264"/>
              <a:ext cx="414909" cy="291694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24" y="3568581"/>
              <a:ext cx="186081" cy="188595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450" y="5898399"/>
              <a:ext cx="1108942" cy="417424"/>
            </a:xfrm>
            <a:prstGeom prst="rect">
              <a:avLst/>
            </a:prstGeom>
          </p:spPr>
        </p:pic>
        <p:cxnSp>
          <p:nvCxnSpPr>
            <p:cNvPr id="42" name="מחבר ישר 41"/>
            <p:cNvCxnSpPr/>
            <p:nvPr/>
          </p:nvCxnSpPr>
          <p:spPr>
            <a:xfrm>
              <a:off x="3120808" y="2709996"/>
              <a:ext cx="0" cy="2356276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תמונה 4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643" y="3517648"/>
              <a:ext cx="1835664" cy="417424"/>
            </a:xfrm>
            <a:prstGeom prst="rect">
              <a:avLst/>
            </a:prstGeom>
          </p:spPr>
        </p:pic>
        <p:cxnSp>
          <p:nvCxnSpPr>
            <p:cNvPr id="45" name="מחבר חץ ישר 44"/>
            <p:cNvCxnSpPr/>
            <p:nvPr/>
          </p:nvCxnSpPr>
          <p:spPr>
            <a:xfrm flipV="1">
              <a:off x="1676400" y="5115603"/>
              <a:ext cx="1476375" cy="678434"/>
            </a:xfrm>
            <a:prstGeom prst="straightConnector1">
              <a:avLst/>
            </a:prstGeom>
            <a:ln>
              <a:solidFill>
                <a:srgbClr val="F53BD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חץ ישר 46"/>
            <p:cNvCxnSpPr/>
            <p:nvPr/>
          </p:nvCxnSpPr>
          <p:spPr>
            <a:xfrm flipV="1">
              <a:off x="1695450" y="2655729"/>
              <a:ext cx="1425358" cy="3135473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  <a:effectLst>
              <a:outerShdw blurRad="25400" dir="2220000" sx="21000" sy="21000" kx="-1200000" algn="bl" rotWithShape="0">
                <a:prstClr val="black"/>
              </a:outerShdw>
              <a:reflection stA="0" endPos="65000" dist="508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קבוצה 47"/>
            <p:cNvGrpSpPr/>
            <p:nvPr/>
          </p:nvGrpSpPr>
          <p:grpSpPr>
            <a:xfrm rot="5400000">
              <a:off x="2499465" y="4611077"/>
              <a:ext cx="623345" cy="520482"/>
              <a:chOff x="8055692" y="5115603"/>
              <a:chExt cx="259592" cy="292653"/>
            </a:xfrm>
            <a:scene3d>
              <a:camera prst="orthographicFront">
                <a:rot lat="0" lon="10200000" rev="5400000"/>
              </a:camera>
              <a:lightRig rig="threePt" dir="t"/>
            </a:scene3d>
          </p:grpSpPr>
          <p:cxnSp>
            <p:nvCxnSpPr>
              <p:cNvPr id="49" name="מחבר ישר 48"/>
              <p:cNvCxnSpPr/>
              <p:nvPr/>
            </p:nvCxnSpPr>
            <p:spPr>
              <a:xfrm>
                <a:off x="8315283" y="5115603"/>
                <a:ext cx="0" cy="292653"/>
              </a:xfrm>
              <a:prstGeom prst="line">
                <a:avLst/>
              </a:prstGeom>
              <a:ln w="28575">
                <a:solidFill>
                  <a:srgbClr val="F53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מחבר ישר 49"/>
              <p:cNvCxnSpPr/>
              <p:nvPr/>
            </p:nvCxnSpPr>
            <p:spPr>
              <a:xfrm flipH="1">
                <a:off x="8055692" y="5115603"/>
                <a:ext cx="259592" cy="0"/>
              </a:xfrm>
              <a:prstGeom prst="line">
                <a:avLst/>
              </a:prstGeom>
              <a:ln w="28575">
                <a:solidFill>
                  <a:srgbClr val="F53B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93" y="349681"/>
            <a:ext cx="3206115" cy="41742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99326" y="164775"/>
            <a:ext cx="196398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300" dirty="0" smtClean="0">
                <a:cs typeface="+mj-cs"/>
              </a:rPr>
              <a:t>בסיס </a:t>
            </a:r>
            <a:r>
              <a:rPr lang="he-IL" sz="3300" dirty="0" err="1" smtClean="0">
                <a:cs typeface="+mj-cs"/>
              </a:rPr>
              <a:t>או"ג</a:t>
            </a:r>
            <a:r>
              <a:rPr lang="he-IL" sz="3300" dirty="0" smtClean="0">
                <a:cs typeface="+mj-cs"/>
              </a:rPr>
              <a:t> ל</a:t>
            </a:r>
            <a:endParaRPr lang="he-IL" sz="3300" dirty="0">
              <a:cs typeface="+mj-cs"/>
            </a:endParaRP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9" y="364560"/>
            <a:ext cx="414909" cy="2916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9921" y="2258027"/>
            <a:ext cx="11491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נקבע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50" y="2339843"/>
            <a:ext cx="173507" cy="359588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0" y="3029689"/>
            <a:ext cx="231343" cy="374675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89" y="3029689"/>
            <a:ext cx="231343" cy="374675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898" y="4308148"/>
            <a:ext cx="231343" cy="37467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55" y="4963704"/>
            <a:ext cx="9965357" cy="467715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76" y="5748530"/>
            <a:ext cx="3988154" cy="43754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33" y="5911679"/>
            <a:ext cx="372161" cy="233858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8" y="5895910"/>
            <a:ext cx="3573245" cy="437540"/>
          </a:xfrm>
          <a:prstGeom prst="rect">
            <a:avLst/>
          </a:prstGeom>
        </p:spPr>
      </p:pic>
      <p:cxnSp>
        <p:nvCxnSpPr>
          <p:cNvPr id="62" name="מחבר חץ ישר 61"/>
          <p:cNvCxnSpPr/>
          <p:nvPr/>
        </p:nvCxnSpPr>
        <p:spPr>
          <a:xfrm flipH="1">
            <a:off x="1114757" y="6022952"/>
            <a:ext cx="537397" cy="163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-34423" y="5886871"/>
            <a:ext cx="11491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בסיס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889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רשים זרימה: נתונים 16"/>
          <p:cNvSpPr/>
          <p:nvPr/>
        </p:nvSpPr>
        <p:spPr>
          <a:xfrm>
            <a:off x="1663017" y="1865870"/>
            <a:ext cx="9173859" cy="40406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6569 w 10000"/>
              <a:gd name="connsiteY3" fmla="*/ 9713 h 10000"/>
              <a:gd name="connsiteX4" fmla="*/ 0 w 10000"/>
              <a:gd name="connsiteY4" fmla="*/ 10000 h 10000"/>
              <a:gd name="connsiteX0" fmla="*/ 0 w 10000"/>
              <a:gd name="connsiteY0" fmla="*/ 11013 h 11013"/>
              <a:gd name="connsiteX1" fmla="*/ 3436 w 10000"/>
              <a:gd name="connsiteY1" fmla="*/ 0 h 11013"/>
              <a:gd name="connsiteX2" fmla="*/ 10000 w 10000"/>
              <a:gd name="connsiteY2" fmla="*/ 1013 h 11013"/>
              <a:gd name="connsiteX3" fmla="*/ 6569 w 10000"/>
              <a:gd name="connsiteY3" fmla="*/ 10726 h 11013"/>
              <a:gd name="connsiteX4" fmla="*/ 0 w 10000"/>
              <a:gd name="connsiteY4" fmla="*/ 11013 h 11013"/>
              <a:gd name="connsiteX0" fmla="*/ 0 w 10000"/>
              <a:gd name="connsiteY0" fmla="*/ 11013 h 11462"/>
              <a:gd name="connsiteX1" fmla="*/ 3436 w 10000"/>
              <a:gd name="connsiteY1" fmla="*/ 0 h 11462"/>
              <a:gd name="connsiteX2" fmla="*/ 10000 w 10000"/>
              <a:gd name="connsiteY2" fmla="*/ 1013 h 11462"/>
              <a:gd name="connsiteX3" fmla="*/ 7833 w 10000"/>
              <a:gd name="connsiteY3" fmla="*/ 11462 h 11462"/>
              <a:gd name="connsiteX4" fmla="*/ 0 w 10000"/>
              <a:gd name="connsiteY4" fmla="*/ 11013 h 11462"/>
              <a:gd name="connsiteX0" fmla="*/ 0 w 10466"/>
              <a:gd name="connsiteY0" fmla="*/ 11334 h 11783"/>
              <a:gd name="connsiteX1" fmla="*/ 3436 w 10466"/>
              <a:gd name="connsiteY1" fmla="*/ 321 h 11783"/>
              <a:gd name="connsiteX2" fmla="*/ 10466 w 10466"/>
              <a:gd name="connsiteY2" fmla="*/ 0 h 11783"/>
              <a:gd name="connsiteX3" fmla="*/ 7833 w 10466"/>
              <a:gd name="connsiteY3" fmla="*/ 11783 h 11783"/>
              <a:gd name="connsiteX4" fmla="*/ 0 w 10466"/>
              <a:gd name="connsiteY4" fmla="*/ 11334 h 11783"/>
              <a:gd name="connsiteX0" fmla="*/ 0 w 10466"/>
              <a:gd name="connsiteY0" fmla="*/ 11381 h 11830"/>
              <a:gd name="connsiteX1" fmla="*/ 2458 w 10466"/>
              <a:gd name="connsiteY1" fmla="*/ 0 h 11830"/>
              <a:gd name="connsiteX2" fmla="*/ 10466 w 10466"/>
              <a:gd name="connsiteY2" fmla="*/ 47 h 11830"/>
              <a:gd name="connsiteX3" fmla="*/ 7833 w 10466"/>
              <a:gd name="connsiteY3" fmla="*/ 11830 h 11830"/>
              <a:gd name="connsiteX4" fmla="*/ 0 w 10466"/>
              <a:gd name="connsiteY4" fmla="*/ 11381 h 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6" h="11830">
                <a:moveTo>
                  <a:pt x="0" y="11381"/>
                </a:moveTo>
                <a:lnTo>
                  <a:pt x="2458" y="0"/>
                </a:lnTo>
                <a:lnTo>
                  <a:pt x="10466" y="47"/>
                </a:lnTo>
                <a:lnTo>
                  <a:pt x="7833" y="11830"/>
                </a:lnTo>
                <a:lnTo>
                  <a:pt x="0" y="11381"/>
                </a:lnTo>
                <a:close/>
              </a:path>
            </a:pathLst>
          </a:custGeom>
          <a:solidFill>
            <a:srgbClr val="FD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49" y="4924995"/>
            <a:ext cx="601537" cy="48110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67" y="1810177"/>
            <a:ext cx="269781" cy="311061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V="1">
            <a:off x="3342866" y="671552"/>
            <a:ext cx="1649030" cy="41268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3342866" y="4798356"/>
            <a:ext cx="16630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V="1">
            <a:off x="3342866" y="3938140"/>
            <a:ext cx="57967" cy="8602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תמונה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4" y="4962322"/>
            <a:ext cx="619767" cy="406453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62" y="3961311"/>
            <a:ext cx="634350" cy="4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רשים זרימה: נתונים 16"/>
          <p:cNvSpPr/>
          <p:nvPr/>
        </p:nvSpPr>
        <p:spPr>
          <a:xfrm>
            <a:off x="1663017" y="1865870"/>
            <a:ext cx="9173859" cy="40406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6569 w 10000"/>
              <a:gd name="connsiteY3" fmla="*/ 9713 h 10000"/>
              <a:gd name="connsiteX4" fmla="*/ 0 w 10000"/>
              <a:gd name="connsiteY4" fmla="*/ 10000 h 10000"/>
              <a:gd name="connsiteX0" fmla="*/ 0 w 10000"/>
              <a:gd name="connsiteY0" fmla="*/ 11013 h 11013"/>
              <a:gd name="connsiteX1" fmla="*/ 3436 w 10000"/>
              <a:gd name="connsiteY1" fmla="*/ 0 h 11013"/>
              <a:gd name="connsiteX2" fmla="*/ 10000 w 10000"/>
              <a:gd name="connsiteY2" fmla="*/ 1013 h 11013"/>
              <a:gd name="connsiteX3" fmla="*/ 6569 w 10000"/>
              <a:gd name="connsiteY3" fmla="*/ 10726 h 11013"/>
              <a:gd name="connsiteX4" fmla="*/ 0 w 10000"/>
              <a:gd name="connsiteY4" fmla="*/ 11013 h 11013"/>
              <a:gd name="connsiteX0" fmla="*/ 0 w 10000"/>
              <a:gd name="connsiteY0" fmla="*/ 11013 h 11462"/>
              <a:gd name="connsiteX1" fmla="*/ 3436 w 10000"/>
              <a:gd name="connsiteY1" fmla="*/ 0 h 11462"/>
              <a:gd name="connsiteX2" fmla="*/ 10000 w 10000"/>
              <a:gd name="connsiteY2" fmla="*/ 1013 h 11462"/>
              <a:gd name="connsiteX3" fmla="*/ 7833 w 10000"/>
              <a:gd name="connsiteY3" fmla="*/ 11462 h 11462"/>
              <a:gd name="connsiteX4" fmla="*/ 0 w 10000"/>
              <a:gd name="connsiteY4" fmla="*/ 11013 h 11462"/>
              <a:gd name="connsiteX0" fmla="*/ 0 w 10466"/>
              <a:gd name="connsiteY0" fmla="*/ 11334 h 11783"/>
              <a:gd name="connsiteX1" fmla="*/ 3436 w 10466"/>
              <a:gd name="connsiteY1" fmla="*/ 321 h 11783"/>
              <a:gd name="connsiteX2" fmla="*/ 10466 w 10466"/>
              <a:gd name="connsiteY2" fmla="*/ 0 h 11783"/>
              <a:gd name="connsiteX3" fmla="*/ 7833 w 10466"/>
              <a:gd name="connsiteY3" fmla="*/ 11783 h 11783"/>
              <a:gd name="connsiteX4" fmla="*/ 0 w 10466"/>
              <a:gd name="connsiteY4" fmla="*/ 11334 h 11783"/>
              <a:gd name="connsiteX0" fmla="*/ 0 w 10466"/>
              <a:gd name="connsiteY0" fmla="*/ 11381 h 11830"/>
              <a:gd name="connsiteX1" fmla="*/ 2458 w 10466"/>
              <a:gd name="connsiteY1" fmla="*/ 0 h 11830"/>
              <a:gd name="connsiteX2" fmla="*/ 10466 w 10466"/>
              <a:gd name="connsiteY2" fmla="*/ 47 h 11830"/>
              <a:gd name="connsiteX3" fmla="*/ 7833 w 10466"/>
              <a:gd name="connsiteY3" fmla="*/ 11830 h 11830"/>
              <a:gd name="connsiteX4" fmla="*/ 0 w 10466"/>
              <a:gd name="connsiteY4" fmla="*/ 11381 h 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6" h="11830">
                <a:moveTo>
                  <a:pt x="0" y="11381"/>
                </a:moveTo>
                <a:lnTo>
                  <a:pt x="2458" y="0"/>
                </a:lnTo>
                <a:lnTo>
                  <a:pt x="10466" y="47"/>
                </a:lnTo>
                <a:lnTo>
                  <a:pt x="7833" y="11830"/>
                </a:lnTo>
                <a:lnTo>
                  <a:pt x="0" y="11381"/>
                </a:lnTo>
                <a:close/>
              </a:path>
            </a:pathLst>
          </a:custGeom>
          <a:solidFill>
            <a:srgbClr val="FD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49" y="4924995"/>
            <a:ext cx="601537" cy="48110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67" y="1810177"/>
            <a:ext cx="269781" cy="311061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V="1">
            <a:off x="3342866" y="671552"/>
            <a:ext cx="1649030" cy="41268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3342866" y="4798356"/>
            <a:ext cx="16630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V="1">
            <a:off x="3342866" y="3938140"/>
            <a:ext cx="57967" cy="8602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V="1">
            <a:off x="3400833" y="4798356"/>
            <a:ext cx="1735980" cy="9388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V="1">
            <a:off x="3326548" y="3938140"/>
            <a:ext cx="74285" cy="913887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 flipH="1">
            <a:off x="3400833" y="671551"/>
            <a:ext cx="1591063" cy="3266589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4991896" y="742975"/>
            <a:ext cx="144917" cy="4064767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78" y="4745831"/>
            <a:ext cx="1335327" cy="55271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7" y="3458111"/>
            <a:ext cx="1335327" cy="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14466 -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רשים זרימה: נתונים 16"/>
          <p:cNvSpPr/>
          <p:nvPr/>
        </p:nvSpPr>
        <p:spPr>
          <a:xfrm>
            <a:off x="1663017" y="1865870"/>
            <a:ext cx="9173859" cy="404066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526 w 10000"/>
              <a:gd name="connsiteY1" fmla="*/ 459 h 10000"/>
              <a:gd name="connsiteX2" fmla="*/ 10000 w 10000"/>
              <a:gd name="connsiteY2" fmla="*/ 0 h 10000"/>
              <a:gd name="connsiteX3" fmla="*/ 6569 w 10000"/>
              <a:gd name="connsiteY3" fmla="*/ 9713 h 10000"/>
              <a:gd name="connsiteX4" fmla="*/ 0 w 10000"/>
              <a:gd name="connsiteY4" fmla="*/ 10000 h 10000"/>
              <a:gd name="connsiteX0" fmla="*/ 0 w 10000"/>
              <a:gd name="connsiteY0" fmla="*/ 11013 h 11013"/>
              <a:gd name="connsiteX1" fmla="*/ 3436 w 10000"/>
              <a:gd name="connsiteY1" fmla="*/ 0 h 11013"/>
              <a:gd name="connsiteX2" fmla="*/ 10000 w 10000"/>
              <a:gd name="connsiteY2" fmla="*/ 1013 h 11013"/>
              <a:gd name="connsiteX3" fmla="*/ 6569 w 10000"/>
              <a:gd name="connsiteY3" fmla="*/ 10726 h 11013"/>
              <a:gd name="connsiteX4" fmla="*/ 0 w 10000"/>
              <a:gd name="connsiteY4" fmla="*/ 11013 h 11013"/>
              <a:gd name="connsiteX0" fmla="*/ 0 w 10000"/>
              <a:gd name="connsiteY0" fmla="*/ 11013 h 11462"/>
              <a:gd name="connsiteX1" fmla="*/ 3436 w 10000"/>
              <a:gd name="connsiteY1" fmla="*/ 0 h 11462"/>
              <a:gd name="connsiteX2" fmla="*/ 10000 w 10000"/>
              <a:gd name="connsiteY2" fmla="*/ 1013 h 11462"/>
              <a:gd name="connsiteX3" fmla="*/ 7833 w 10000"/>
              <a:gd name="connsiteY3" fmla="*/ 11462 h 11462"/>
              <a:gd name="connsiteX4" fmla="*/ 0 w 10000"/>
              <a:gd name="connsiteY4" fmla="*/ 11013 h 11462"/>
              <a:gd name="connsiteX0" fmla="*/ 0 w 10466"/>
              <a:gd name="connsiteY0" fmla="*/ 11334 h 11783"/>
              <a:gd name="connsiteX1" fmla="*/ 3436 w 10466"/>
              <a:gd name="connsiteY1" fmla="*/ 321 h 11783"/>
              <a:gd name="connsiteX2" fmla="*/ 10466 w 10466"/>
              <a:gd name="connsiteY2" fmla="*/ 0 h 11783"/>
              <a:gd name="connsiteX3" fmla="*/ 7833 w 10466"/>
              <a:gd name="connsiteY3" fmla="*/ 11783 h 11783"/>
              <a:gd name="connsiteX4" fmla="*/ 0 w 10466"/>
              <a:gd name="connsiteY4" fmla="*/ 11334 h 11783"/>
              <a:gd name="connsiteX0" fmla="*/ 0 w 10466"/>
              <a:gd name="connsiteY0" fmla="*/ 11381 h 11830"/>
              <a:gd name="connsiteX1" fmla="*/ 2458 w 10466"/>
              <a:gd name="connsiteY1" fmla="*/ 0 h 11830"/>
              <a:gd name="connsiteX2" fmla="*/ 10466 w 10466"/>
              <a:gd name="connsiteY2" fmla="*/ 47 h 11830"/>
              <a:gd name="connsiteX3" fmla="*/ 7833 w 10466"/>
              <a:gd name="connsiteY3" fmla="*/ 11830 h 11830"/>
              <a:gd name="connsiteX4" fmla="*/ 0 w 10466"/>
              <a:gd name="connsiteY4" fmla="*/ 11381 h 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6" h="11830">
                <a:moveTo>
                  <a:pt x="0" y="11381"/>
                </a:moveTo>
                <a:lnTo>
                  <a:pt x="2458" y="0"/>
                </a:lnTo>
                <a:lnTo>
                  <a:pt x="10466" y="47"/>
                </a:lnTo>
                <a:lnTo>
                  <a:pt x="7833" y="11830"/>
                </a:lnTo>
                <a:lnTo>
                  <a:pt x="0" y="11381"/>
                </a:lnTo>
                <a:close/>
              </a:path>
            </a:pathLst>
          </a:custGeom>
          <a:solidFill>
            <a:srgbClr val="FDC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49" y="4924995"/>
            <a:ext cx="601537" cy="48110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67" y="1810177"/>
            <a:ext cx="269781" cy="311061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V="1">
            <a:off x="3342866" y="671552"/>
            <a:ext cx="1649030" cy="41268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3342866" y="4798356"/>
            <a:ext cx="166306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V="1">
            <a:off x="3342866" y="3938140"/>
            <a:ext cx="57967" cy="8602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V="1">
            <a:off x="3400833" y="4798356"/>
            <a:ext cx="1735980" cy="9388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V="1">
            <a:off x="3326548" y="3938140"/>
            <a:ext cx="74285" cy="913887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78" y="4745831"/>
            <a:ext cx="1335327" cy="55271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67" y="3458111"/>
            <a:ext cx="1335327" cy="549400"/>
          </a:xfrm>
          <a:prstGeom prst="rect">
            <a:avLst/>
          </a:prstGeom>
        </p:spPr>
      </p:pic>
      <p:cxnSp>
        <p:nvCxnSpPr>
          <p:cNvPr id="14" name="מחבר חץ ישר 13"/>
          <p:cNvCxnSpPr/>
          <p:nvPr/>
        </p:nvCxnSpPr>
        <p:spPr>
          <a:xfrm flipV="1">
            <a:off x="3342866" y="671552"/>
            <a:ext cx="1649030" cy="41268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  <a:effectLst>
            <a:outerShdw blurRad="25400" dir="2220000" sx="21000" sy="21000" kx="-1200000" algn="bl" rotWithShape="0">
              <a:prstClr val="black"/>
            </a:outerShdw>
            <a:reflection stA="0" endPos="65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4991896" y="742975"/>
            <a:ext cx="144917" cy="319046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flipV="1">
            <a:off x="3320827" y="3933440"/>
            <a:ext cx="1815986" cy="868647"/>
          </a:xfrm>
          <a:prstGeom prst="straightConnector1">
            <a:avLst/>
          </a:prstGeom>
          <a:ln>
            <a:solidFill>
              <a:srgbClr val="F53B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23" y="3549698"/>
            <a:ext cx="1282961" cy="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42" y="3104862"/>
            <a:ext cx="7629295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91574" y="5162228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7" name="סוגר מסולסל שמאלי 6"/>
          <p:cNvSpPr/>
          <p:nvPr/>
        </p:nvSpPr>
        <p:spPr>
          <a:xfrm rot="16200000">
            <a:off x="6801077" y="2133474"/>
            <a:ext cx="361415" cy="55848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6427227" y="5321102"/>
            <a:ext cx="8543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3471" y="5321102"/>
            <a:ext cx="54430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ולכן נשתמש בחישובים הקודמים.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0039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" y="1192787"/>
            <a:ext cx="4536337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91574" y="4685220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חישבנו קודם: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81" y="4643476"/>
            <a:ext cx="2793721" cy="64122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22" y="3463987"/>
            <a:ext cx="3802076" cy="66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1592314" y="2375574"/>
            <a:ext cx="497689" cy="9885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17" y="3380261"/>
            <a:ext cx="427482" cy="2464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00304" y="3463987"/>
            <a:ext cx="3122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ראינו כי: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6759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1" y="4056767"/>
            <a:ext cx="3925290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20" y="4586930"/>
            <a:ext cx="4413124" cy="48531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19" y="5560494"/>
            <a:ext cx="4541368" cy="417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18" y="1651850"/>
            <a:ext cx="2987344" cy="15037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83520" y="2001528"/>
            <a:ext cx="1118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r>
              <a:rPr lang="he-IL" sz="2800" dirty="0" smtClean="0"/>
              <a:t> כי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354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" y="1192787"/>
            <a:ext cx="4536337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91574" y="4685220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נחשב: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03" y="4672385"/>
            <a:ext cx="5796154" cy="64122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22" y="3463987"/>
            <a:ext cx="3802076" cy="66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3371686" y="2191601"/>
            <a:ext cx="497689" cy="15075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87" y="3380262"/>
            <a:ext cx="437540" cy="2464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00304" y="3463987"/>
            <a:ext cx="3122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ראינו כי: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4747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" y="1192787"/>
            <a:ext cx="4536337" cy="1503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600304" y="3463987"/>
            <a:ext cx="3122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בסה"כ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5" y="4109309"/>
            <a:ext cx="7523683" cy="15037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50" y="4092133"/>
            <a:ext cx="1237183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" y="1192787"/>
            <a:ext cx="4536337" cy="15037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12484" y="1683043"/>
            <a:ext cx="293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את ההטלה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0" y="1117268"/>
            <a:ext cx="1999107" cy="15037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34579" y="1607523"/>
            <a:ext cx="680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600304" y="3463987"/>
            <a:ext cx="31222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שימו לב כי אכן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87" y="3235341"/>
            <a:ext cx="3575761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22822" y="3726524"/>
            <a:ext cx="1528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מאונך ל</a:t>
            </a:r>
            <a:endParaRPr lang="he-IL" sz="2800" dirty="0"/>
          </a:p>
        </p:txBody>
      </p:sp>
      <p:cxnSp>
        <p:nvCxnSpPr>
          <p:cNvPr id="8" name="מחבר מרפקי 7"/>
          <p:cNvCxnSpPr/>
          <p:nvPr/>
        </p:nvCxnSpPr>
        <p:spPr>
          <a:xfrm rot="16200000" flipV="1">
            <a:off x="2504990" y="3172254"/>
            <a:ext cx="1161534" cy="674130"/>
          </a:xfrm>
          <a:prstGeom prst="bentConnector3">
            <a:avLst>
              <a:gd name="adj1" fmla="val 10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2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24588" y="260849"/>
            <a:ext cx="262890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>
                <a:cs typeface="+mj-cs"/>
              </a:rPr>
              <a:t>טענה:</a:t>
            </a:r>
            <a:endParaRPr lang="he-IL" sz="33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66616" y="299321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16" y="329588"/>
            <a:ext cx="1476070" cy="462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8591" y="269054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43676" y="269054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41" y="378530"/>
            <a:ext cx="1038530" cy="3042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79459" y="235977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ות"מ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16" y="354390"/>
            <a:ext cx="1307592" cy="34450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966616" y="973541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12" y="1121587"/>
            <a:ext cx="7176668" cy="41993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639425" y="1937621"/>
            <a:ext cx="13091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6238875" y="1919457"/>
            <a:ext cx="41373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מחישוב ישיר מקבלים כי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4" y="2820608"/>
            <a:ext cx="11034065" cy="452628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16" y="4326004"/>
            <a:ext cx="1551508" cy="452628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7451" y="3820023"/>
            <a:ext cx="279121" cy="98069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78057" y="3820023"/>
            <a:ext cx="259004" cy="324382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94" y="4326004"/>
            <a:ext cx="2401443" cy="45262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543661" y="5681832"/>
            <a:ext cx="49953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הוצאת שורש תסיים את ההוכחה.</a:t>
            </a:r>
            <a:endParaRPr lang="he-IL" sz="2800" dirty="0"/>
          </a:p>
        </p:txBody>
      </p:sp>
      <p:sp>
        <p:nvSpPr>
          <p:cNvPr id="52" name="סוגר מסולסל שמאלי 51"/>
          <p:cNvSpPr/>
          <p:nvPr/>
        </p:nvSpPr>
        <p:spPr>
          <a:xfrm rot="5400000">
            <a:off x="1147621" y="1706605"/>
            <a:ext cx="370422" cy="1868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סוגר מסולסל שמאלי 59"/>
          <p:cNvSpPr/>
          <p:nvPr/>
        </p:nvSpPr>
        <p:spPr>
          <a:xfrm rot="5400000">
            <a:off x="3614598" y="1727795"/>
            <a:ext cx="370422" cy="1868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1" y="2049612"/>
            <a:ext cx="799643" cy="299237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1" y="1937621"/>
            <a:ext cx="1053618" cy="3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7" grpId="0"/>
      <p:bldP spid="52" grpId="0" animBg="1"/>
      <p:bldP spid="52" grpId="1" animBg="1"/>
      <p:bldP spid="60" grpId="0" animBg="1"/>
      <p:bldP spid="60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05" y="3454138"/>
            <a:ext cx="1437563" cy="2517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521713" y="4311105"/>
            <a:ext cx="1068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87" y="3330979"/>
            <a:ext cx="301752" cy="28415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47" y="3333293"/>
            <a:ext cx="409880" cy="31432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094868" y="4307740"/>
            <a:ext cx="14035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או"ג</a:t>
            </a:r>
            <a:r>
              <a:rPr lang="he-IL" sz="2800" dirty="0" smtClean="0"/>
              <a:t>/</a:t>
            </a:r>
            <a:r>
              <a:rPr lang="he-IL" sz="2800" dirty="0" err="1" smtClean="0"/>
              <a:t>או"נ</a:t>
            </a:r>
            <a:endParaRPr lang="he-IL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10671466" y="975144"/>
            <a:ext cx="8191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66" y="1005411"/>
            <a:ext cx="1476070" cy="46268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23441" y="944877"/>
            <a:ext cx="1099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30" y="1018184"/>
            <a:ext cx="3012491" cy="41742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380947" y="944877"/>
            <a:ext cx="21407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קבוצה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7832436" y="1851444"/>
            <a:ext cx="36581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תהליך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: </a:t>
            </a:r>
            <a:endParaRPr lang="he-IL" sz="2800" dirty="0"/>
          </a:p>
        </p:txBody>
      </p:sp>
      <p:sp>
        <p:nvSpPr>
          <p:cNvPr id="52" name="סוגר מסולסל שמאלי 51"/>
          <p:cNvSpPr/>
          <p:nvPr/>
        </p:nvSpPr>
        <p:spPr>
          <a:xfrm rot="16200000">
            <a:off x="6512508" y="3675107"/>
            <a:ext cx="259412" cy="5077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סוגר מסולסל שמאלי 52"/>
          <p:cNvSpPr/>
          <p:nvPr/>
        </p:nvSpPr>
        <p:spPr>
          <a:xfrm rot="16200000">
            <a:off x="3926057" y="3675107"/>
            <a:ext cx="259412" cy="5077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68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44074" y="936701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איך? נסמן</a:t>
            </a:r>
            <a:endParaRPr lang="he-IL" sz="28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8705850" y="5574813"/>
            <a:ext cx="3307462" cy="1149837"/>
            <a:chOff x="3521713" y="3330979"/>
            <a:chExt cx="3976749" cy="1411064"/>
          </a:xfrm>
        </p:grpSpPr>
        <p:pic>
          <p:nvPicPr>
            <p:cNvPr id="33" name="תמונה 3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305" y="3454138"/>
              <a:ext cx="1437563" cy="25176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521713" y="4311105"/>
              <a:ext cx="1068100" cy="430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 err="1" smtClean="0"/>
                <a:t>בת"ל</a:t>
              </a:r>
              <a:endParaRPr lang="he-IL" sz="2000" dirty="0"/>
            </a:p>
          </p:txBody>
        </p:sp>
        <p:pic>
          <p:nvPicPr>
            <p:cNvPr id="10" name="תמונה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87" y="3330979"/>
              <a:ext cx="301752" cy="284150"/>
            </a:xfrm>
            <a:prstGeom prst="rect">
              <a:avLst/>
            </a:prstGeom>
          </p:spPr>
        </p:pic>
        <p:pic>
          <p:nvPicPr>
            <p:cNvPr id="14" name="תמונה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147" y="3333293"/>
              <a:ext cx="409880" cy="31432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094868" y="4307740"/>
              <a:ext cx="1403594" cy="430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 err="1" smtClean="0"/>
                <a:t>או"ג</a:t>
              </a:r>
              <a:r>
                <a:rPr lang="he-IL" sz="2000" dirty="0" smtClean="0"/>
                <a:t>/</a:t>
              </a:r>
              <a:r>
                <a:rPr lang="he-IL" sz="2000" dirty="0" err="1" smtClean="0"/>
                <a:t>או"נ</a:t>
              </a:r>
              <a:endParaRPr lang="he-IL" sz="2000" dirty="0"/>
            </a:p>
          </p:txBody>
        </p:sp>
        <p:sp>
          <p:nvSpPr>
            <p:cNvPr id="52" name="סוגר מסולסל שמאלי 51"/>
            <p:cNvSpPr/>
            <p:nvPr/>
          </p:nvSpPr>
          <p:spPr>
            <a:xfrm rot="16200000">
              <a:off x="6512508" y="3675107"/>
              <a:ext cx="259412" cy="5077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סוגר מסולסל שמאלי 52"/>
            <p:cNvSpPr/>
            <p:nvPr/>
          </p:nvSpPr>
          <p:spPr>
            <a:xfrm rot="16200000">
              <a:off x="3926057" y="3675107"/>
              <a:ext cx="259412" cy="5077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550313" y="4568550"/>
            <a:ext cx="13956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31" y="1020357"/>
            <a:ext cx="3324301" cy="4174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33898" y="1664707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המוגדרים: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0" y="936701"/>
            <a:ext cx="6427318" cy="5474285"/>
          </a:xfrm>
          <a:prstGeom prst="rect">
            <a:avLst/>
          </a:prstGeom>
        </p:spPr>
      </p:pic>
      <p:sp>
        <p:nvSpPr>
          <p:cNvPr id="30" name="סוגר מסולסל שמאלי 29"/>
          <p:cNvSpPr/>
          <p:nvPr/>
        </p:nvSpPr>
        <p:spPr>
          <a:xfrm rot="16200000">
            <a:off x="3472709" y="2461366"/>
            <a:ext cx="226910" cy="16668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סוגר מסולסל שמאלי 30"/>
          <p:cNvSpPr/>
          <p:nvPr/>
        </p:nvSpPr>
        <p:spPr>
          <a:xfrm rot="16200000">
            <a:off x="5721895" y="2461367"/>
            <a:ext cx="226910" cy="16668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5534025" y="3511661"/>
            <a:ext cx="12655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הטלה על</a:t>
            </a:r>
            <a:endParaRPr lang="he-IL" sz="20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84" y="3588500"/>
            <a:ext cx="437540" cy="24643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190266" y="3511661"/>
            <a:ext cx="12655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הטלה על</a:t>
            </a:r>
            <a:endParaRPr lang="he-IL" sz="2000" dirty="0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3588501"/>
            <a:ext cx="427482" cy="2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5" grpId="0"/>
      <p:bldP spid="35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44074" y="936701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איך? נסמן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31" y="1020357"/>
            <a:ext cx="3324301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00" y="3059062"/>
            <a:ext cx="372161" cy="2338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34" y="2735758"/>
            <a:ext cx="409880" cy="3143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48775" y="3271619"/>
            <a:ext cx="8321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45" y="4139788"/>
            <a:ext cx="231343" cy="374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382125" y="4709473"/>
            <a:ext cx="23561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</a:t>
            </a:r>
            <a:r>
              <a:rPr lang="he-IL" sz="2800" dirty="0" err="1" smtClean="0"/>
              <a:t>נירמול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00" y="4727957"/>
            <a:ext cx="1752676" cy="53058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85" y="6089665"/>
            <a:ext cx="2300859" cy="419939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671" y="5547215"/>
            <a:ext cx="231343" cy="3746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877175" y="6038024"/>
            <a:ext cx="7873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או"נ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0" y="1250963"/>
            <a:ext cx="6427318" cy="49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44074" y="936701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הערות: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418330" y="2110090"/>
            <a:ext cx="2151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מתקיים כי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7" y="859640"/>
            <a:ext cx="6427318" cy="497388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53" y="2872854"/>
            <a:ext cx="1611859" cy="2640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18330" y="3309908"/>
            <a:ext cx="2151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54" y="3515219"/>
            <a:ext cx="1805483" cy="2640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772525" y="4189764"/>
            <a:ext cx="2796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פורשים אותו מרחב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58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375" y="0"/>
            <a:ext cx="353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תהליך גרם </a:t>
            </a:r>
            <a:r>
              <a:rPr lang="he-IL" sz="4000" dirty="0" err="1" smtClean="0">
                <a:cs typeface="+mj-cs"/>
              </a:rPr>
              <a:t>שמידט</a:t>
            </a:r>
            <a:endParaRPr lang="he-IL" sz="4000" dirty="0"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44074" y="936701"/>
            <a:ext cx="1746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הערות:</a:t>
            </a:r>
            <a:endParaRPr lang="he-IL" sz="28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790575" y="2716243"/>
            <a:ext cx="3307462" cy="1149837"/>
            <a:chOff x="3521713" y="3330979"/>
            <a:chExt cx="3976749" cy="1411064"/>
          </a:xfrm>
        </p:grpSpPr>
        <p:pic>
          <p:nvPicPr>
            <p:cNvPr id="33" name="תמונה 3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305" y="3454138"/>
              <a:ext cx="1437563" cy="25176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521713" y="4311105"/>
              <a:ext cx="1068100" cy="430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 err="1" smtClean="0"/>
                <a:t>בת"ל</a:t>
              </a:r>
              <a:endParaRPr lang="he-IL" sz="2000" dirty="0"/>
            </a:p>
          </p:txBody>
        </p:sp>
        <p:pic>
          <p:nvPicPr>
            <p:cNvPr id="10" name="תמונה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887" y="3330979"/>
              <a:ext cx="301752" cy="284150"/>
            </a:xfrm>
            <a:prstGeom prst="rect">
              <a:avLst/>
            </a:prstGeom>
          </p:spPr>
        </p:pic>
        <p:pic>
          <p:nvPicPr>
            <p:cNvPr id="14" name="תמונה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147" y="3333293"/>
              <a:ext cx="409880" cy="31432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094868" y="4307740"/>
              <a:ext cx="1403594" cy="430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dirty="0" err="1" smtClean="0"/>
                <a:t>או"ג</a:t>
              </a:r>
              <a:r>
                <a:rPr lang="he-IL" sz="2000" dirty="0" smtClean="0"/>
                <a:t>/</a:t>
              </a:r>
              <a:r>
                <a:rPr lang="he-IL" sz="2000" dirty="0" err="1" smtClean="0"/>
                <a:t>או"נ</a:t>
              </a:r>
              <a:endParaRPr lang="he-IL" sz="2000" dirty="0"/>
            </a:p>
          </p:txBody>
        </p:sp>
        <p:sp>
          <p:nvSpPr>
            <p:cNvPr id="52" name="סוגר מסולסל שמאלי 51"/>
            <p:cNvSpPr/>
            <p:nvPr/>
          </p:nvSpPr>
          <p:spPr>
            <a:xfrm rot="16200000">
              <a:off x="6512508" y="3675107"/>
              <a:ext cx="259412" cy="5077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סוגר מסולסל שמאלי 52"/>
            <p:cNvSpPr/>
            <p:nvPr/>
          </p:nvSpPr>
          <p:spPr>
            <a:xfrm rot="16200000">
              <a:off x="3926057" y="3675107"/>
              <a:ext cx="259412" cy="5077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35038" y="1709980"/>
            <a:ext cx="139563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72150" y="2110090"/>
            <a:ext cx="57973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</a:t>
            </a:r>
            <a:r>
              <a:rPr lang="he-IL" sz="2800" dirty="0"/>
              <a:t> </a:t>
            </a:r>
            <a:r>
              <a:rPr lang="he-IL" sz="2800" dirty="0" smtClean="0"/>
              <a:t>לכל ממ"פ </a:t>
            </a:r>
            <a:r>
              <a:rPr lang="he-IL" sz="2800" dirty="0" err="1" smtClean="0"/>
              <a:t>מימד</a:t>
            </a:r>
            <a:r>
              <a:rPr lang="he-IL" sz="2800" dirty="0" smtClean="0"/>
              <a:t> סופי יש בסיס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602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873184" y="303031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ב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13" y="302901"/>
            <a:ext cx="4398035" cy="4677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482409" y="275149"/>
            <a:ext cx="1849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7" y="399586"/>
            <a:ext cx="490347" cy="286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72275" y="1683043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הפעל תהליך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 על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63" y="1387477"/>
            <a:ext cx="5079491" cy="1503731"/>
          </a:xfrm>
          <a:prstGeom prst="rect">
            <a:avLst/>
          </a:prstGeom>
        </p:spPr>
      </p:pic>
      <p:sp>
        <p:nvSpPr>
          <p:cNvPr id="8" name="סוגר מסולסל שמאלי 7"/>
          <p:cNvSpPr/>
          <p:nvPr/>
        </p:nvSpPr>
        <p:spPr>
          <a:xfrm rot="16200000">
            <a:off x="2062164" y="2700340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סוגר מסולסל שמאלי 18"/>
          <p:cNvSpPr/>
          <p:nvPr/>
        </p:nvSpPr>
        <p:spPr>
          <a:xfrm rot="16200000">
            <a:off x="3730265" y="2700340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5398366" y="2700340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00" y="3778251"/>
            <a:ext cx="329413" cy="24643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99" y="3778252"/>
            <a:ext cx="339471" cy="2464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72" y="3778252"/>
            <a:ext cx="341986" cy="2514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72275" y="3901466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נעבוד עם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20" y="5473701"/>
            <a:ext cx="1372972" cy="2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5012544" y="2358933"/>
            <a:ext cx="3620159" cy="16004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46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72275" y="368593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הפעל תהליך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 על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63" y="73027"/>
            <a:ext cx="5079491" cy="1503731"/>
          </a:xfrm>
          <a:prstGeom prst="rect">
            <a:avLst/>
          </a:prstGeom>
        </p:spPr>
      </p:pic>
      <p:sp>
        <p:nvSpPr>
          <p:cNvPr id="8" name="סוגר מסולסל שמאלי 7"/>
          <p:cNvSpPr/>
          <p:nvPr/>
        </p:nvSpPr>
        <p:spPr>
          <a:xfrm rot="16200000">
            <a:off x="2062164" y="1188247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סוגר מסולסל שמאלי 18"/>
          <p:cNvSpPr/>
          <p:nvPr/>
        </p:nvSpPr>
        <p:spPr>
          <a:xfrm rot="16200000">
            <a:off x="3730265" y="1237247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5398366" y="1237247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00" y="2009485"/>
            <a:ext cx="329413" cy="24643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0" y="2010753"/>
            <a:ext cx="339471" cy="2464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72" y="2009485"/>
            <a:ext cx="341986" cy="2514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91350" y="1923044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7" y="2941216"/>
            <a:ext cx="1372972" cy="24643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477495"/>
            <a:ext cx="10191674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72275" y="368593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הפעל תהליך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 על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07" y="1119845"/>
            <a:ext cx="2882493" cy="1275893"/>
          </a:xfrm>
          <a:prstGeom prst="rect">
            <a:avLst/>
          </a:prstGeom>
        </p:spPr>
      </p:pic>
      <p:sp>
        <p:nvSpPr>
          <p:cNvPr id="19" name="סוגר מסולסל שמאלי 18"/>
          <p:cNvSpPr/>
          <p:nvPr/>
        </p:nvSpPr>
        <p:spPr>
          <a:xfrm rot="16200000">
            <a:off x="9849362" y="2267617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סוגר מסולסל שמאלי 19"/>
          <p:cNvSpPr/>
          <p:nvPr/>
        </p:nvSpPr>
        <p:spPr>
          <a:xfrm rot="16200000">
            <a:off x="11198249" y="2273882"/>
            <a:ext cx="395285" cy="9763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799" y="3122170"/>
            <a:ext cx="341986" cy="2514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29450" y="3780419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07" y="3391170"/>
            <a:ext cx="1372972" cy="24643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79" y="4868146"/>
            <a:ext cx="2929509" cy="15037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7" y="908179"/>
            <a:ext cx="7733538" cy="46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72275" y="368593"/>
            <a:ext cx="4871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כעת: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2" y="368593"/>
            <a:ext cx="2268169" cy="15037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877550" y="2646944"/>
            <a:ext cx="994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98" y="480626"/>
            <a:ext cx="2929509" cy="150373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79" y="480626"/>
            <a:ext cx="2929509" cy="15037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0" y="3408944"/>
            <a:ext cx="19660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נרמול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2" y="2440839"/>
            <a:ext cx="2016709" cy="46771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13" y="2364051"/>
            <a:ext cx="1951330" cy="56578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86" y="2337740"/>
            <a:ext cx="2117293" cy="5708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38604" y="3408944"/>
            <a:ext cx="19660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נקבל כי: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0" y="4333141"/>
            <a:ext cx="7558888" cy="15037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81100" y="4913894"/>
            <a:ext cx="8654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או"נ</a:t>
            </a:r>
            <a:endParaRPr lang="he-IL" sz="2800" dirty="0"/>
          </a:p>
        </p:txBody>
      </p:sp>
      <p:cxnSp>
        <p:nvCxnSpPr>
          <p:cNvPr id="27" name="מחבר ישר 26"/>
          <p:cNvCxnSpPr/>
          <p:nvPr/>
        </p:nvCxnSpPr>
        <p:spPr>
          <a:xfrm>
            <a:off x="342900" y="2228850"/>
            <a:ext cx="2091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>
            <a:off x="3951572" y="2228850"/>
            <a:ext cx="2091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>
            <a:off x="7942547" y="2228850"/>
            <a:ext cx="209127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9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72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6" y="3441881"/>
            <a:ext cx="6501384" cy="13670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07008" y="2103946"/>
            <a:ext cx="265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(קבוצה)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כי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82" y="1732541"/>
            <a:ext cx="6153226" cy="150373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5311515"/>
            <a:ext cx="3970782" cy="136702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02" y="5311515"/>
            <a:ext cx="3675888" cy="13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5012544" y="3429991"/>
            <a:ext cx="3620159" cy="529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52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8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64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26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48432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עם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721616" y="173254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 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207008" y="2103946"/>
            <a:ext cx="265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(קבוצה)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82" y="1732541"/>
            <a:ext cx="6153226" cy="15037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06624" y="3905314"/>
            <a:ext cx="87396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כיוון שזוהי קבוצה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שלא מכילה את 0 אזי היא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3595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תמונה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15" y="63689"/>
            <a:ext cx="3977640" cy="396240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23" y="1468373"/>
            <a:ext cx="2457450" cy="3181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912096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קושי-שוורץ</a:t>
            </a:r>
            <a:endParaRPr lang="he-IL" sz="2000" dirty="0"/>
          </a:p>
        </p:txBody>
      </p:sp>
      <p:pic>
        <p:nvPicPr>
          <p:cNvPr id="99" name="תמונה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" y="1563623"/>
            <a:ext cx="755994" cy="13239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93019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103" name="תמונה 10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73" y="1467621"/>
            <a:ext cx="996315" cy="31813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66060" y="886968"/>
            <a:ext cx="17465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 נורמלי</a:t>
            </a:r>
            <a:endParaRPr lang="he-IL" sz="20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6" y="1468373"/>
            <a:ext cx="1266825" cy="31813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40095" y="824495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מאונכים/</a:t>
            </a:r>
            <a:r>
              <a:rPr lang="he-IL" sz="2000" dirty="0" err="1" smtClean="0"/>
              <a:t>או"ג</a:t>
            </a:r>
            <a:r>
              <a:rPr lang="he-IL" sz="2000" dirty="0" smtClean="0"/>
              <a:t>/ניצבים</a:t>
            </a:r>
            <a:endParaRPr lang="he-IL" sz="2000" dirty="0"/>
          </a:p>
        </p:txBody>
      </p:sp>
      <p:cxnSp>
        <p:nvCxnSpPr>
          <p:cNvPr id="48" name="מחבר חץ ישר 47"/>
          <p:cNvCxnSpPr/>
          <p:nvPr/>
        </p:nvCxnSpPr>
        <p:spPr>
          <a:xfrm>
            <a:off x="679932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08466" y="2543836"/>
            <a:ext cx="15948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29" y="3058195"/>
            <a:ext cx="3105150" cy="3181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303" y="5955250"/>
            <a:ext cx="30632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בסיס </a:t>
            </a:r>
            <a:r>
              <a:rPr lang="he-IL" sz="2000" dirty="0" err="1" smtClean="0"/>
              <a:t>או"ג</a:t>
            </a:r>
            <a:r>
              <a:rPr lang="he-IL" sz="2000" dirty="0"/>
              <a:t> </a:t>
            </a:r>
            <a:r>
              <a:rPr lang="he-IL" sz="2000" dirty="0" smtClean="0"/>
              <a:t>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הוא קבוצה</a:t>
            </a:r>
          </a:p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 [</a:t>
            </a:r>
            <a:r>
              <a:rPr lang="he-IL" sz="2000" dirty="0" err="1" smtClean="0"/>
              <a:t>או"נ</a:t>
            </a:r>
            <a:r>
              <a:rPr lang="he-IL" sz="2000" dirty="0" smtClean="0"/>
              <a:t>] שגם בסיס</a:t>
            </a:r>
            <a:endParaRPr lang="he-IL" sz="2000" dirty="0"/>
          </a:p>
        </p:txBody>
      </p:sp>
      <p:cxnSp>
        <p:nvCxnSpPr>
          <p:cNvPr id="57" name="מחבר חץ ישר 56"/>
          <p:cNvCxnSpPr/>
          <p:nvPr/>
        </p:nvCxnSpPr>
        <p:spPr>
          <a:xfrm>
            <a:off x="3639312" y="1950266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0085" y="2543836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נירמול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79" y="3071016"/>
            <a:ext cx="1082040" cy="386715"/>
          </a:xfrm>
          <a:prstGeom prst="rect">
            <a:avLst/>
          </a:prstGeom>
        </p:spPr>
      </p:pic>
      <p:cxnSp>
        <p:nvCxnSpPr>
          <p:cNvPr id="60" name="מחבר חץ ישר 59"/>
          <p:cNvCxnSpPr/>
          <p:nvPr/>
        </p:nvCxnSpPr>
        <p:spPr>
          <a:xfrm>
            <a:off x="3549787" y="3722529"/>
            <a:ext cx="636267" cy="59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מחבר חץ ישר 62"/>
          <p:cNvCxnSpPr/>
          <p:nvPr/>
        </p:nvCxnSpPr>
        <p:spPr>
          <a:xfrm flipH="1">
            <a:off x="5601277" y="3948756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470147" y="4352980"/>
            <a:ext cx="30632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קבוצה 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67" name="מחבר חץ ישר 66"/>
          <p:cNvCxnSpPr/>
          <p:nvPr/>
        </p:nvCxnSpPr>
        <p:spPr>
          <a:xfrm flipH="1">
            <a:off x="10042976" y="4694090"/>
            <a:ext cx="703126" cy="5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תמונה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32" y="2647446"/>
            <a:ext cx="690372" cy="21183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522976" y="2543836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596638" y="3467786"/>
            <a:ext cx="20360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קבוצה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22" y="3592397"/>
            <a:ext cx="589788" cy="23622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053969" y="3503944"/>
            <a:ext cx="78505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42" y="2647446"/>
            <a:ext cx="580644" cy="236220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4447117"/>
            <a:ext cx="690372" cy="2118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761112" y="4334022"/>
            <a:ext cx="53149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</a:t>
            </a:r>
            <a:endParaRPr lang="he-IL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4727448" y="475599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אם: 1.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43" y="4855232"/>
            <a:ext cx="150876" cy="1828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3688846" y="4746617"/>
            <a:ext cx="747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4710575" y="5144937"/>
            <a:ext cx="4735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2.</a:t>
            </a:r>
            <a:endParaRPr lang="he-IL" sz="2000" dirty="0"/>
          </a:p>
        </p:txBody>
      </p:sp>
      <p:pic>
        <p:nvPicPr>
          <p:cNvPr id="91" name="תמונה 9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0" y="5234391"/>
            <a:ext cx="1790700" cy="254508"/>
          </a:xfrm>
          <a:prstGeom prst="rect">
            <a:avLst/>
          </a:prstGeom>
        </p:spPr>
      </p:pic>
      <p:sp>
        <p:nvSpPr>
          <p:cNvPr id="93" name="סוגר מסולסל שמאלי 92"/>
          <p:cNvSpPr/>
          <p:nvPr/>
        </p:nvSpPr>
        <p:spPr>
          <a:xfrm rot="16200000">
            <a:off x="294402" y="1740190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5" name="TextBox 94"/>
          <p:cNvSpPr txBox="1"/>
          <p:nvPr/>
        </p:nvSpPr>
        <p:spPr>
          <a:xfrm>
            <a:off x="17657" y="2143726"/>
            <a:ext cx="6955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98" name="תמונה 9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1" y="1498364"/>
            <a:ext cx="228600" cy="215265"/>
          </a:xfrm>
          <a:prstGeom prst="rect">
            <a:avLst/>
          </a:prstGeom>
        </p:spPr>
      </p:pic>
      <p:pic>
        <p:nvPicPr>
          <p:cNvPr id="100" name="תמונה 9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4" y="1435608"/>
            <a:ext cx="310515" cy="238125"/>
          </a:xfrm>
          <a:prstGeom prst="rect">
            <a:avLst/>
          </a:prstGeom>
        </p:spPr>
      </p:pic>
      <p:sp>
        <p:nvSpPr>
          <p:cNvPr id="101" name="סוגר מסולסל שמאלי 100"/>
          <p:cNvSpPr/>
          <p:nvPr/>
        </p:nvSpPr>
        <p:spPr>
          <a:xfrm rot="16200000">
            <a:off x="1657691" y="1740191"/>
            <a:ext cx="253980" cy="32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2" name="TextBox 101"/>
          <p:cNvSpPr txBox="1"/>
          <p:nvPr/>
        </p:nvSpPr>
        <p:spPr>
          <a:xfrm>
            <a:off x="1380946" y="2143727"/>
            <a:ext cx="6955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או"ג</a:t>
            </a:r>
            <a:r>
              <a:rPr lang="he-IL" sz="2000" dirty="0" smtClean="0"/>
              <a:t>/</a:t>
            </a:r>
            <a:r>
              <a:rPr lang="he-IL" sz="2000" dirty="0" err="1" smtClean="0"/>
              <a:t>או"נ</a:t>
            </a:r>
            <a:endParaRPr lang="he-IL" sz="2000" dirty="0"/>
          </a:p>
        </p:txBody>
      </p:sp>
      <p:cxnSp>
        <p:nvCxnSpPr>
          <p:cNvPr id="104" name="מחבר חץ ישר 103"/>
          <p:cNvCxnSpPr/>
          <p:nvPr/>
        </p:nvCxnSpPr>
        <p:spPr>
          <a:xfrm>
            <a:off x="10715999" y="2076949"/>
            <a:ext cx="9144" cy="46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9836466" y="2725603"/>
            <a:ext cx="20347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הזווית בין וקטורים</a:t>
            </a:r>
            <a:endParaRPr lang="he-IL" sz="2000" dirty="0"/>
          </a:p>
        </p:txBody>
      </p:sp>
      <p:pic>
        <p:nvPicPr>
          <p:cNvPr id="106" name="תמונה 10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386" y="3264373"/>
            <a:ext cx="1962150" cy="485775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9527289" y="3960043"/>
            <a:ext cx="23439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וקטורים </a:t>
            </a:r>
            <a:r>
              <a:rPr lang="he-IL" sz="2000" dirty="0" err="1" smtClean="0"/>
              <a:t>או"ג</a:t>
            </a:r>
            <a:r>
              <a:rPr lang="he-IL" sz="2000" dirty="0" smtClean="0"/>
              <a:t> = הזווית </a:t>
            </a:r>
            <a:r>
              <a:rPr lang="he-IL" sz="2000" dirty="0" err="1" smtClean="0"/>
              <a:t>בינהם</a:t>
            </a:r>
            <a:r>
              <a:rPr lang="he-IL" sz="2000" dirty="0" smtClean="0"/>
              <a:t> 90 מעלות</a:t>
            </a:r>
            <a:endParaRPr lang="he-IL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9238778" y="5256297"/>
            <a:ext cx="21439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המרחב הניצב </a:t>
            </a:r>
            <a:r>
              <a:rPr lang="he-IL" sz="2000" dirty="0" err="1" smtClean="0"/>
              <a:t>לת"ק</a:t>
            </a:r>
            <a:endParaRPr lang="he-IL" sz="2000" dirty="0"/>
          </a:p>
        </p:txBody>
      </p:sp>
      <p:pic>
        <p:nvPicPr>
          <p:cNvPr id="110" name="תמונה 10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47" y="5360679"/>
            <a:ext cx="690372" cy="211836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4" y="5831855"/>
            <a:ext cx="3537585" cy="348615"/>
          </a:xfrm>
          <a:prstGeom prst="rect">
            <a:avLst/>
          </a:prstGeom>
        </p:spPr>
      </p:pic>
      <p:pic>
        <p:nvPicPr>
          <p:cNvPr id="114" name="תמונה 1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6" y="6313753"/>
            <a:ext cx="4175760" cy="318135"/>
          </a:xfrm>
          <a:prstGeom prst="rect">
            <a:avLst/>
          </a:prstGeom>
        </p:spPr>
      </p:pic>
      <p:cxnSp>
        <p:nvCxnSpPr>
          <p:cNvPr id="116" name="מחבר חץ ישר 115"/>
          <p:cNvCxnSpPr/>
          <p:nvPr/>
        </p:nvCxnSpPr>
        <p:spPr>
          <a:xfrm flipH="1">
            <a:off x="2664983" y="5564571"/>
            <a:ext cx="554169" cy="45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מרפקי 117"/>
          <p:cNvCxnSpPr/>
          <p:nvPr/>
        </p:nvCxnSpPr>
        <p:spPr>
          <a:xfrm rot="10800000" flipV="1">
            <a:off x="3302900" y="4018257"/>
            <a:ext cx="3719693" cy="2449778"/>
          </a:xfrm>
          <a:prstGeom prst="bentConnector3">
            <a:avLst>
              <a:gd name="adj1" fmla="val 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חץ ישר 119"/>
          <p:cNvCxnSpPr/>
          <p:nvPr/>
        </p:nvCxnSpPr>
        <p:spPr>
          <a:xfrm>
            <a:off x="5822956" y="605421"/>
            <a:ext cx="710432" cy="21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חץ ישר 121"/>
          <p:cNvCxnSpPr/>
          <p:nvPr/>
        </p:nvCxnSpPr>
        <p:spPr>
          <a:xfrm flipH="1">
            <a:off x="4062601" y="605421"/>
            <a:ext cx="1019691" cy="27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/>
          <p:nvPr/>
        </p:nvCxnSpPr>
        <p:spPr>
          <a:xfrm flipH="1">
            <a:off x="1719203" y="446646"/>
            <a:ext cx="2148717" cy="44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חץ ישר 126"/>
          <p:cNvCxnSpPr/>
          <p:nvPr/>
        </p:nvCxnSpPr>
        <p:spPr>
          <a:xfrm>
            <a:off x="8343900" y="466761"/>
            <a:ext cx="2273800" cy="42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>
            <a:off x="8122924" y="1809301"/>
            <a:ext cx="1554093" cy="122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מלבן 58"/>
          <p:cNvSpPr/>
          <p:nvPr/>
        </p:nvSpPr>
        <p:spPr>
          <a:xfrm>
            <a:off x="68687" y="5906262"/>
            <a:ext cx="3620159" cy="798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32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35.2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}&#10;-2\\&#10;0\\&#10;1&#10;\end{array}\right),\left(\begin{array}{c}&#10;1\\&#10;0\\&#10;2&#10;\end{array}\right),\left(\begin{array}{c}&#10;0\\&#10;\pi\\&#10;0&#10;\end{array}\right)\}&#10;$&#10;\end{document}"/>
  <p:tag name="IGUANATEXSIZE" val="33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"/>
  <p:tag name="ORIGINALWIDTH" val="43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\frac{-2}{\sqrt{5}}\\&#10;0\\&#10;\frac{1}{\sqrt{5}}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"/>
  <p:tag name="ORIGINALWIDTH" val="2725.5"/>
  <p:tag name="OUTPUTDPI" val="1200"/>
  <p:tag name="LATEXADDIN" val="\documentclass{article}&#10;\usepackage{amsmath}&#10;\usepackage{amssymb}&#10;\usepackage{amsthm}&#10;\usepackage{xcolor}&#10;\pagestyle{empty}&#10;\begin{document}&#10;&#10;&#10;$&#10;\Vert&#10;\left(\begin{array}{c}&#10;\frac{-2}{\sqrt{5}}\\&#10;0\\&#10;\frac{1}{\sqrt{5}}&#10;\end{array}\right)&#10;\Vert^2&#10;=&#10;\left(\frac{-2}{\sqrt{5}}\right)^2&#10;+&#10;0^2&#10;+&#10;\left(\frac{1}{\sqrt{5}}\right)^2&#10;=&#10;\frac{4}{5}&#10;+&#10;\frac{1}{5}&#10;=1&#10;$&#10;\end{document}"/>
  <p:tag name="IGUANATEXSIZE" val="33"/>
  <p:tag name="IGUANATEXCURSOR" val="297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429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-2 \\&#10;0\\&#10;1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127"/>
  <p:tag name="OUTPUTDPI" val="1200"/>
  <p:tag name="LATEXADDIN" val="\documentclass{article}&#10;\usepackage{amsmath}&#10;\usepackage{amssymb}&#10;\usepackage{amsthm}&#10;\usepackage{xcolor}&#10;\pagestyle{empty}&#10;\begin{document}&#10;&#10;&#10;$&#10;\Vert&#10;\left(\begin{array}{c}&#10;-2 \\&#10;0\\&#10;1&#10;\end{array}\right)&#10;\Vert&#10;=&#10;\sqrt{(-2)^2+0^2+1^2}&#10;=&#10;\sqrt{5}&#10;$&#10;\end{document}"/>
  <p:tag name="IGUANATEXSIZE" val="33"/>
  <p:tag name="IGUANATEXCURSOR" val="245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8"/>
  <p:tag name="ORIGINALWIDTH" val="1976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-2 \\&#10;0\\&#10;1&#10;\end{array}\right)&#10;\mapsto&#10;\frac{1}{\sqrt{5}}&#10;\left(\begin{array}{c}&#10;-2 \\&#10;0\\&#10;1&#10;\end{array}\right)&#10;=&#10;\left(\begin{array}{c}&#10;\frac{-2}{\sqrt{5}}\\&#10;0\\&#10;\frac{1}{\sqrt{5}}&#10;\end{array}\right)&#10;$&#10;\end{document}"/>
  <p:tag name="IGUANATEXSIZE" val="33"/>
  <p:tag name="IGUANATEXCURSOR" val="368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35.2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}&#10;-2\\&#10;0\\&#10;1&#10;\end{array}\right),\left(\begin{array}{c}&#10;1\\&#10;0\\&#10;2&#10;\end{array}\right),\left(\begin{array}{c}&#10;0\\&#10;\pi\\&#10;0&#10;\end{array}\right)\}&#10;$&#10;\end{document}"/>
  <p:tag name="IGUANATEXSIZE" val="33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20.75"/>
  <p:tag name="OUTPUTDPI" val="1200"/>
  <p:tag name="LATEXADDIN" val="\documentclass{article}&#10;\usepackage{amsmath}&#10;\usepackage{amssymb}&#10;\usepackage{amsthm}&#10;\usepackage{xcolor}&#10;\pagestyle{empty}&#10;\begin{document}&#10;&#10;&#10;$&#10;S'=&#10;\{&#10;\frac{1}{\sqrt{5}}&#10;\left(\begin{array}{c}&#10;-2\\&#10;0\\&#10;1&#10;\end{array}\right),&#10;\frac{1}{\sqrt{5}}&#10;\left(\begin{array}{c}&#10;1\\&#10;0\\&#10;2&#10;\end{array}\right),\left(\begin{array}{c}&#10;0\\&#10;1\\&#10;0&#10;\end{array}\right)\}&#10;$&#10;\end{document}"/>
  <p:tag name="IGUANATEXSIZE" val="33"/>
  <p:tag name="IGUANATEXCURSOR" val="324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20.75"/>
  <p:tag name="OUTPUTDPI" val="1200"/>
  <p:tag name="LATEXADDIN" val="\documentclass{article}&#10;\usepackage{amsmath}&#10;\usepackage{amssymb}&#10;\usepackage{amsthm}&#10;\usepackage{xcolor}&#10;\pagestyle{empty}&#10;\begin{document}&#10;&#10;&#10;$&#10;S'=&#10;\{&#10;\frac{1}{\sqrt{5}}&#10;\left(\begin{array}{c}&#10;-2\\&#10;0\\&#10;1&#10;\end{array}\right),&#10;\frac{1}{\sqrt{5}}&#10;\left(\begin{array}{c}&#10;1\\&#10;0\\&#10;2&#10;\end{array}\right),\left(\begin{array}{c}&#10;0\\&#10;1\\&#10;0&#10;\end{array}\right)\}&#10;$&#10;\end{document}"/>
  <p:tag name="IGUANATEXSIZE" val="33"/>
  <p:tag name="IGUANATEXCURSOR" val="324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104.25"/>
  <p:tag name="OUTPUTDPI" val="1200"/>
  <p:tag name="LATEXADDIN" val="\documentclass{article}&#10;\usepackage{amsmath}&#10;\usepackage{amssymb}&#10;\usepackage{amsthm}&#10;\usepackage{xcolor}&#10;\pagestyle{empty}&#10;\begin{document}&#10;&#10;&#10;$S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77"/>
  <p:tag name="OUTPUTDPI" val="1200"/>
  <p:tag name="LATEXADDIN" val="\documentclass{article}&#10;\usepackage{amsmath}&#10;\usepackage{amssymb}&#10;\usepackage{amsthm}&#10;\usepackage{xcolor}&#10;\pagestyle{empty}&#10;\begin{document}&#10;&#10;&#10;$&#10;S=\{&#10;\left(\begin{array}{c}&#10;0\\&#10;\pi\\&#10;0&#10;\end{array}\right)\}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149.25"/>
  <p:tag name="OUTPUTDPI" val="1200"/>
  <p:tag name="LATEXADDIN" val="\documentclass{article}&#10;\usepackage{amsmath}&#10;\usepackage{amssymb}&#10;\usepackage{amsthm}&#10;\usepackage{xcolor}&#10;\pagestyle{empty}&#10;\begin{document}&#10;&#10;&#10;$S^\perp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03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x_1\\&#10;x_2\\&#10;x_3&#10;\end{pmatrix}&#10;\in S^\perp&#10;\iff&#10;\langle&#10;\begin{pmatrix}&#10;x_1\\&#10;x_2\\&#10;x_3&#10;\end{pmatrix}&#10;,&#10;\begin{pmatrix}&#10;0\\&#10;\pi \\&#10;0&#10;\end{pmatrix}&#10;\rangle&#10;=0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315.75"/>
  <p:tag name="OUTPUTDPI" val="1200"/>
  <p:tag name="LATEXADDIN" val="\documentclass{article}&#10;\usepackage{amsmath}&#10;\usepackage{amssymb}&#10;\usepackage{amsthm}&#10;\usepackage{xcolor}&#10;\pagestyle{empty}&#10;\begin{document}&#10;&#10;&#10;$=\pi x_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642"/>
  <p:tag name="OUTPUTDPI" val="1200"/>
  <p:tag name="LATEXADDIN" val="\documentclass{article}&#10;\usepackage{amsmath}&#10;\usepackage{amssymb}&#10;\usepackage{amsthm}&#10;\usepackage{xcolor}&#10;\pagestyle{empty}&#10;\begin{document}&#10;&#10;&#10;$\iff x_2 =0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77"/>
  <p:tag name="OUTPUTDPI" val="1200"/>
  <p:tag name="LATEXADDIN" val="\documentclass{article}&#10;\usepackage{amsmath}&#10;\usepackage{amssymb}&#10;\usepackage{amsthm}&#10;\usepackage{xcolor}&#10;\pagestyle{empty}&#10;\begin{document}&#10;&#10;&#10;$&#10;S=\{&#10;\left(\begin{array}{c}&#10;0\\&#10;\pi\\&#10;0&#10;\end{array}\right)\}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149.25"/>
  <p:tag name="OUTPUTDPI" val="1200"/>
  <p:tag name="LATEXADDIN" val="\documentclass{article}&#10;\usepackage{amsmath}&#10;\usepackage{amssymb}&#10;\usepackage{amsthm}&#10;\usepackage{xcolor}&#10;\pagestyle{empty}&#10;\begin{document}&#10;&#10;&#10;$S^\perp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726"/>
  <p:tag name="OUTPUTDPI" val="1200"/>
  <p:tag name="LATEXADDIN" val="\documentclass{article}&#10;\usepackage{amsmath}&#10;\usepackage{amssymb}&#10;\usepackage{amsthm}&#10;\usepackage{xcolor}&#10;\pagestyle{empty}&#10;\begin{document}&#10;&#10;&#10;$&#10;S^\perp=&#10;\{&#10;\begin{pmatrix}&#10;x_1\\&#10;x_2\\&#10;x_3&#10;\end{pmatrix}&#10;:x_2=0&#10;\}&#10;=&#10;\{&#10;\begin{pmatrix}&#10;x_1\\&#10;0\\&#10;x_3&#10;\end{pmatrix}&#10;:x_1,x_3\in \mathbb{C}&#10;\}&#10;=&#10;span&#10;\{&#10;\begin{pmatrix}&#10;1\\&#10;0\\&#10;0&#10;\end{pmatrix}&#10;,&#10;\begin{pmatrix}&#10;0\\&#10;0\\&#10;1&#10;\end{pmatrix}&#10;\}&#10;$&#10;\end{document}"/>
  <p:tag name="IGUANATEXSIZE" val="33"/>
  <p:tag name="IGUANATEXCURSOR" val="323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77"/>
  <p:tag name="OUTPUTDPI" val="1200"/>
  <p:tag name="LATEXADDIN" val="\documentclass{article}&#10;\usepackage{amsmath}&#10;\usepackage{amssymb}&#10;\usepackage{amsthm}&#10;\usepackage{xcolor}&#10;\pagestyle{empty}&#10;\begin{document}&#10;&#10;&#10;$&#10;S=\{&#10;\left(\begin{array}{c}&#10;0\\&#10;\pi\\&#10;0&#10;\end{array}\right)\}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25"/>
  <p:tag name="OUTPUTDPI" val="1200"/>
  <p:tag name="LATEXADDIN" val="\documentclass{article}&#10;\usepackage{amsmath}&#10;\usepackage{amssymb}&#10;\usepackage{amsthm}&#10;\usepackage{xcolor}&#10;\pagestyle{empty}&#10;\begin{document}&#10;&#10;&#10;$&#10;W^\perp =&#10;S^\perp=&#10;span&#10;\{&#10;\begin{pmatrix}&#10;1\\&#10;0\\&#10;0&#10;\end{pmatrix}&#10;,&#10;\begin{pmatrix}&#10;0\\&#10;0\\&#10;1&#10;\end{pmatrix}&#10;\}&#10;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13"/>
  <p:tag name="OUTPUTDPI" val="1200"/>
  <p:tag name="LATEXADDIN" val="\documentclass{article}&#10;\usepackage{amsmath}&#10;\usepackage{amssymb}&#10;\usepackage{amsthm}&#10;\usepackage{xcolor}&#10;\pagestyle{empty}&#10;\begin{document}&#10;&#10;&#10;$S^\perp = [spanS]^\perp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26.75"/>
  <p:tag name="OUTPUTDPI" val="1200"/>
  <p:tag name="LATEXADDIN" val="\documentclass{article}&#10;\usepackage{amsmath}&#10;\usepackage{amssymb}&#10;\usepackage{amsthm}&#10;\usepackage{xcolor}&#10;\pagestyle{empty}&#10;\begin{document}&#10;&#10;&#10;$&#10;W=&#10;span S=&#10;\{\begin{pmatrix}&#10;0\\&#10;x\\&#10;0&#10;\end{pmatrix}&#10;:&#10;x\in \mathbb{C}&#10;\}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66.25"/>
  <p:tag name="OUTPUTDPI" val="1200"/>
  <p:tag name="LATEXADDIN" val="\documentclass{article}&#10;\usepackage{amsmath}&#10;\usepackage{amssymb}&#10;\usepackage{amsthm}&#10;\usepackage{xcolor}&#10;\pagestyle{empty}&#10;\begin{document}&#10;&#10;&#10;$R(A)=span\{R_1(A),\dots R_m(A)\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56.5"/>
  <p:tag name="OUTPUTDPI" val="1200"/>
  <p:tag name="LATEXADDIN" val="\documentclass{article}&#10;\usepackage{amsmath}&#10;\usepackage{amssymb}&#10;\usepackage{amsthm}&#10;\usepackage{xcolor}&#10;\pagestyle{empty}&#10;\begin{document}&#10;&#10;&#10;$A\in \mathbb{R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22.75"/>
  <p:tag name="OUTPUTDPI" val="1200"/>
  <p:tag name="LATEXADDIN" val="\documentclass{article}&#10;\usepackage{amsmath}&#10;\usepackage{amssymb}&#10;\usepackage{amsthm}&#10;\usepackage{xcolor}&#10;\pagestyle{empty}&#10;\begin{document}&#10;&#10;&#10;$&#10;R(A)^\perp = N(A)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654.5"/>
  <p:tag name="OUTPUTDPI" val="1200"/>
  <p:tag name="LATEXADDIN" val="\documentclass{article}&#10;\usepackage{amsmath}&#10;\usepackage{amssymb}&#10;\usepackage{amsthm}&#10;\usepackage{xcolor}&#10;\pagestyle{empty}&#10;\begin{document}&#10;&#10;&#10;$&#10;\{R_1(A),\dots ,R_m(A)\}^\perp = N(A)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56.5"/>
  <p:tag name="OUTPUTDPI" val="1200"/>
  <p:tag name="LATEXADDIN" val="\documentclass{article}&#10;\usepackage{amsmath}&#10;\usepackage{amssymb}&#10;\usepackage{amsthm}&#10;\usepackage{xcolor}&#10;\pagestyle{empty}&#10;\begin{document}&#10;&#10;&#10;$A\in \mathbb{R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22.75"/>
  <p:tag name="OUTPUTDPI" val="1200"/>
  <p:tag name="LATEXADDIN" val="\documentclass{article}&#10;\usepackage{amsmath}&#10;\usepackage{amssymb}&#10;\usepackage{amsthm}&#10;\usepackage{xcolor}&#10;\pagestyle{empty}&#10;\begin{document}&#10;&#10;&#10;$&#10;R(A)^\perp = N(A)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654.5"/>
  <p:tag name="OUTPUTDPI" val="1200"/>
  <p:tag name="LATEXADDIN" val="\documentclass{article}&#10;\usepackage{amsmath}&#10;\usepackage{amssymb}&#10;\usepackage{amsthm}&#10;\usepackage{xcolor}&#10;\pagestyle{empty}&#10;\begin{document}&#10;&#10;&#10;$&#10;\{R_1(A),\dots ,R_m(A)\}^\perp = N(A)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&#10;(\supseteq)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11.5"/>
  <p:tag name="OUTPUTDPI" val="1200"/>
  <p:tag name="LATEXADDIN" val="\documentclass{article}&#10;\usepackage{amsmath}&#10;\usepackage{amssymb}&#10;\usepackage{amsthm}&#10;\usepackage{xcolor}&#10;\pagestyle{empty}&#10;\begin{document}&#10;&#10;&#10;$x\in N(A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5.5"/>
  <p:tag name="ORIGINALWIDTH" val="175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- &amp; \vec{R_{1}(A)} &amp; -\\&#10;- &amp; \vdots &amp; -\\&#10;- &amp; \vec{R_{m}(A)} &amp; -&#10;\end{array}\right)&#10;x&#10;=&#10;\left(\begin{array}{c}&#10;0\\&#10;\vdots \\&#10;0&#10;\end{array}\right)&#10;$&#10;\end{document}"/>
  <p:tag name="IGUANATEXSIZE" val="33"/>
  <p:tag name="IGUANATEXCURSOR" val="315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Ax=0\Leftarrow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537.75"/>
  <p:tag name="OUTPUTDPI" val="1200"/>
  <p:tag name="LATEXADDIN" val="\documentclass{article}&#10;\usepackage{amsmath}&#10;\usepackage{amssymb}&#10;\usepackage{amsthm}&#10;\usepackage{xcolor}&#10;\pagestyle{empty}&#10;\begin{document}&#10;&#10;&#10;$&#10;\langle&#10;R_1(A),x&#10;\rangle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576"/>
  <p:tag name="OUTPUTDPI" val="1200"/>
  <p:tag name="LATEXADDIN" val="\documentclass{article}&#10;\usepackage{amsmath}&#10;\usepackage{amssymb}&#10;\usepackage{amsthm}&#10;\usepackage{xcolor}&#10;\pagestyle{empty}&#10;\begin{document}&#10;&#10;&#10;$&#10;\langle&#10;R_m(A),x&#10;\rangle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578"/>
  <p:tag name="OUTPUTDPI" val="1200"/>
  <p:tag name="LATEXADDIN" val="\documentclass{article}&#10;\usepackage{amsmath}&#10;\usepackage{amssymb}&#10;\usepackage{amsthm}&#10;\usepackage{xcolor}&#10;\pagestyle{empty}&#10;\begin{document}&#10;&#10;&#10;$x\in \{R_1(A),\dots, R_m(A)\}^\perp\Leftarrow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56.5"/>
  <p:tag name="OUTPUTDPI" val="1200"/>
  <p:tag name="LATEXADDIN" val="\documentclass{article}&#10;\usepackage{amsmath}&#10;\usepackage{amssymb}&#10;\usepackage{amsthm}&#10;\usepackage{xcolor}&#10;\pagestyle{empty}&#10;\begin{document}&#10;&#10;&#10;$A\in \mathbb{R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822.75"/>
  <p:tag name="OUTPUTDPI" val="1200"/>
  <p:tag name="LATEXADDIN" val="\documentclass{article}&#10;\usepackage{amsmath}&#10;\usepackage{amssymb}&#10;\usepackage{amsthm}&#10;\usepackage{xcolor}&#10;\pagestyle{empty}&#10;\begin{document}&#10;&#10;&#10;$&#10;R(A)^\perp = N(A)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654.5"/>
  <p:tag name="OUTPUTDPI" val="1200"/>
  <p:tag name="LATEXADDIN" val="\documentclass{article}&#10;\usepackage{amsmath}&#10;\usepackage{amssymb}&#10;\usepackage{amsthm}&#10;\usepackage{xcolor}&#10;\pagestyle{empty}&#10;\begin{document}&#10;&#10;&#10;$&#10;\{R_1(A),\dots ,R_m(A)\}^\perp = N(A)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&#10;(\subseteq)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6.5"/>
  <p:tag name="OUTPUTDPI" val="1200"/>
  <p:tag name="LATEXADDIN" val="\documentclass{article}&#10;\usepackage{amsmath}&#10;\usepackage{amssymb}&#10;\usepackage{amsthm}&#10;\usepackage{xcolor}&#10;\pagestyle{empty}&#10;\begin{document}&#10;&#10;&#10;$x\in N(A)\Leftarrow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5.5"/>
  <p:tag name="ORIGINALWIDTH" val="282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- &amp; \vec{R_{1}(A)} &amp; -\\&#10;- &amp; \vdots &amp; -\\&#10;- &amp; \vec{R_{m}(A)} &amp; -&#10;\end{array}\right)&#10;x&#10;=&#10;\left(\begin{array}{c}&#10;\langle&#10;R_1(A),x&#10;\rangle&#10;\\&#10;\vdots \\&#10;\langle&#10;R_1(A),x&#10;\rangle&#10;\end{array}\right)&#10;=&#10;\left(\begin{array}{c}&#10;0&#10;\\&#10;\vdots \\&#10;0&#10;\end{array}\right)&#10;$&#10;\end{document}"/>
  <p:tag name="IGUANATEXSIZE" val="33"/>
  <p:tag name="IGUANATEXCURSOR" val="389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Ax=0\Leftarrow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413"/>
  <p:tag name="OUTPUTDPI" val="1200"/>
  <p:tag name="LATEXADDIN" val="\documentclass{article}&#10;\usepackage{amsmath}&#10;\usepackage{amssymb}&#10;\usepackage{amsthm}&#10;\usepackage{xcolor}&#10;\pagestyle{empty}&#10;\begin{document}&#10;&#10;&#10;$x\in \{R_1(A),\dots, R_m(A)\}^\perp 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8"/>
  <p:tag name="OUTPUTDPI" val="1200"/>
  <p:tag name="LATEXADDIN" val="\documentclass{article}&#10;\usepackage{amsmath}&#10;\usepackage{amssymb}&#10;\usepackage{amsthm}&#10;\usepackage{xcolor}&#10;\pagestyle{empty}&#10;\begin{document}&#10;&#10;&#10;$&#10;v=\left(\begin{array}{c}&#10;1\\&#10;1\\&#10;2&#10;\end{array}\right),u=\left(\begin{array}{c}&#10;1\\&#10;1\\&#10;0&#10;\end{array}\right)\in\mathbb{R}^{3}&#10;$&#10;\end{document}"/>
  <p:tag name="IGUANATEXSIZE" val="33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\{v,u\}^\perp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13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1 &amp; 1 &amp; 2\\&#10;1 &amp; 1 &amp; 0&#10;\end{array}\right)&#10;\in \mathbb{R}^{2\times 3}&#10;$&#10;\end{document}"/>
  <p:tag name="IGUANATEXSIZE" val="33"/>
  <p:tag name="IGUANATEXCURSOR" val="239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2212.5"/>
  <p:tag name="OUTPUTDPI" val="1200"/>
  <p:tag name="LATEXADDIN" val="\documentclass{article}&#10;\usepackage{amsmath}&#10;\usepackage{amssymb}&#10;\usepackage{amsthm}&#10;\usepackage{xcolor}&#10;\pagestyle{empty}&#10;\begin{document}&#10;&#10;&#10;$\{v,u\}^\perp = span\{v,u\}^\perp =R(A)^\perp = N(A)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64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1 &amp; 2\\&#10;1 &amp; 1 &amp; 0&#10;\end{array}\right)\to\left(\begin{array}{ccc}&#10;1 &amp; 1 &amp; 2\\&#10;0 &amp; 0 &amp; -2&#10;\end{array}\right)\to\left(\begin{array}{ccc}&#10;1 &amp; 1 &amp; 0\\&#10;0 &amp; 0 &amp; 1&#10;\end{array}\right)$&#10;\end{document}"/>
  <p:tag name="IGUANATEXSIZE" val="33"/>
  <p:tag name="IGUANATEXCURSOR" val="346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64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1 &amp; 2\\&#10;1 &amp; 1 &amp; 0&#10;\end{array}\right)\to\left(\begin{array}{ccc}&#10;1 &amp; 1 &amp; 2\\&#10;0 &amp; 0 &amp; -2&#10;\end{array}\right)\to\left(\begin{array}{ccc}&#10;1 &amp; 1 &amp; 0\\&#10;0 &amp; 0 &amp; 1&#10;\end{array}\right)$&#10;\end{document}"/>
  <p:tag name="IGUANATEXSIZE" val="33"/>
  <p:tag name="IGUANATEXCURSOR" val="346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60.5"/>
  <p:tag name="OUTPUTDPI" val="1200"/>
  <p:tag name="LATEXADDIN" val="\documentclass{article}&#10;\usepackage{amsmath}&#10;\usepackage{amssymb}&#10;\usepackage{amsthm}&#10;\usepackage{xcolor}&#10;\pagestyle{empty}&#10;\begin{document}&#10;&#10;&#10;$N(A)=\{&#10;\begin{pmatrix}&#10;-t\\&#10;t\\&#10;0&#10;\end{pmatrix}&#10;:&#10;t\in \mathbb{R}&#10;\}&#10;=&#10;span\{&#10;\begin{pmatrix}&#10;-1\\&#10;1\\&#10;0&#10;\end{pmatrix}&#10;\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440.25"/>
  <p:tag name="OUTPUTDPI" val="1200"/>
  <p:tag name="LATEXADDIN" val="\documentclass{article}&#10;\usepackage{amsmath}&#10;\usepackage{amssymb}&#10;\usepackage{amsthm}&#10;\usepackage{xcolor}&#10;\pagestyle{empty}&#10;\begin{document}&#10;&#10;&#10;$V_{/\mathbb{F}},\langle\cdot,\cdot \rangle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458.25"/>
  <p:tag name="OUTPUTDPI" val="1200"/>
  <p:tag name="LATEXADDIN" val="\documentclass{article}&#10;\usepackage{amsmath}&#10;\usepackage{amssymb}&#10;\usepackage{amsthm}&#10;\usepackage{xcolor}&#10;\pagestyle{empty}&#10;\begin{document}&#10;&#10;&#10;$v,w\in V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35"/>
  <p:tag name="OUTPUTDPI" val="1200"/>
  <p:tag name="LATEXADDIN" val="\documentclass{article}&#10;\usepackage{amsmath}&#10;\usepackage{amssymb}&#10;\usepackage{amsthm}&#10;\usepackage{xcolor}&#10;\pagestyle{empty}&#10;\begin{document}&#10;&#10;&#10;$W=span\{w\}\leq 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63.5"/>
  <p:tag name="OUTPUTDPI" val="1200"/>
  <p:tag name="LATEXADDIN" val="\documentclass{article}&#10;\usepackage{amsmath}&#10;\usepackage{amssymb}&#10;\usepackage{amsthm}&#10;\usepackage{xcolor}&#10;\pagestyle{empty}&#10;\begin{document}&#10;&#10;&#10;$W=span\{w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4.75"/>
  <p:tag name="OUTPUTDPI" val="1200"/>
  <p:tag name="LATEXADDIN" val="\documentclass{article}&#10;\usepackage{amsmath}&#10;\usepackage{amssymb}&#10;\usepackage{amsthm}&#10;\usepackage{xcolor}&#10;\pagestyle{empty}&#10;\begin{document}&#10;&#10;&#10;$\exists \alpha: \pi_W(v)= \alpha w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63.5"/>
  <p:tag name="OUTPUTDPI" val="1200"/>
  <p:tag name="LATEXADDIN" val="\documentclass{article}&#10;\usepackage{amsmath}&#10;\usepackage{amssymb}&#10;\usepackage{amsthm}&#10;\usepackage{xcolor}&#10;\pagestyle{empty}&#10;\begin{document}&#10;&#10;&#10;$W=span\{w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1"/>
  <p:tag name="ORIGINALWIDTH" val="675"/>
  <p:tag name="OUTPUTDPI" val="1200"/>
  <p:tag name="LATEXADDIN" val="\documentclass{article}&#10;\usepackage{amsmath}&#10;\usepackage{amssymb}&#10;\usepackage{amsthm}&#10;\usepackage{xcolor}&#10;\pagestyle{empty}&#10;\begin{document}&#10;&#10;&#10;$\pi_W(v)= \overset{?}{\alpha} w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44.5"/>
  <p:tag name="OUTPUTDPI" val="1200"/>
  <p:tag name="LATEXADDIN" val="\documentclass{article}&#10;\usepackage{amsmath}&#10;\usepackage{amssymb}&#10;\usepackage{amsthm}&#10;\usepackage{xcolor}&#10;\pagestyle{empty}&#10;\begin{document}&#10;&#10;&#10;$\langle v-\alpha w,w \rangle =0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890"/>
  <p:tag name="OUTPUTDPI" val="1200"/>
  <p:tag name="LATEXADDIN" val="\documentclass{article}&#10;\usepackage{amsmath}&#10;\usepackage{amssymb}&#10;\usepackage{amsthm}&#10;\usepackage{xcolor}&#10;\pagestyle{empty}&#10;\begin{document}&#10;&#10;&#10;$0=\langle v-\alpha w,w \rangle = &#10;\langle v, w \rangle&#10;-\alpha&#10;\langle w, w \rangle&#10;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66.25"/>
  <p:tag name="OUTPUTDPI" val="1200"/>
  <p:tag name="LATEXADDIN" val="\documentclass{article}&#10;\usepackage{amsmath}&#10;\usepackage{amssymb}&#10;\usepackage{amsthm}&#10;\usepackage{xcolor}&#10;\pagestyle{empty}&#10;\begin{document}&#10;&#10;&#10;$&#10;\langle v, w \rangle&#10;=\alpha&#10;\langle w, w \rangle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949.5"/>
  <p:tag name="OUTPUTDPI" val="1200"/>
  <p:tag name="LATEXADDIN" val="\documentclass{article}&#10;\usepackage{amsmath}&#10;\usepackage{amssymb}&#10;\usepackage{amsthm}&#10;\usepackage{xcolor}&#10;\pagestyle{empty}&#10;\begin{document}&#10;&#10;&#10;$\alpha = &#10;\frac{\langle v,w \rangle}{\langle w,w \rangle}&#10;=&#10;\frac{\langle v,w \rangle}{\Vert w \Vert ^2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24"/>
  <p:tag name="OUTPUTDPI" val="1200"/>
  <p:tag name="LATEXADDIN" val="\documentclass{article}&#10;\usepackage{amsmath}&#10;\usepackage{amssymb}&#10;\usepackage{amsthm}&#10;\usepackage{xcolor}&#10;\pagestyle{empty}&#10;\begin{document}&#10;&#10;&#10;$&#10;w=&#10;\left(\begin{array}{c}&#10;1\\&#10;1\\&#10;1&#10;\end{array}\right)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1829.25"/>
  <p:tag name="OUTPUTDPI" val="1200"/>
  <p:tag name="LATEXADDIN" val="\documentclass{article}&#10;\usepackage{amsmath}&#10;\usepackage{amssymb}&#10;\usepackage{amsthm}&#10;\usepackage{xcolor}&#10;\pagestyle{empty}&#10;\begin{document}&#10;&#10;&#10;$\alpha = &#10;\frac{\langle v,w \rangle}{\langle w,w \rangle}&#10;=&#10;\frac{\langle v,w \rangle}{\Vert w \Vert ^2}&#10;=&#10;\frac{2+4}{1^2+1^2+1^2}&#10;=2&#10;$&#10;\end{document}"/>
  <p:tag name="IGUANATEXSIZE" val="33"/>
  <p:tag name="IGUANATEXCURSOR" val="277"/>
  <p:tag name="TRANSPARENCY" val="True"/>
  <p:tag name="FILENAME" val=""/>
  <p:tag name="INPUTTYPE" val="0"/>
  <p:tag name="LATEXENGINEID" val="0"/>
  <p:tag name="TEMPFOLDER" val="c:\temp\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69.75"/>
  <p:tag name="OUTPUTDPI" val="1200"/>
  <p:tag name="LATEXADDIN" val="\documentclass{article}&#10;\usepackage{amsmath}&#10;\usepackage{amssymb}&#10;\usepackage{amsthm}&#10;\usepackage{xcolor}&#10;\pagestyle{empty}&#10;\begin{document}&#10;&#10;&#10;$\pi_W(v)= \alpha w&#10;=&#10;2&#10;\left(\begin{array}{c}&#10;1\\&#10;1\\&#10;1&#10;\end{array}\right)&#10;=&#10;\left(\begin{array}{c}&#10;2\\&#10;2\\&#10;2&#10;\end{array}\right)&#10;$&#10;\end{document}"/>
  <p:tag name="IGUANATEXSIZE" val="33"/>
  <p:tag name="IGUANATEXCURSOR" val="245"/>
  <p:tag name="TRANSPARENCY" val="True"/>
  <p:tag name="FILENAME" val=""/>
  <p:tag name="INPUTTYPE" val="0"/>
  <p:tag name="LATEXENGINEID" val="0"/>
  <p:tag name="TEMPFOLDER" val="c:\temp\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24"/>
  <p:tag name="OUTPUTDPI" val="1200"/>
  <p:tag name="LATEXADDIN" val="\documentclass{article}&#10;\usepackage{amsmath}&#10;\usepackage{amssymb}&#10;\usepackage{amsthm}&#10;\usepackage{xcolor}&#10;\pagestyle{empty}&#10;\begin{document}&#10;&#10;&#10;$&#10;w=&#10;\left(\begin{array}{c}&#10;1\\&#10;1\\&#10;1&#10;\end{array}\right)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319"/>
  <p:tag name="OUTPUTDPI" val="1200"/>
  <p:tag name="LATEXADDIN" val="\documentclass{article}&#10;\usepackage{amsmath}&#10;\usepackage{amssymb}&#10;\usepackage{amsthm}&#10;\usepackage{xcolor}&#10;\pagestyle{empty}&#10;\begin{document}&#10;&#10;&#10;$v-\pi_W(v)&#10;=&#10;\left(\begin{array}{c}&#10;2\\&#10;0\\&#10;4&#10;\end{array}\right)&#10;-&#10;\left(\begin{array}{c}&#10;2\\&#10;2\\&#10;2&#10;\end{array}\right)&#10;=&#10;\left(\begin{array}{c}&#10;0\\&#10;-2\\&#10;2&#10;\end{array}\right)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24"/>
  <p:tag name="OUTPUTDPI" val="1200"/>
  <p:tag name="LATEXADDIN" val="\documentclass{article}&#10;\usepackage{amsmath}&#10;\usepackage{amssymb}&#10;\usepackage{amsthm}&#10;\usepackage{xcolor}&#10;\pagestyle{empty}&#10;\begin{document}&#10;&#10;&#10;$&#10;w=&#10;\left(\begin{array}{c}&#10;1\\&#10;1\\&#10;1&#10;\end{array}\right)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440.25"/>
  <p:tag name="OUTPUTDPI" val="1200"/>
  <p:tag name="LATEXADDIN" val="\documentclass{article}&#10;\usepackage{amsmath}&#10;\usepackage{amssymb}&#10;\usepackage{amsthm}&#10;\usepackage{xcolor}&#10;\pagestyle{empty}&#10;\begin{document}&#10;&#10;&#10;$V_{/\mathbb{F}},\langle\cdot,\cdot \rangle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09.75"/>
  <p:tag name="OUTPUTDPI" val="1200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W\leq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5.5"/>
  <p:tag name="OUTPUTDPI" val="1200"/>
  <p:tag name="LATEXADDIN" val="\documentclass{article}&#10;\usepackage{amsmath}&#10;\usepackage{amssymb}&#10;\usepackage{amsthm}&#10;\usepackage{xcolor}&#10;\pagestyle{empty}&#10;\begin{document}&#10;&#10;&#10;$\pi_W(v)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918"/>
  <p:tag name="OUTPUTDPI" val="1200"/>
  <p:tag name="LATEXADDIN" val="\documentclass{article}&#10;\usepackage{amsmath}&#10;\usepackage{amssymb}&#10;\usepackage{amsthm}&#10;\usepackage{xcolor}&#10;\pagestyle{empty}&#10;\begin{document}&#10;&#10;&#10;$v-\pi_W(v)\in W^\perp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8.5"/>
  <p:tag name="ORIGINALWIDTH" val="1069.5"/>
  <p:tag name="OUTPUTDPI" val="1200"/>
  <p:tag name="LATEXADDIN" val="\documentclass{article}&#10;\usepackage{amsmath}&#10;\usepackage{amssymb}&#10;\usepackage{amsthm}&#10;\usepackage{xcolor}&#10;\pagestyle{empty}&#10;\begin{document}&#10;&#10;&#10;$\pi_W(v)= \sum_{i=1}^n \overset{?}{\alpha_i} w_i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292.25"/>
  <p:tag name="OUTPUTDPI" val="1200"/>
  <p:tag name="LATEXADDIN" val="\documentclass{article}&#10;\usepackage{amsmath}&#10;\usepackage{amssymb}&#10;\usepackage{amsthm}&#10;\usepackage{xcolor}&#10;\pagestyle{empty}&#10;\begin{document}&#10;&#10;&#10;$\langle v-\sum_{i=1}^n \alpha_i w_i,w_j \rangle =0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.25"/>
  <p:tag name="ORIGINALWIDTH" val="1134"/>
  <p:tag name="OUTPUTDPI" val="1200"/>
  <p:tag name="LATEXADDIN" val="\documentclass{article}&#10;\usepackage{amsmath}&#10;\usepackage{amssymb}&#10;\usepackage{amsthm}&#10;\usepackage{xcolor}&#10;\pagestyle{empty}&#10;\begin{document}&#10;&#10;&#10;$\alpha_j = &#10;\frac{\langle v,w_j \rangle}{\langle w_j,w_j \rangle}&#10;=&#10;\frac{\langle v,w_j \rangle}{\Vert w_j \Vert ^2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56.25"/>
  <p:tag name="OUTPUTDPI" val="1200"/>
  <p:tag name="LATEXADDIN" val="\documentclass{article}&#10;\usepackage{amsmath}&#10;\usepackage{amssymb}&#10;\usepackage{amsthm}&#10;\usepackage{xcolor}&#10;\pagestyle{empty}&#10;\begin{document}&#10;&#10;&#10;$B=\{w_1,\dots ,w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2972.25"/>
  <p:tag name="OUTPUTDPI" val="1200"/>
  <p:tag name="LATEXADDIN" val="\documentclass{article}&#10;\usepackage{amsmath}&#10;\usepackage{amssymb}&#10;\usepackage{amsthm}&#10;\usepackage{xcolor}&#10;\pagestyle{empty}&#10;\begin{document}&#10;&#10;&#10;$0=&#10;\langle v-\sum_{i=1}^n \alpha_i w_i,w_j \rangle &#10;=&#10;\langle v,w_j \rangle &#10;-&#10;\sum_{i=1}^n \alpha_i \langle  w_i,w_j \rangle &#10;=&#10;$&#10;\end{document}"/>
  <p:tag name="IGUANATEXSIZE" val="33"/>
  <p:tag name="IGUANATEXCURSOR" val="223"/>
  <p:tag name="TRANSPARENCY" val="True"/>
  <p:tag name="FILENAME" val=""/>
  <p:tag name="INPUTTYPE" val="0"/>
  <p:tag name="LATEXENGINEID" val="0"/>
  <p:tag name="TEMPFOLDER" val="c:\temp\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89.5"/>
  <p:tag name="OUTPUTDPI" val="1200"/>
  <p:tag name="LATEXADDIN" val="\documentclass{article}&#10;\usepackage{amsmath}&#10;\usepackage{amssymb}&#10;\usepackage{amsthm}&#10;\usepackage{xcolor}&#10;\pagestyle{empty}&#10;\begin{document}&#10;&#10;&#10;$=&#10;\langle v,w_j \rangle &#10;-&#10;\alpha_j \langle  w_j,w_j \rangle 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065.75"/>
  <p:tag name="OUTPUTDPI" val="1200"/>
  <p:tag name="LATEXADDIN" val="\documentclass{article}&#10;\usepackage{amsmath}&#10;\usepackage{amssymb}&#10;\usepackage{amsthm}&#10;\usepackage{xcolor}&#10;\pagestyle{empty}&#10;\begin{document}&#10;&#10;&#10;$&#10;\langle v,w_j \rangle &#10;=&#10;\alpha_j \langle  w_j,w_j \rangle 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W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7.5"/>
  <p:tag name="OUTPUTDPI" val="1200"/>
  <p:tag name="LATEXADDIN" val="\documentclass{article}&#10;\usepackage{amsmath}&#10;\usepackage{amssymb}&#10;\usepackage{amsthm}&#10;\usepackage{xcolor}&#10;\pagestyle{empty}&#10;\begin{document}&#10;&#10;&#10;$v-\pi_W(v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\pi_{w_1}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\pi_{w_2}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\pi_{w_1}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4.25"/>
  <p:tag name="OUTPUTDPI" val="1200"/>
  <p:tag name="LATEXADDIN" val="\documentclass{article}&#10;\usepackage{amsmath}&#10;\usepackage{amssymb}&#10;\usepackage{amsthm}&#10;\usepackage{xcolor}&#10;\pagestyle{empty}&#10;\begin{document}&#10;&#10;&#10;$\pi_{w_2}(v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\pi_{W}(v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75.5"/>
  <p:tag name="OUTPUTDPI" val="1200"/>
  <p:tag name="LATEXADDIN" val="\documentclass{article}&#10;\usepackage{amsmath}&#10;\usepackage{amssymb}&#10;\usepackage{amsthm}&#10;\usepackage{xcolor}&#10;\pagestyle{empty}&#10;\begin{document}&#10;&#10;&#10;$&#10;W=span&#10;\{&#10;w_1=&#10;\left(\begin{array}{c}&#10;1\\&#10;1\\&#10;1&#10;\end{array}\right),&#10;w_2=&#10;\left(\begin{array}{c}&#10;-1\\&#10;1\\&#10;0&#10;\end{array}\right)&#10;\}&#10;$&#10;\end{document}"/>
  <p:tag name="IGUANATEXSIZE" val="33"/>
  <p:tag name="IGUANATEXCURSOR" val="251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53"/>
  <p:tag name="OUTPUTDPI" val="1200"/>
  <p:tag name="LATEXADDIN" val="\documentclass{article}&#10;\usepackage{amsmath}&#10;\usepackage{amssymb}&#10;\usepackage{amsthm}&#10;\usepackage{xcolor}&#10;\pagestyle{empty}&#10;\begin{document}&#10;&#10;&#10;$span&#10;\{&#10;\left(\begin{array}{c}&#10;1\\&#10;1\\&#10;1&#10;\end{array}\right),&#10;\left(\begin{array}{c}&#10;-1\\&#10;1\\&#10;0&#10;\end{array}\right)&#10;\}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833.25"/>
  <p:tag name="OUTPUTDPI" val="1200"/>
  <p:tag name="LATEXADDIN" val="\documentclass{article}&#10;\usepackage{amsmath}&#10;\usepackage{amssymb}&#10;\usepackage{amsthm}&#10;\usepackage{xcolor}&#10;\pagestyle{empty}&#10;\begin{document}&#10;&#10;&#10;$\alpha_1 = &#10;\frac{\langle v,w_1 \rangle}{\Vert w_1 \Vert ^2}&#10;=2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.25"/>
  <p:tag name="ORIGINALWIDTH" val="1134"/>
  <p:tag name="OUTPUTDPI" val="1200"/>
  <p:tag name="LATEXADDIN" val="\documentclass{article}&#10;\usepackage{amsmath}&#10;\usepackage{amssymb}&#10;\usepackage{amsthm}&#10;\usepackage{xcolor}&#10;\pagestyle{empty}&#10;\begin{document}&#10;&#10;&#10;$\alpha_j = &#10;\frac{\langle v,w_j \rangle}{\langle w_j,w_j \rangle}&#10;=&#10;\frac{\langle v,w_j \rangle}{\Vert w_j \Vert ^2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53"/>
  <p:tag name="OUTPUTDPI" val="1200"/>
  <p:tag name="LATEXADDIN" val="\documentclass{article}&#10;\usepackage{amsmath}&#10;\usepackage{amssymb}&#10;\usepackage{amsthm}&#10;\usepackage{xcolor}&#10;\pagestyle{empty}&#10;\begin{document}&#10;&#10;&#10;$span&#10;\{&#10;\left(\begin{array}{c}&#10;1\\&#10;1\\&#10;1&#10;\end{array}\right),&#10;\left(\begin{array}{c}&#10;-1\\&#10;1\\&#10;0&#10;\end{array}\right)&#10;\}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1728.75"/>
  <p:tag name="OUTPUTDPI" val="1200"/>
  <p:tag name="LATEXADDIN" val="\documentclass{article}&#10;\usepackage{amsmath}&#10;\usepackage{amssymb}&#10;\usepackage{amsthm}&#10;\usepackage{xcolor}&#10;\pagestyle{empty}&#10;\begin{document}&#10;&#10;&#10;$\alpha_2 = &#10;\frac{\langle v,w_1 \rangle}{\Vert w_2 \Vert ^2}&#10;=&#10;\frac{\langle v,w_2 \rangle}{\Vert w_2 \Vert ^2}&#10;=&#10;\frac{-2}{2}&#10;=-1&#10;$&#10;\end{document}"/>
  <p:tag name="IGUANATEXSIZE" val="33"/>
  <p:tag name="IGUANATEXCURSOR" val="273"/>
  <p:tag name="TRANSPARENCY" val="True"/>
  <p:tag name="FILENAME" val=""/>
  <p:tag name="INPUTTYPE" val="0"/>
  <p:tag name="LATEXENGINEID" val="0"/>
  <p:tag name="TEMPFOLDER" val="c:\temp\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.25"/>
  <p:tag name="ORIGINALWIDTH" val="1134"/>
  <p:tag name="OUTPUTDPI" val="1200"/>
  <p:tag name="LATEXADDIN" val="\documentclass{article}&#10;\usepackage{amsmath}&#10;\usepackage{amssymb}&#10;\usepackage{amsthm}&#10;\usepackage{xcolor}&#10;\pagestyle{empty}&#10;\begin{document}&#10;&#10;&#10;$\alpha_j = &#10;\frac{\langle v,w_j \rangle}{\langle w_j,w_j \rangle}&#10;=&#10;\frac{\langle v,w_j \rangle}{\Vert w_j \Vert ^2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53"/>
  <p:tag name="OUTPUTDPI" val="1200"/>
  <p:tag name="LATEXADDIN" val="\documentclass{article}&#10;\usepackage{amsmath}&#10;\usepackage{amssymb}&#10;\usepackage{amsthm}&#10;\usepackage{xcolor}&#10;\pagestyle{empty}&#10;\begin{document}&#10;&#10;&#10;$span&#10;\{&#10;\left(\begin{array}{c}&#10;1\\&#10;1\\&#10;1&#10;\end{array}\right),&#10;\left(\begin{array}{c}&#10;-1\\&#10;1\\&#10;0&#10;\end{array}\right)&#10;\}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44"/>
  <p:tag name="OUTPUTDPI" val="1200"/>
  <p:tag name="LATEXADDIN" val="\documentclass{article}&#10;\usepackage{amsmath}&#10;\usepackage{amssymb}&#10;\usepackage{amsthm}&#10;\usepackage{xcolor}&#10;\pagestyle{empty}&#10;\begin{document}&#10;&#10;&#10;$&#10;\pi_W(v)=\alpha_1 w_1+\alpha_2 w_2&#10;=&#10;2&#10;\begin{pmatrix}&#10;1\\&#10;1\\&#10;1&#10;\end{pmatrix}&#10;-&#10;\begin{pmatrix}&#10;-1\\&#10;1\\&#10;0&#10;\end{pmatrix}&#10;$&#10;\end{document}"/>
  <p:tag name="IGUANATEXSIZE" val="33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69"/>
  <p:tag name="OUTPUTDPI" val="1200"/>
  <p:tag name="LATEXADDIN" val="\documentclass{article}&#10;\usepackage{amsmath}&#10;\usepackage{amssymb}&#10;\usepackage{amsthm}&#10;\usepackage{xcolor}&#10;\pagestyle{empty}&#10;\begin{document}&#10;&#10;&#10;$&#10;=&#10;\begin{pmatrix}&#10;3\\&#10;1\\&#10;2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.75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1\\&#10;i\\&#10;2&#10;\end{array}\right)&#10;,&#10;\left(\begin{array}{c}&#10;1\\&#10;-i\\&#10;0&#10;\end{array}\right)\rangle&#10;=&#10;$&#10;\end{document}"/>
  <p:tag name="IGUANATEXSIZE" val="33"/>
  <p:tag name="IGUANATEXCURSOR" val="259"/>
  <p:tag name="TRANSPARENCY" val="True"/>
  <p:tag name="FILENAME" val=""/>
  <p:tag name="INPUTTYPE" val="0"/>
  <p:tag name="LATEXENGINEID" val="0"/>
  <p:tag name="TEMPFOLDER" val="c:\temp\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53"/>
  <p:tag name="OUTPUTDPI" val="1200"/>
  <p:tag name="LATEXADDIN" val="\documentclass{article}&#10;\usepackage{amsmath}&#10;\usepackage{amssymb}&#10;\usepackage{amsthm}&#10;\usepackage{xcolor}&#10;\pagestyle{empty}&#10;\begin{document}&#10;&#10;&#10;$span&#10;\{&#10;\left(\begin{array}{c}&#10;1\\&#10;1\\&#10;1&#10;\end{array}\right),&#10;\left(\begin{array}{c}&#10;-1\\&#10;1\\&#10;0&#10;\end{array}\right)&#10;\}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&#10;v=&#10;\left(\begin{array}{c}&#10;2\\&#10;0\\&#10;4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66.5"/>
  <p:tag name="OUTPUTDPI" val="1200"/>
  <p:tag name="LATEXADDIN" val="\documentclass{article}&#10;\usepackage{amsmath}&#10;\usepackage{amssymb}&#10;\usepackage{amsthm}&#10;\usepackage{xcolor}&#10;\pagestyle{empty}&#10;\begin{document}&#10;&#10;&#10;$v-&#10;\pi_W(v)&#10;=&#10;\begin{pmatrix}&#10;-1\\&#10;-1\\&#10;2&#10;\end{pmatrix}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440.25"/>
  <p:tag name="OUTPUTDPI" val="1200"/>
  <p:tag name="LATEXADDIN" val="\documentclass{article}&#10;\usepackage{amsmath}&#10;\usepackage{amssymb}&#10;\usepackage{amsthm}&#10;\usepackage{xcolor}&#10;\pagestyle{empty}&#10;\begin{document}&#10;&#10;&#10;$V_{/\mathbb{F}},\langle\cdot,\cdot \rangle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09.75"/>
  <p:tag name="OUTPUTDPI" val="1200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W\leq 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2140.5"/>
  <p:tag name="OUTPUTDPI" val="1200"/>
  <p:tag name="LATEXADDIN" val="\documentclass{article}&#10;\usepackage{amsmath}&#10;\usepackage{amssymb}&#10;\usepackage{amsthm}&#10;\usepackage{xcolor}&#10;\pagestyle{empty}&#10;\begin{document}&#10;&#10;&#10;$&#10;\Vert v-\pi_W(v) \Vert  =\min\{\Vert  v-w \Vert \,\,:\,w\in W\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3291"/>
  <p:tag name="OUTPUTDPI" val="1200"/>
  <p:tag name="LATEXADDIN" val="\documentclass{article}&#10;\usepackage{amsmath}&#10;\usepackage{amssymb}&#10;\usepackage{amsthm}&#10;\usepackage{xcolor}&#10;\pagestyle{empty}&#10;\begin{document}&#10;&#10;&#10;$&#10;\Vert v-\pi_W(v)+\pi_W(v)-w\Vert^{2}=\Vert v-\pi_W(v)\Vert^{2}+\Vert \pi_W(v)-w\Vert^{2}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5"/>
  <p:tag name="ORIGINALWIDTH" val="1316.25"/>
  <p:tag name="OUTPUTDPI" val="1200"/>
  <p:tag name="LATEXADDIN" val="\documentclass{article}&#10;\usepackage{amsmath}&#10;\usepackage{amssymb}&#10;\usepackage{amsthm}&#10;\usepackage{xcolor}&#10;\pagestyle{empty}&#10;\begin{document}&#10;&#10;&#10;$&#10;1\cdot\overline{1}+i\cdot \overline{(-i)}+2\cdot \overline{0}=0&#10;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462.75"/>
  <p:tag name="OUTPUTDPI" val="1200"/>
  <p:tag name="LATEXADDIN" val="\documentclass{article}&#10;\usepackage{amsmath}&#10;\usepackage{amssymb}&#10;\usepackage{amsthm}&#10;\usepackage{xcolor}&#10;\pagestyle{empty}&#10;\begin{document}&#10;&#10;&#10;$&#10;\Vert v-w \Vert^2 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geq 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716.25"/>
  <p:tag name="OUTPUTDPI" val="1200"/>
  <p:tag name="LATEXADDIN" val="\documentclass{article}&#10;\usepackage{amsmath}&#10;\usepackage{amssymb}&#10;\usepackage{amsthm}&#10;\usepackage{xcolor}&#10;\pagestyle{empty}&#10;\begin{document}&#10;&#10;&#10;$&#10;\Vert v-\pi_W(v) \Vert^2 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238.5"/>
  <p:tag name="OUTPUTDPI" val="1200"/>
  <p:tag name="LATEXADDIN" val="\documentclass{article}&#10;\usepackage{amsmath}&#10;\usepackage{amssymb}&#10;\usepackage{amsthm}&#10;\usepackage{xcolor}&#10;\pagestyle{empty}&#10;\begin{document}&#10;&#10;&#10;$\in 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"/>
  <p:tag name="ORIGINALWIDTH" val="314.25"/>
  <p:tag name="OUTPUTDPI" val="1200"/>
  <p:tag name="LATEXADDIN" val="\documentclass{article}&#10;\usepackage{amsmath}&#10;\usepackage{amssymb}&#10;\usepackage{amsthm}&#10;\usepackage{xcolor}&#10;\pagestyle{empty}&#10;\begin{document}&#10;&#10;&#10;$\in W^\perp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440.25"/>
  <p:tag name="OUTPUTDPI" val="1200"/>
  <p:tag name="LATEXADDIN" val="\documentclass{article}&#10;\usepackage{amsmath}&#10;\usepackage{amssymb}&#10;\usepackage{amsthm}&#10;\usepackage{xcolor}&#10;\pagestyle{empty}&#10;\begin{document}&#10;&#10;&#10;$V_{/\mathbb{F}},\langle\cdot,\cdot \rangle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54.5"/>
  <p:tag name="OUTPUTDPI" val="1200"/>
  <p:tag name="LATEXADDIN" val="\documentclass{article}&#10;\usepackage{amsmath}&#10;\usepackage{amssymb}&#10;\usepackage{amsthm}&#10;\usepackage{xcolor}&#10;\pagestyle{empty}&#10;\begin{document}&#10;&#10;&#10;$&#10;=1\cdot1+i\cdot(i)+2\cdot0=0&#10;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 ,v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91.5"/>
  <p:tag name="OUTPUTDPI" val="1200"/>
  <p:tag name="LATEXADDIN" val="\documentclass{article}&#10;\usepackage{amsmath}&#10;\usepackage{amssymb}&#10;\usepackage{amsthm}&#10;\usepackage{xcolor}&#10;\pagestyle{empty}&#10;\begin{document}&#10;&#10;&#10;$B'=\{w_1,\dots ,w_n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2.75"/>
  <p:tag name="ORIGINALWIDTH" val="1917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 w_{1} &amp;=&amp;v_{1}\\[2mm]  &#10; w_{2}&amp;=&amp;v_{2}-\frac{ \langle v_{2},w_{1}\rangle}{\Vert w_{1}\Vert^{2}}w_{1}\\[3mm]  &#10; w_{3}&amp;=&amp;v_{3}-\frac{ \langle v_{3},w_{1}\rangle}{\Vert w_{1}\Vert^{2}}w_{1}-\frac{\langle v_{3},w_{2}\rangle}{\Vert w_{2}\Vert^{2}}w_{2}\\ &#10;\\ &#10;\vdots &amp; &amp;\\ &#10; w_{i} &amp;=&amp;v_{i}-\sum_{k=1}^{i-1}\frac{\langle v_{i},w_{k}\rangle}{\Vert w_{k}\Vert ^{2}}w_{k}\\&#10; \vdots &amp; &amp;\\ &#10; w_{n} &amp;=&amp;v_{n}-\sum_{k=1}^{n-1}\frac{\langle v_{n},w_{k}\rangle}{\Vert w_{k}\Vert ^{2}}w_{k}\\&#10;\end{array}&#10;$&#10;\end{document}"/>
  <p:tag name="IGUANATEXSIZE" val="33"/>
  <p:tag name="IGUANATEXCURSOR" val="418"/>
  <p:tag name="TRANSPARENCY" val="True"/>
  <p:tag name="FILENAME" val=""/>
  <p:tag name="INPUTTYPE" val="0"/>
  <p:tag name="LATEXENGINEID" val="0"/>
  <p:tag name="TEMPFOLDER" val="c:\temp\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91.5"/>
  <p:tag name="OUTPUTDPI" val="1200"/>
  <p:tag name="LATEXADDIN" val="\documentclass{article}&#10;\usepackage{amsmath}&#10;\usepackage{amssymb}&#10;\usepackage{amsthm}&#10;\usepackage{xcolor}&#10;\pagestyle{empty}&#10;\begin{document}&#10;&#10;&#10;$B'=\{w_1,\dots ,w_n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91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1\\&#10;i\\&#10;2&#10;\end{array}\right)&#10;,&#10;\left(\begin{array}{c}&#10;1\\&#10;-i\\&#10;0&#10;\end{array}\right)&#10;$&#10;\end{document}"/>
  <p:tag name="IGUANATEXSIZE" val="33"/>
  <p:tag name="IGUANATEXCURSOR" val="251"/>
  <p:tag name="TRANSPARENCY" val="True"/>
  <p:tag name="FILENAME" val=""/>
  <p:tag name="INPUTTYPE" val="0"/>
  <p:tag name="LATEXENGINEID" val="0"/>
  <p:tag name="TEMPFOLDER" val="c:\temp\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&#10;$B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5"/>
  <p:tag name="ORIGINALWIDTH" val="522.75"/>
  <p:tag name="OUTPUTDPI" val="1200"/>
  <p:tag name="LATEXADDIN" val="\documentclass{article}&#10;\usepackage{amsmath}&#10;\usepackage{amssymb}&#10;\usepackage{amsthm}&#10;\usepackage{xcolor}&#10;\pagestyle{empty}&#10;\begin{document}&#10;&#10;&#10;$w'_i=\frac{w_i}{\Vert w_i \Vert}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86.25"/>
  <p:tag name="OUTPUTDPI" val="1200"/>
  <p:tag name="LATEXADDIN" val="\documentclass{article}&#10;\usepackage{amsmath}&#10;\usepackage{amssymb}&#10;\usepackage{amsthm}&#10;\usepackage{xcolor}&#10;\pagestyle{empty}&#10;\begin{document}&#10;&#10;&#10;$\{w'_1,\dots ,w'_n\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3.5"/>
  <p:tag name="ORIGINALWIDTH" val="1917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 w_{1} &amp;=&amp;v_{1}\\[2mm]  &#10; w_{2}&amp;=&amp;v_{2}-\frac{ \langle v_{2},w_{1}\rangle}{\Vert w_{1}\Vert^{2}}w_{1}\\[3mm]  &#10; w_{3}&amp;=&amp;v_{3}-\frac{ \langle v_{3},w_{1}\rangle}{\Vert w_{1}\Vert^{2}}w_{1}-\frac{\langle v_{3},w_{2}\rangle}{\Vert w_{2}\Vert^{2}}w_{2}\\ &#10; \vdots &amp; &amp;\\ &#10; w_{i} &amp;=&amp;v_{i}-\sum_{k=1}^{i-1}\frac{\langle v_{i},w_{k}\rangle}{\Vert w_{k}\Vert ^{2}}w_{k}\\&#10; \vdots &amp; &amp;\\ &#10; w_{n} &amp;=&amp;v_{n}-\sum_{k=1}^{n-1}\frac{\langle v_{n},w_{k}\rangle}{\Vert w_{k}\Vert ^{2}}w_{k}\\&#10;\end{array}&#10;$&#10;\end{document}"/>
  <p:tag name="IGUANATEXSIZE" val="33"/>
  <p:tag name="IGUANATEXCURSOR" val="272"/>
  <p:tag name="TRANSPARENCY" val="True"/>
  <p:tag name="FILENAME" val=""/>
  <p:tag name="INPUTTYPE" val="0"/>
  <p:tag name="LATEXENGINEID" val="0"/>
  <p:tag name="TEMPFOLDER" val="c:\temp\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3.5"/>
  <p:tag name="ORIGINALWIDTH" val="1917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 w_{1} &amp;=&amp;v_{1}\\[2mm]  &#10; w_{2}&amp;=&amp;v_{2}-\frac{ \langle v_{2},w_{1}\rangle}{\Vert w_{1}\Vert^{2}}w_{1}\\[3mm]  &#10; w_{3}&amp;=&amp;v_{3}-\frac{ \langle v_{3},w_{1}\rangle}{\Vert w_{1}\Vert^{2}}w_{1}-\frac{\langle v_{3},w_{2}\rangle}{\Vert w_{2}\Vert^{2}}w_{2}\\ &#10; \vdots &amp; &amp;\\ &#10; w_{i} &amp;=&amp;v_{i}-\sum_{k=1}^{i-1}\frac{\langle v_{i},w_{k}\rangle}{\Vert w_{k}\Vert ^{2}}w_{k}\\&#10; \vdots &amp; &amp;\\ &#10; w_{n} &amp;=&amp;v_{n}-\sum_{k=1}^{n-1}\frac{\langle v_{n},w_{k}\rangle}{\Vert w_{k}\Vert ^{2}}w_{k}\\&#10;\end{array}&#10;$&#10;\end{document}"/>
  <p:tag name="IGUANATEXSIZE" val="33"/>
  <p:tag name="IGUANATEXCURSOR" val="272"/>
  <p:tag name="TRANSPARENCY" val="True"/>
  <p:tag name="FILENAME" val=""/>
  <p:tag name="INPUTTYPE" val="0"/>
  <p:tag name="LATEXENGINEID" val="0"/>
  <p:tag name="TEMPFOLDER" val="c:\temp\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480.75"/>
  <p:tag name="OUTPUTDPI" val="1200"/>
  <p:tag name="LATEXADDIN" val="\documentclass{article}&#10;\usepackage{amsmath}&#10;\usepackage{amssymb}&#10;\usepackage{amsthm}&#10;\usepackage{xcolor}&#10;\pagestyle{empty}&#10;\begin{document}&#10;&#10;&#10;$v_1,\dots,v_i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538.5"/>
  <p:tag name="OUTPUTDPI" val="1200"/>
  <p:tag name="LATEXADDIN" val="\documentclass{article}&#10;\usepackage{amsmath}&#10;\usepackage{amssymb}&#10;\usepackage{amsthm}&#10;\usepackage{xcolor}&#10;\pagestyle{empty}&#10;\begin{document}&#10;&#10;&#10;$w_1,\dots,w_i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&#10;\mathbb{R}^n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15"/>
  <p:tag name="OUTPUTDPI" val="1200"/>
  <p:tag name="LATEXADDIN" val="\documentclass{article}&#10;\usepackage{amsmath}&#10;\usepackage{amssymb}&#10;\usepackage{amsthm}&#10;\usepackage{xcolor}&#10;\pagestyle{empty}&#10;\begin{document}&#10;&#10;&#10;$&#10;\{&#10;\left(\begin{array}{c}&#10;0\\&#10;1\\&#10;1&#10;\end{array}\right)&#10;,\,&#10;\left(\begin{array}{c}&#10;1\\&#10;1\\&#10;0&#10;\end{array}\right)&#10;,\,&#10;\left(\begin{array}{c}&#10;1\\&#10;0\\&#10;1&#10;\end{array}\right)\}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8.25"/>
  <p:tag name="OUTPUTDPI" val="1200"/>
  <p:tag name="LATEXADDIN" val="\documentclass{article}&#10;\usepackage{amsmath}&#10;\usepackage{amssymb}&#10;\usepackage{amsthm}&#10;\usepackage{xcolor}&#10;\pagestyle{empty}&#10;\begin{document}&#10;&#10;&#10;$v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1.25"/>
  <p:tag name="OUTPUTDPI" val="1200"/>
  <p:tag name="LATEXADDIN" val="\documentclass{article}&#10;\usepackage{amsmath}&#10;\usepackage{amssymb}&#10;\usepackage{amsthm}&#10;\usepackage{xcolor}&#10;\pagestyle{empty}&#10;\begin{document}&#10;&#10;&#10;$v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2"/>
  <p:tag name="OUTPUTDPI" val="1200"/>
  <p:tag name="LATEXADDIN" val="\documentclass{article}&#10;\usepackage{amsmath}&#10;\usepackage{amssymb}&#10;\usepackage{amsthm}&#10;\usepackage{xcolor}&#10;\pagestyle{empty}&#10;\begin{document}&#10;&#10;&#10;$v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409.5"/>
  <p:tag name="OUTPUTDPI" val="1200"/>
  <p:tag name="LATEXADDIN" val="\documentclass{article}&#10;\usepackage{amsmath}&#10;\usepackage{amssymb}&#10;\usepackage{amsthm}&#10;\usepackage{xcolor}&#10;\pagestyle{empty}&#10;\begin{document}&#10;&#10;&#10;$w_1=v_1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15"/>
  <p:tag name="OUTPUTDPI" val="1200"/>
  <p:tag name="LATEXADDIN" val="\documentclass{article}&#10;\usepackage{amsmath}&#10;\usepackage{amssymb}&#10;\usepackage{amsthm}&#10;\usepackage{xcolor}&#10;\pagestyle{empty}&#10;\begin{document}&#10;&#10;&#10;$&#10;\{&#10;\left(\begin{array}{c}&#10;0\\&#10;1\\&#10;1&#10;\end{array}\right)&#10;,\,&#10;\left(\begin{array}{c}&#10;1\\&#10;1\\&#10;0&#10;\end{array}\right)&#10;,\,&#10;\left(\begin{array}{c}&#10;1\\&#10;0\\&#10;1&#10;\end{array}\right)\}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8.25"/>
  <p:tag name="OUTPUTDPI" val="1200"/>
  <p:tag name="LATEXADDIN" val="\documentclass{article}&#10;\usepackage{amsmath}&#10;\usepackage{amssymb}&#10;\usepackage{amsthm}&#10;\usepackage{xcolor}&#10;\pagestyle{empty}&#10;\begin{document}&#10;&#10;&#10;$v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1.25"/>
  <p:tag name="OUTPUTDPI" val="1200"/>
  <p:tag name="LATEXADDIN" val="\documentclass{article}&#10;\usepackage{amsmath}&#10;\usepackage{amssymb}&#10;\usepackage{amsthm}&#10;\usepackage{xcolor}&#10;\pagestyle{empty}&#10;\begin{document}&#10;&#10;&#10;$v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2"/>
  <p:tag name="OUTPUTDPI" val="1200"/>
  <p:tag name="LATEXADDIN" val="\documentclass{article}&#10;\usepackage{amsmath}&#10;\usepackage{amssymb}&#10;\usepackage{amsthm}&#10;\usepackage{xcolor}&#10;\pagestyle{empty}&#10;\begin{document}&#10;&#10;&#10;$v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409.5"/>
  <p:tag name="OUTPUTDPI" val="1200"/>
  <p:tag name="LATEXADDIN" val="\documentclass{article}&#10;\usepackage{amsmath}&#10;\usepackage{amssymb}&#10;\usepackage{amsthm}&#10;\usepackage{xcolor}&#10;\pagestyle{empty}&#10;\begin{document}&#10;&#10;&#10;$w_1=v_1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039.75"/>
  <p:tag name="OUTPUTDPI" val="1200"/>
  <p:tag name="LATEXADDIN" val="\documentclass{article}&#10;\usepackage{amsmath}&#10;\usepackage{amssymb}&#10;\usepackage{amsthm}&#10;\usepackage{xcolor}&#10;\pagestyle{empty}&#10;\begin{document}&#10;&#10;&#10;$w_{2}=v_{2}-\frac{\langle v_{2},w_{1}\rangle}{\Vert w_{1}\Vert^{2}}w_{1}=\left(\begin{array}{c}&#10;0\\&#10;1\\&#10;1&#10;\end{array}\right)-\frac{1}{2}\left(\begin{array}{c}&#10;1\\&#10;1\\&#10;0&#10;\end{array}\right)=\frac{1}{2}\left(\begin{array}{c}&#10;-1\\&#10;1\\&#10;2&#10;\end{array}\right)$&#10;\end{document}"/>
  <p:tag name="IGUANATEXSIZE" val="33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13.25"/>
  <p:tag name="OUTPUTDPI" val="1200"/>
  <p:tag name="LATEXADDIN" val="\documentclass{article}&#10;\usepackage{amsmath}&#10;\usepackage{amssymb}&#10;\usepackage{amsthm}&#10;\usepackage{xcolor}&#10;\pagestyle{empty}&#10;\begin{document}&#10;&#10;&#10;$&#10;\{&#10;\left(\begin{array}{c}&#10;1\\&#10;1\\&#10;0&#10;\end{array}\right)&#10;,\,&#10;\left(\begin{array}{c}&#10;1\\&#10;0\\&#10;1&#10;\end{array}\right)\}&#10;$&#10;\end{document}"/>
  <p:tag name="IGUANATEXSIZE" val="28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2"/>
  <p:tag name="OUTPUTDPI" val="1200"/>
  <p:tag name="LATEXADDIN" val="\documentclass{article}&#10;\usepackage{amsmath}&#10;\usepackage{amssymb}&#10;\usepackage{amsthm}&#10;\usepackage{xcolor}&#10;\pagestyle{empty}&#10;\begin{document}&#10;&#10;&#10;$v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409.5"/>
  <p:tag name="OUTPUTDPI" val="1200"/>
  <p:tag name="LATEXADDIN" val="\documentclass{article}&#10;\usepackage{amsmath}&#10;\usepackage{amssymb}&#10;\usepackage{amsthm}&#10;\usepackage{xcolor}&#10;\pagestyle{empty}&#10;\begin{document}&#10;&#10;&#10;$w_1=v_1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3.75"/>
  <p:tag name="OUTPUTDPI" val="1200"/>
  <p:tag name="LATEXADDIN" val="\documentclass{article}&#10;\usepackage{amsmath}&#10;\usepackage{amssymb}&#10;\usepackage{amsthm}&#10;\usepackage{xcolor}&#10;\pagestyle{empty}&#10;\begin{document}&#10;&#10;&#10;$w_{2}=&#10;\frac{1}{2}\left(\begin{array}{c}&#10;-1\\&#10;1\\&#10;2&#10;\end{array}\right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5.25"/>
  <p:tag name="ORIGINALWIDTH" val="2537.25"/>
  <p:tag name="OUTPUTDPI" val="1200"/>
  <p:tag name="LATEXADDIN" val="\documentclass{article}&#10;\usepackage{amsmath}&#10;\usepackage{amssymb}&#10;\usepackage{amsthm}&#10;\usepackage{xcolor}&#10;\pagestyle{empty}&#10;\begin{document}&#10;&#10;&#10;$&#10;\begin{array}{ccl}&#10;w_{3}&amp;=&amp;v_{3}-\frac{\langle v_{3},w_{1}\rangle }{\Vert w_{1}\Vert^{2}}w_{1}-\frac{\langle v_{3},w_{2}\rangle }{\Vert w_{2}\Vert^{2}}w_{2}\\&#10;&amp;=&amp;&#10;\left(\begin{array}{c}&#10;1\\&#10;0\\&#10;1&#10;\end{array}\right)-\frac{1}{2}\left(\begin{array}{c}&#10;1\\&#10;1\\&#10;0&#10;\end{array}\right)-\frac{(\frac{1}{2})}{(\frac{6}{4})}\cdot\frac{1}{2}\left(\begin{array}{c}&#10;-1\\&#10;1\\&#10;2&#10;\end{array}\right)\\&#10;&amp;=&amp;\frac{1}{2}\left(\begin{array}{c}&#10;1\\&#10;-1\\&#10;2&#10;\end{array}\right)-\frac{1}{6}\left(\begin{array}{c}&#10;-1\\&#10;1\\&#10;2&#10;\end{array}\right)\\&amp;=&amp;\frac{1}{6}\left(\begin{array}{c}&#10;4\\&#10;-4\\&#10;4&#10;\end{array}\right)=\frac{1}{3}\left(\begin{array}{c}&#10;2\\&#10;-2\\&#10;2&#10;\end{array}\right)&#10;\end{array}&#10;$&#10;\end{document}"/>
  <p:tag name="IGUANATEXSIZE" val="30"/>
  <p:tag name="IGUANATEXCURSOR" val="303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76.5"/>
  <p:tag name="OUTPUTDPI" val="1200"/>
  <p:tag name="LATEXADDIN" val="\documentclass{article}&#10;\usepackage{amsmath}&#10;\usepackage{amssymb}&#10;\usepackage{amsthm}&#10;\usepackage{xcolor}&#10;\pagestyle{empty}&#10;\begin{document}&#10;&#10;&#10;$&#10;w_1=&#10;\left(\begin{array}{c}&#10;1\\&#10;1\\&#10;0&#10;\end{array}\right)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3.75"/>
  <p:tag name="OUTPUTDPI" val="1200"/>
  <p:tag name="LATEXADDIN" val="\documentclass{article}&#10;\usepackage{amsmath}&#10;\usepackage{amssymb}&#10;\usepackage{amsthm}&#10;\usepackage{xcolor}&#10;\pagestyle{empty}&#10;\begin{document}&#10;&#10;&#10;$w_{2}=&#10;\frac{1}{2}\left(\begin{array}{c}&#10;-1\\&#10;1\\&#10;2&#10;\end{array}\right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3.75"/>
  <p:tag name="OUTPUTDPI" val="1200"/>
  <p:tag name="LATEXADDIN" val="\documentclass{article}&#10;\usepackage{amsmath}&#10;\usepackage{amssymb}&#10;\usepackage{amsthm}&#10;\usepackage{xcolor}&#10;\pagestyle{empty}&#10;\begin{document}&#10;&#10;&#10;$&#10;w_3=&#10;\frac{1}{3}\left(\begin{array}{c}&#10;2\\&#10;-2\\&#10;2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601.5"/>
  <p:tag name="OUTPUTDPI" val="1200"/>
  <p:tag name="LATEXADDIN" val="\documentclass{article}&#10;\usepackage{amsmath}&#10;\usepackage{amssymb}&#10;\usepackage{amsthm}&#10;\usepackage{xcolor}&#10;\pagestyle{empty}&#10;\begin{document}&#10;&#10;&#10;$&#10;||w_{1}||=\sqrt{2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.75"/>
  <p:tag name="ORIGINALWIDTH" val="582"/>
  <p:tag name="OUTPUTDPI" val="1200"/>
  <p:tag name="LATEXADDIN" val="\documentclass{article}&#10;\usepackage{amsmath}&#10;\usepackage{amssymb}&#10;\usepackage{amsthm}&#10;\usepackage{xcolor}&#10;\pagestyle{empty}&#10;\begin{document}&#10;&#10;&#10;$&#10;||w_{2}||=\frac{\sqrt{6}}{2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0.25"/>
  <p:tag name="ORIGINALWIDTH" val="631.5"/>
  <p:tag name="OUTPUTDPI" val="1200"/>
  <p:tag name="LATEXADDIN" val="\documentclass{article}&#10;\usepackage{amsmath}&#10;\usepackage{amssymb}&#10;\usepackage{amsthm}&#10;\usepackage{xcolor}&#10;\pagestyle{empty}&#10;\begin{document}&#10;&#10;&#10;$&#10;||w_{3}||=\frac{2\sqrt{3}}{3}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54.5"/>
  <p:tag name="OUTPUTDPI" val="1200"/>
  <p:tag name="LATEXADDIN" val="\documentclass{article}&#10;\usepackage{amsmath}&#10;\usepackage{amssymb}&#10;\usepackage{amsthm}&#10;\usepackage{xcolor}&#10;\pagestyle{empty}&#10;\begin{document}&#10;&#10;&#10;$&#10;\{\frac{1}{\sqrt{2}}\left(\begin{array}{c}&#10;1\\&#10;1\\&#10;0&#10;\end{array}\right),\,\frac{1}{\sqrt{6}}\left(\begin{array}{c}&#10;-1\\&#10;1\\&#10;2&#10;\end{array}\right),\,\frac{1}{\sqrt{3}}\left(\begin{array}{c}&#10;1\\&#10;-1\\&#10;1&#10;\end{array}\right)\}&#10;$&#10;\end{document}"/>
  <p:tag name="IGUANATEXSIZE" val="33"/>
  <p:tag name="IGUANATEXCURSOR" val="364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133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-2\\&#10;0\\&#10;1&#10;\end{array}\right),\left(\begin{array}{c}&#10;1\\&#10;0\\&#10;2&#10;\end{array}\right)\rangle&#10;=&#10;-2\cdot 1 +1\cdot 2 =0&#10;$&#10;\end{document}"/>
  <p:tag name="IGUANATEXSIZE" val="30"/>
  <p:tag name="IGUANATEXCURSOR" val="289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35.2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}&#10;-2\\&#10;0\\&#10;1&#10;\end{array}\right),\left(\begin{array}{c}&#10;1\\&#10;0\\&#10;2&#10;\end{array}\right),\left(\begin{array}{c}&#10;0\\&#10;\pi\\&#10;0&#10;\end{array}\right)\}&#10;$&#10;\end{document}"/>
  <p:tag name="IGUANATEXSIZE" val="33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02.75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-2\\&#10;0\\&#10;1&#10;\end{array}\right),&#10;\left(\begin{array}{c}&#10;0\\&#10;\pi\\&#10;0&#10;\end{array}\right)&#10;\rangle&#10;= 0 &#10;$&#10;\end{document}"/>
  <p:tag name="IGUANATEXSIZE" val="30"/>
  <p:tag name="IGUANATEXCURSOR" val="273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1\\&#10;0\\&#10;2&#10;\end{array}\right),\left(\begin{array}{c}&#10;0\\&#10;\pi\\&#10;0&#10;\end{array}\right)&#10;\rangle&#10;=0&#10;$&#10;\end{document}"/>
  <p:tag name="IGUANATEXSIZE" val="30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$&#10;\forall u\neq v\in S: \langle u,v \rangle =0&#10;$&#10;\end{document}"/>
  <p:tag name="IGUANATEXSIZE" val="25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426"/>
  <p:tag name="OUTPUTDPI" val="1200"/>
  <p:tag name="LATEXADDIN" val="\documentclass{article}&#10;\usepackage{amsmath}&#10;\usepackage{amssymb}&#10;\usepackage{amsthm}&#10;\usepackage{xcolor}&#10;\pagestyle{empty}&#10;\begin{document}&#10;&#10;$&#10;v \mapsto \frac{v}{\Vert v \Vert}&#10;$&#10;\end{document}"/>
  <p:tag name="IGUANATEXSIZE" val="25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2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2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\forall v\in S: \Vert v\Vert=1$&#10;\end{document}"/>
  <p:tag name="IGUANATEXSIZE" val="20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$&#10;B&#10;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$&#10; B'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5"/>
  <p:tag name="ORIGINALWIDTH" val="772.5"/>
  <p:tag name="OUTPUTDPI" val="1200"/>
  <p:tag name="LATEXADDIN" val="\documentclass{article}&#10;\usepackage{amsmath}&#10;\usepackage{amssymb}&#10;\usepackage{amsthm}&#10;\usepackage{xcolor}&#10;\pagestyle{empty}&#10;\begin{document}&#10;&#10;&#10;$&#10;\cos \theta = \frac{\langle v,u\rangle}{\Vert v\Vert\cdot \Vert u\Vert}&#10;$&#10;\end{document}"/>
  <p:tag name="IGUANATEXSIZE" val="25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339.75"/>
  <p:tag name="OUTPUTDPI" val="1200"/>
  <p:tag name="LATEXADDIN" val="\documentclass{article}&#10;\usepackage{amsmath}&#10;\usepackage{amssymb}&#10;\usepackage{amsthm}&#10;\usepackage{xcolor}&#10;\pagestyle{empty}&#10;\begin{document}&#10;&#10;&#10;$S\subseteq V$&#10;\end{document}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1392.75"/>
  <p:tag name="OUTPUTDPI" val="1200"/>
  <p:tag name="LATEXADDIN" val="\documentclass{article}&#10;\usepackage{amsmath}&#10;\usepackage{amssymb}&#10;\usepackage{amsthm}&#10;\usepackage{xcolor}&#10;\pagestyle{empty}&#10;\begin{document}&#10;&#10;&#10;$&#10;S^\perp =\{v\in V : \langle v,S\rangle =0\}&#10;$&#10;\end{document}"/>
  <p:tag name="IGUANATEXSIZE" val="25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0\not\in S$&#10;\end{document}"/>
  <p:tag name="IGUANATEXSIZE" val="2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44"/>
  <p:tag name="OUTPUTDPI" val="1200"/>
  <p:tag name="LATEXADDIN" val="\documentclass{article}&#10;\usepackage{amsmath}&#10;\usepackage{amssymb}&#10;\usepackage{amsthm}&#10;\usepackage{xcolor}&#10;\pagestyle{empty}&#10;\begin{document}&#10;&#10;&#10;$&#10; =\{v\in V : \langle v,u\rangle =0,\; \forall u\in S\}&#10;$&#10;\end{document}"/>
  <p:tag name="IGUANATEXSIZE" val="25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35.25"/>
  <p:tag name="OUTPUTDPI" val="1200"/>
  <p:tag name="LATEXADDIN" val="\documentclass{article}&#10;\usepackage{amsmath}&#10;\usepackage{amssymb}&#10;\usepackage{amsthm}&#10;\usepackage{xcolor}&#10;\pagestyle{empty}&#10;\begin{document}&#10;&#10;&#10;$&#10;S=\{\left(\begin{array}{c}&#10;-2\\&#10;0\\&#10;1&#10;\end{array}\right),\left(\begin{array}{c}&#10;1\\&#10;0\\&#10;2&#10;\end{array}\right),\left(\begin{array}{c}&#10;0\\&#10;\pi\\&#10;0&#10;\end{array}\right)\}&#10;$&#10;\end{document}"/>
  <p:tag name="IGUANATEXSIZE" val="33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1566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&#10;\Rightarrow \Vert v\Vert=\sqrt{\langle v,v\rangle}$&#10;\end{document}"/>
  <p:tag name="IGUANATEXSIZE" val="25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7.5"/>
  <p:tag name="OUTPUTDPI" val="1200"/>
  <p:tag name="LATEXADDIN" val="\documentclass{article}&#10;\usepackage{amsmath}&#10;\usepackage{amssymb}&#10;\usepackage{amsthm}&#10;\usepackage{xcolor}&#10;\pagestyle{empty}&#10;\begin{document}&#10;&#10;$&#10;|\langle v,u \rangle |&#10;\leq \Vert v \Vert \cdot \Vert u \Vert&#10;$&#10;\end{document}"/>
  <p:tag name="IGUANATEXSIZE" val="25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$&#10;\leadsto &#10;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2.25"/>
  <p:tag name="OUTPUTDPI" val="1200"/>
  <p:tag name="LATEXADDIN" val="\documentclass{article}&#10;\usepackage{amsmath}&#10;\usepackage{amssymb}&#10;\usepackage{amsthm}&#10;\usepackage{xcolor}&#10;\pagestyle{empty}&#10;\begin{document}&#10;&#10;$&#10;\Vert v \Vert=1&#10;$&#10;\end{document}"/>
  <p:tag name="IGUANATEXSIZE" val="25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$&#10;\langle v,u \rangle =0&#10;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11732</TotalTime>
  <Words>1067</Words>
  <Application>Microsoft Office PowerPoint</Application>
  <PresentationFormat>מסך רחב</PresentationFormat>
  <Paragraphs>429</Paragraphs>
  <Slides>53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351</cp:revision>
  <dcterms:created xsi:type="dcterms:W3CDTF">2016-09-11T18:49:07Z</dcterms:created>
  <dcterms:modified xsi:type="dcterms:W3CDTF">2016-09-26T19:16:40Z</dcterms:modified>
</cp:coreProperties>
</file>