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380" r:id="rId3"/>
    <p:sldId id="422" r:id="rId4"/>
    <p:sldId id="424" r:id="rId5"/>
    <p:sldId id="425" r:id="rId6"/>
    <p:sldId id="426" r:id="rId7"/>
    <p:sldId id="428" r:id="rId8"/>
    <p:sldId id="427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5" r:id="rId25"/>
    <p:sldId id="444" r:id="rId26"/>
    <p:sldId id="446" r:id="rId27"/>
    <p:sldId id="476" r:id="rId28"/>
    <p:sldId id="447" r:id="rId29"/>
    <p:sldId id="448" r:id="rId30"/>
    <p:sldId id="449" r:id="rId31"/>
    <p:sldId id="450" r:id="rId32"/>
    <p:sldId id="452" r:id="rId33"/>
    <p:sldId id="453" r:id="rId34"/>
    <p:sldId id="454" r:id="rId35"/>
    <p:sldId id="456" r:id="rId36"/>
    <p:sldId id="451" r:id="rId37"/>
    <p:sldId id="458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71" r:id="rId48"/>
    <p:sldId id="469" r:id="rId49"/>
    <p:sldId id="470" r:id="rId50"/>
    <p:sldId id="472" r:id="rId51"/>
    <p:sldId id="473" r:id="rId52"/>
    <p:sldId id="474" r:id="rId53"/>
    <p:sldId id="475" r:id="rId54"/>
    <p:sldId id="477" r:id="rId55"/>
    <p:sldId id="478" r:id="rId56"/>
    <p:sldId id="481" r:id="rId57"/>
    <p:sldId id="479" r:id="rId58"/>
    <p:sldId id="480" r:id="rId59"/>
    <p:sldId id="482" r:id="rId60"/>
    <p:sldId id="421" r:id="rId6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D2"/>
    <a:srgbClr val="FDC3C3"/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ב'/חשון/תשע"ז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6.xml"/><Relationship Id="rId7" Type="http://schemas.openxmlformats.org/officeDocument/2006/relationships/image" Target="../media/image18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8.xml"/><Relationship Id="rId10" Type="http://schemas.openxmlformats.org/officeDocument/2006/relationships/image" Target="../media/image26.png"/><Relationship Id="rId4" Type="http://schemas.openxmlformats.org/officeDocument/2006/relationships/tags" Target="../tags/tag117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image" Target="../media/image11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26.xml"/><Relationship Id="rId3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0.xml"/><Relationship Id="rId7" Type="http://schemas.openxmlformats.org/officeDocument/2006/relationships/image" Target="../media/image18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0.png"/><Relationship Id="rId5" Type="http://schemas.openxmlformats.org/officeDocument/2006/relationships/tags" Target="../tags/tag142.xml"/><Relationship Id="rId10" Type="http://schemas.openxmlformats.org/officeDocument/2006/relationships/image" Target="../media/image29.png"/><Relationship Id="rId4" Type="http://schemas.openxmlformats.org/officeDocument/2006/relationships/tags" Target="../tags/tag141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image" Target="../media/image11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50.xml"/><Relationship Id="rId3" Type="http://schemas.openxmlformats.org/officeDocument/2006/relationships/tags" Target="../tags/tag1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2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31.png"/><Relationship Id="rId5" Type="http://schemas.openxmlformats.org/officeDocument/2006/relationships/tags" Target="../tags/tag166.xml"/><Relationship Id="rId10" Type="http://schemas.openxmlformats.org/officeDocument/2006/relationships/image" Target="../media/image20.png"/><Relationship Id="rId4" Type="http://schemas.openxmlformats.org/officeDocument/2006/relationships/tags" Target="../tags/tag165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11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75.xml"/><Relationship Id="rId3" Type="http://schemas.openxmlformats.org/officeDocument/2006/relationships/tags" Target="../tags/tag17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png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4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26.png"/><Relationship Id="rId5" Type="http://schemas.openxmlformats.org/officeDocument/2006/relationships/tags" Target="../tags/tag191.xml"/><Relationship Id="rId10" Type="http://schemas.openxmlformats.org/officeDocument/2006/relationships/image" Target="../media/image20.png"/><Relationship Id="rId4" Type="http://schemas.openxmlformats.org/officeDocument/2006/relationships/tags" Target="../tags/tag190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6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35.png"/><Relationship Id="rId5" Type="http://schemas.openxmlformats.org/officeDocument/2006/relationships/tags" Target="../tags/tag197.xml"/><Relationship Id="rId10" Type="http://schemas.openxmlformats.org/officeDocument/2006/relationships/image" Target="../media/image20.png"/><Relationship Id="rId4" Type="http://schemas.openxmlformats.org/officeDocument/2006/relationships/tags" Target="../tags/tag196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image" Target="../media/image11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206.xml"/><Relationship Id="rId3" Type="http://schemas.openxmlformats.org/officeDocument/2006/relationships/tags" Target="../tags/tag20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../media/image37.png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image" Target="../media/image20.png"/><Relationship Id="rId17" Type="http://schemas.openxmlformats.org/officeDocument/2006/relationships/image" Target="../media/image41.png"/><Relationship Id="rId2" Type="http://schemas.openxmlformats.org/officeDocument/2006/relationships/tags" Target="../tags/tag219.xml"/><Relationship Id="rId16" Type="http://schemas.openxmlformats.org/officeDocument/2006/relationships/image" Target="../media/image40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image" Target="../media/image19.png"/><Relationship Id="rId5" Type="http://schemas.openxmlformats.org/officeDocument/2006/relationships/tags" Target="../tags/tag222.xml"/><Relationship Id="rId1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tags" Target="../tags/tag22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2.pn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8.pn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37.png"/><Relationship Id="rId5" Type="http://schemas.openxmlformats.org/officeDocument/2006/relationships/tags" Target="../tags/tag230.xml"/><Relationship Id="rId10" Type="http://schemas.openxmlformats.org/officeDocument/2006/relationships/image" Target="../media/image20.png"/><Relationship Id="rId4" Type="http://schemas.openxmlformats.org/officeDocument/2006/relationships/tags" Target="../tags/tag229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png"/><Relationship Id="rId3" Type="http://schemas.openxmlformats.org/officeDocument/2006/relationships/tags" Target="../tags/tag23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4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image" Target="../media/image45.png"/><Relationship Id="rId5" Type="http://schemas.openxmlformats.org/officeDocument/2006/relationships/tags" Target="../tags/tag236.xml"/><Relationship Id="rId10" Type="http://schemas.openxmlformats.org/officeDocument/2006/relationships/image" Target="../media/image44.png"/><Relationship Id="rId4" Type="http://schemas.openxmlformats.org/officeDocument/2006/relationships/tags" Target="../tags/tag235.xml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tags" Target="../tags/tag24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1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50.png"/><Relationship Id="rId5" Type="http://schemas.openxmlformats.org/officeDocument/2006/relationships/tags" Target="../tags/tag242.xml"/><Relationship Id="rId10" Type="http://schemas.openxmlformats.org/officeDocument/2006/relationships/image" Target="../media/image49.png"/><Relationship Id="rId4" Type="http://schemas.openxmlformats.org/officeDocument/2006/relationships/tags" Target="../tags/tag241.xml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tags" Target="../tags/tag246.xml"/><Relationship Id="rId21" Type="http://schemas.openxmlformats.org/officeDocument/2006/relationships/image" Target="../media/image54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tags" Target="../tags/tag245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57.png"/><Relationship Id="rId5" Type="http://schemas.openxmlformats.org/officeDocument/2006/relationships/tags" Target="../tags/tag248.xml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tags" Target="../tags/tag253.xml"/><Relationship Id="rId19" Type="http://schemas.openxmlformats.org/officeDocument/2006/relationships/image" Target="../media/image52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image" Target="../media/image48.png"/><Relationship Id="rId18" Type="http://schemas.openxmlformats.org/officeDocument/2006/relationships/image" Target="../media/image61.png"/><Relationship Id="rId3" Type="http://schemas.openxmlformats.org/officeDocument/2006/relationships/tags" Target="../tags/tag259.xml"/><Relationship Id="rId21" Type="http://schemas.openxmlformats.org/officeDocument/2006/relationships/image" Target="../media/image56.png"/><Relationship Id="rId7" Type="http://schemas.openxmlformats.org/officeDocument/2006/relationships/tags" Target="../tags/tag26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2.png"/><Relationship Id="rId2" Type="http://schemas.openxmlformats.org/officeDocument/2006/relationships/tags" Target="../tags/tag258.xml"/><Relationship Id="rId16" Type="http://schemas.openxmlformats.org/officeDocument/2006/relationships/image" Target="../media/image51.png"/><Relationship Id="rId20" Type="http://schemas.openxmlformats.org/officeDocument/2006/relationships/image" Target="../media/image63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image" Target="../media/image50.png"/><Relationship Id="rId23" Type="http://schemas.openxmlformats.org/officeDocument/2006/relationships/image" Target="../media/image64.png"/><Relationship Id="rId10" Type="http://schemas.openxmlformats.org/officeDocument/2006/relationships/tags" Target="../tags/tag266.xml"/><Relationship Id="rId19" Type="http://schemas.openxmlformats.org/officeDocument/2006/relationships/image" Target="../media/image62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270.xml"/><Relationship Id="rId7" Type="http://schemas.openxmlformats.org/officeDocument/2006/relationships/image" Target="../media/image65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9.png"/><Relationship Id="rId5" Type="http://schemas.openxmlformats.org/officeDocument/2006/relationships/tags" Target="../tags/tag272.xml"/><Relationship Id="rId10" Type="http://schemas.openxmlformats.org/officeDocument/2006/relationships/image" Target="../media/image68.png"/><Relationship Id="rId4" Type="http://schemas.openxmlformats.org/officeDocument/2006/relationships/tags" Target="../tags/tag271.xml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275.xml"/><Relationship Id="rId7" Type="http://schemas.openxmlformats.org/officeDocument/2006/relationships/image" Target="../media/image70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6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6.xm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76.png"/><Relationship Id="rId3" Type="http://schemas.openxmlformats.org/officeDocument/2006/relationships/tags" Target="../tags/tag279.xml"/><Relationship Id="rId21" Type="http://schemas.openxmlformats.org/officeDocument/2006/relationships/image" Target="../media/image79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image" Target="../media/image75.png"/><Relationship Id="rId2" Type="http://schemas.openxmlformats.org/officeDocument/2006/relationships/tags" Target="../tags/tag278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82.png"/><Relationship Id="rId5" Type="http://schemas.openxmlformats.org/officeDocument/2006/relationships/tags" Target="../tags/tag281.xml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tags" Target="../tags/tag286.xml"/><Relationship Id="rId19" Type="http://schemas.openxmlformats.org/officeDocument/2006/relationships/image" Target="../media/image77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image" Target="../media/image11.png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296.xml"/><Relationship Id="rId3" Type="http://schemas.openxmlformats.org/officeDocument/2006/relationships/tags" Target="../tags/tag29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image" Target="../media/image77.png"/><Relationship Id="rId3" Type="http://schemas.openxmlformats.org/officeDocument/2006/relationships/tags" Target="../tags/tag310.xml"/><Relationship Id="rId21" Type="http://schemas.openxmlformats.org/officeDocument/2006/relationships/image" Target="../media/image88.png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image" Target="../media/image85.png"/><Relationship Id="rId2" Type="http://schemas.openxmlformats.org/officeDocument/2006/relationships/tags" Target="../tags/tag309.xml"/><Relationship Id="rId16" Type="http://schemas.openxmlformats.org/officeDocument/2006/relationships/image" Target="../media/image84.png"/><Relationship Id="rId20" Type="http://schemas.openxmlformats.org/officeDocument/2006/relationships/image" Target="../media/image87.png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image" Target="../media/image91.png"/><Relationship Id="rId5" Type="http://schemas.openxmlformats.org/officeDocument/2006/relationships/tags" Target="../tags/tag312.xml"/><Relationship Id="rId15" Type="http://schemas.openxmlformats.org/officeDocument/2006/relationships/image" Target="../media/image83.png"/><Relationship Id="rId23" Type="http://schemas.openxmlformats.org/officeDocument/2006/relationships/image" Target="../media/image90.png"/><Relationship Id="rId10" Type="http://schemas.openxmlformats.org/officeDocument/2006/relationships/tags" Target="../tags/tag317.xml"/><Relationship Id="rId19" Type="http://schemas.openxmlformats.org/officeDocument/2006/relationships/image" Target="../media/image86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11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27.xml"/><Relationship Id="rId3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image" Target="../media/image77.png"/><Relationship Id="rId18" Type="http://schemas.openxmlformats.org/officeDocument/2006/relationships/image" Target="../media/image93.png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image" Target="../media/image89.png"/><Relationship Id="rId17" Type="http://schemas.openxmlformats.org/officeDocument/2006/relationships/image" Target="../media/image92.png"/><Relationship Id="rId2" Type="http://schemas.openxmlformats.org/officeDocument/2006/relationships/tags" Target="../tags/tag322.xml"/><Relationship Id="rId16" Type="http://schemas.openxmlformats.org/officeDocument/2006/relationships/image" Target="../media/image91.pn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image" Target="../media/image88.png"/><Relationship Id="rId5" Type="http://schemas.openxmlformats.org/officeDocument/2006/relationships/tags" Target="../tags/tag325.xml"/><Relationship Id="rId15" Type="http://schemas.openxmlformats.org/officeDocument/2006/relationships/image" Target="../media/image8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94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image" Target="../media/image92.png"/><Relationship Id="rId3" Type="http://schemas.openxmlformats.org/officeDocument/2006/relationships/tags" Target="../tags/tag332.xml"/><Relationship Id="rId21" Type="http://schemas.openxmlformats.org/officeDocument/2006/relationships/image" Target="../media/image89.png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image" Target="../media/image88.png"/><Relationship Id="rId29" Type="http://schemas.openxmlformats.org/officeDocument/2006/relationships/image" Target="../media/image34.png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image" Target="../media/image87.png"/><Relationship Id="rId32" Type="http://schemas.openxmlformats.org/officeDocument/2006/relationships/image" Target="../media/image98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image" Target="../media/image85.png"/><Relationship Id="rId28" Type="http://schemas.openxmlformats.org/officeDocument/2006/relationships/image" Target="../media/image95.png"/><Relationship Id="rId10" Type="http://schemas.openxmlformats.org/officeDocument/2006/relationships/tags" Target="../tags/tag339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97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image" Target="../media/image77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8" Type="http://schemas.openxmlformats.org/officeDocument/2006/relationships/tags" Target="../tags/tag3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2.png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12" Type="http://schemas.openxmlformats.org/officeDocument/2006/relationships/image" Target="../media/image101.png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image" Target="../media/image100.png"/><Relationship Id="rId5" Type="http://schemas.openxmlformats.org/officeDocument/2006/relationships/tags" Target="../tags/tag352.xml"/><Relationship Id="rId15" Type="http://schemas.openxmlformats.org/officeDocument/2006/relationships/image" Target="../media/image103.png"/><Relationship Id="rId10" Type="http://schemas.openxmlformats.org/officeDocument/2006/relationships/image" Target="../media/image52.png"/><Relationship Id="rId4" Type="http://schemas.openxmlformats.org/officeDocument/2006/relationships/tags" Target="../tags/tag351.xml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5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4.png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image" Target="../media/image101.png"/><Relationship Id="rId5" Type="http://schemas.openxmlformats.org/officeDocument/2006/relationships/tags" Target="../tags/tag359.xml"/><Relationship Id="rId10" Type="http://schemas.openxmlformats.org/officeDocument/2006/relationships/image" Target="../media/image100.png"/><Relationship Id="rId4" Type="http://schemas.openxmlformats.org/officeDocument/2006/relationships/tags" Target="../tags/tag358.xml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06.png"/><Relationship Id="rId3" Type="http://schemas.openxmlformats.org/officeDocument/2006/relationships/tags" Target="../tags/tag363.xml"/><Relationship Id="rId21" Type="http://schemas.openxmlformats.org/officeDocument/2006/relationships/image" Target="../media/image89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image" Target="../media/image90.png"/><Relationship Id="rId2" Type="http://schemas.openxmlformats.org/officeDocument/2006/relationships/tags" Target="../tags/tag362.xml"/><Relationship Id="rId16" Type="http://schemas.openxmlformats.org/officeDocument/2006/relationships/image" Target="../media/image85.png"/><Relationship Id="rId20" Type="http://schemas.openxmlformats.org/officeDocument/2006/relationships/image" Target="../media/image88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5" Type="http://schemas.openxmlformats.org/officeDocument/2006/relationships/tags" Target="../tags/tag365.xml"/><Relationship Id="rId15" Type="http://schemas.openxmlformats.org/officeDocument/2006/relationships/image" Target="../media/image105.png"/><Relationship Id="rId10" Type="http://schemas.openxmlformats.org/officeDocument/2006/relationships/tags" Target="../tags/tag370.xml"/><Relationship Id="rId19" Type="http://schemas.openxmlformats.org/officeDocument/2006/relationships/image" Target="../media/image87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image" Target="../media/image92.png"/><Relationship Id="rId39" Type="http://schemas.openxmlformats.org/officeDocument/2006/relationships/image" Target="../media/image46.png"/><Relationship Id="rId21" Type="http://schemas.openxmlformats.org/officeDocument/2006/relationships/tags" Target="../tags/tag393.xml"/><Relationship Id="rId34" Type="http://schemas.openxmlformats.org/officeDocument/2006/relationships/image" Target="../media/image91.png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image" Target="../media/image89.png"/><Relationship Id="rId33" Type="http://schemas.openxmlformats.org/officeDocument/2006/relationships/image" Target="../media/image87.png"/><Relationship Id="rId38" Type="http://schemas.openxmlformats.org/officeDocument/2006/relationships/image" Target="../media/image113.png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tags" Target="../tags/tag392.xml"/><Relationship Id="rId29" Type="http://schemas.openxmlformats.org/officeDocument/2006/relationships/image" Target="../media/image108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image" Target="../media/image88.png"/><Relationship Id="rId32" Type="http://schemas.openxmlformats.org/officeDocument/2006/relationships/image" Target="../media/image85.png"/><Relationship Id="rId37" Type="http://schemas.openxmlformats.org/officeDocument/2006/relationships/image" Target="../media/image112.png"/><Relationship Id="rId40" Type="http://schemas.openxmlformats.org/officeDocument/2006/relationships/image" Target="../media/image114.png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34.png"/><Relationship Id="rId36" Type="http://schemas.openxmlformats.org/officeDocument/2006/relationships/image" Target="../media/image111.png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31" Type="http://schemas.openxmlformats.org/officeDocument/2006/relationships/image" Target="../media/image90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tags" Target="../tags/tag394.xml"/><Relationship Id="rId27" Type="http://schemas.openxmlformats.org/officeDocument/2006/relationships/image" Target="../media/image107.png"/><Relationship Id="rId30" Type="http://schemas.openxmlformats.org/officeDocument/2006/relationships/image" Target="../media/image109.png"/><Relationship Id="rId35" Type="http://schemas.openxmlformats.org/officeDocument/2006/relationships/image" Target="../media/image110.png"/><Relationship Id="rId8" Type="http://schemas.openxmlformats.org/officeDocument/2006/relationships/tags" Target="../tags/tag380.xml"/><Relationship Id="rId3" Type="http://schemas.openxmlformats.org/officeDocument/2006/relationships/tags" Target="../tags/tag37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tags" Target="../tags/tag397.xml"/><Relationship Id="rId7" Type="http://schemas.openxmlformats.org/officeDocument/2006/relationships/image" Target="../media/image85.png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8.xml"/><Relationship Id="rId9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401.xml"/><Relationship Id="rId7" Type="http://schemas.openxmlformats.org/officeDocument/2006/relationships/image" Target="../media/image85.png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2.xml"/><Relationship Id="rId9" Type="http://schemas.openxmlformats.org/officeDocument/2006/relationships/image" Target="../media/image11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405.xml"/><Relationship Id="rId7" Type="http://schemas.openxmlformats.org/officeDocument/2006/relationships/image" Target="../media/image90.png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7.png"/><Relationship Id="rId5" Type="http://schemas.openxmlformats.org/officeDocument/2006/relationships/tags" Target="../tags/tag407.xml"/><Relationship Id="rId10" Type="http://schemas.openxmlformats.org/officeDocument/2006/relationships/image" Target="../media/image118.png"/><Relationship Id="rId4" Type="http://schemas.openxmlformats.org/officeDocument/2006/relationships/tags" Target="../tags/tag406.xml"/><Relationship Id="rId9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410.xml"/><Relationship Id="rId7" Type="http://schemas.openxmlformats.org/officeDocument/2006/relationships/image" Target="../media/image52.png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1.xml"/><Relationship Id="rId9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2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0.png"/><Relationship Id="rId5" Type="http://schemas.openxmlformats.org/officeDocument/2006/relationships/tags" Target="../tags/tag43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4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9.png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image" Target="../media/image121.png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120.png"/><Relationship Id="rId5" Type="http://schemas.openxmlformats.org/officeDocument/2006/relationships/tags" Target="../tags/tag416.xml"/><Relationship Id="rId15" Type="http://schemas.openxmlformats.org/officeDocument/2006/relationships/image" Target="../media/image115.png"/><Relationship Id="rId10" Type="http://schemas.openxmlformats.org/officeDocument/2006/relationships/image" Target="../media/image52.png"/><Relationship Id="rId4" Type="http://schemas.openxmlformats.org/officeDocument/2006/relationships/tags" Target="../tags/tag415.xml"/><Relationship Id="rId9" Type="http://schemas.openxmlformats.org/officeDocument/2006/relationships/image" Target="../media/image51.png"/><Relationship Id="rId1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9.png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image" Target="../media/image122.png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image" Target="../media/image120.png"/><Relationship Id="rId5" Type="http://schemas.openxmlformats.org/officeDocument/2006/relationships/tags" Target="../tags/tag423.xml"/><Relationship Id="rId15" Type="http://schemas.openxmlformats.org/officeDocument/2006/relationships/image" Target="../media/image116.png"/><Relationship Id="rId10" Type="http://schemas.openxmlformats.org/officeDocument/2006/relationships/image" Target="../media/image52.png"/><Relationship Id="rId4" Type="http://schemas.openxmlformats.org/officeDocument/2006/relationships/tags" Target="../tags/tag422.xml"/><Relationship Id="rId9" Type="http://schemas.openxmlformats.org/officeDocument/2006/relationships/image" Target="../media/image51.png"/><Relationship Id="rId1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24.png"/><Relationship Id="rId3" Type="http://schemas.openxmlformats.org/officeDocument/2006/relationships/tags" Target="../tags/tag42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3.png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image" Target="../media/image100.png"/><Relationship Id="rId5" Type="http://schemas.openxmlformats.org/officeDocument/2006/relationships/tags" Target="../tags/tag430.xml"/><Relationship Id="rId10" Type="http://schemas.openxmlformats.org/officeDocument/2006/relationships/image" Target="../media/image120.png"/><Relationship Id="rId4" Type="http://schemas.openxmlformats.org/officeDocument/2006/relationships/tags" Target="../tags/tag429.xml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434.xml"/><Relationship Id="rId7" Type="http://schemas.openxmlformats.org/officeDocument/2006/relationships/image" Target="../media/image51.png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5.png"/><Relationship Id="rId5" Type="http://schemas.openxmlformats.org/officeDocument/2006/relationships/tags" Target="../tags/tag436.xml"/><Relationship Id="rId10" Type="http://schemas.openxmlformats.org/officeDocument/2006/relationships/image" Target="../media/image100.png"/><Relationship Id="rId4" Type="http://schemas.openxmlformats.org/officeDocument/2006/relationships/tags" Target="../tags/tag435.xml"/><Relationship Id="rId9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image" Target="../media/image83.png"/><Relationship Id="rId18" Type="http://schemas.openxmlformats.org/officeDocument/2006/relationships/image" Target="../media/image128.png"/><Relationship Id="rId3" Type="http://schemas.openxmlformats.org/officeDocument/2006/relationships/tags" Target="../tags/tag439.xml"/><Relationship Id="rId21" Type="http://schemas.openxmlformats.org/officeDocument/2006/relationships/image" Target="../media/image131.png"/><Relationship Id="rId7" Type="http://schemas.openxmlformats.org/officeDocument/2006/relationships/tags" Target="../tags/tag443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27.png"/><Relationship Id="rId2" Type="http://schemas.openxmlformats.org/officeDocument/2006/relationships/tags" Target="../tags/tag438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5" Type="http://schemas.openxmlformats.org/officeDocument/2006/relationships/tags" Target="../tags/tag441.xml"/><Relationship Id="rId15" Type="http://schemas.openxmlformats.org/officeDocument/2006/relationships/image" Target="../media/image106.png"/><Relationship Id="rId23" Type="http://schemas.openxmlformats.org/officeDocument/2006/relationships/image" Target="../media/image133.png"/><Relationship Id="rId10" Type="http://schemas.openxmlformats.org/officeDocument/2006/relationships/tags" Target="../tags/tag446.xml"/><Relationship Id="rId19" Type="http://schemas.openxmlformats.org/officeDocument/2006/relationships/image" Target="../media/image129.png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image" Target="../media/image105.png"/><Relationship Id="rId22" Type="http://schemas.openxmlformats.org/officeDocument/2006/relationships/image" Target="../media/image1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50.xml"/><Relationship Id="rId7" Type="http://schemas.openxmlformats.org/officeDocument/2006/relationships/image" Target="../media/image3.png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4.png"/><Relationship Id="rId5" Type="http://schemas.openxmlformats.org/officeDocument/2006/relationships/tags" Target="../tags/tag452.xml"/><Relationship Id="rId10" Type="http://schemas.openxmlformats.org/officeDocument/2006/relationships/image" Target="../media/image83.png"/><Relationship Id="rId4" Type="http://schemas.openxmlformats.org/officeDocument/2006/relationships/tags" Target="../tags/tag451.xml"/><Relationship Id="rId9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6.png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12" Type="http://schemas.openxmlformats.org/officeDocument/2006/relationships/image" Target="../media/image135.png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image" Target="../media/image14.png"/><Relationship Id="rId5" Type="http://schemas.openxmlformats.org/officeDocument/2006/relationships/tags" Target="../tags/tag457.xml"/><Relationship Id="rId15" Type="http://schemas.openxmlformats.org/officeDocument/2006/relationships/image" Target="../media/image115.png"/><Relationship Id="rId10" Type="http://schemas.openxmlformats.org/officeDocument/2006/relationships/image" Target="../media/image13.png"/><Relationship Id="rId4" Type="http://schemas.openxmlformats.org/officeDocument/2006/relationships/tags" Target="../tags/tag456.xml"/><Relationship Id="rId9" Type="http://schemas.openxmlformats.org/officeDocument/2006/relationships/image" Target="../media/image3.png"/><Relationship Id="rId14" Type="http://schemas.openxmlformats.org/officeDocument/2006/relationships/image" Target="../media/image11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image" Target="../media/image34.png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image" Target="../media/image14.png"/><Relationship Id="rId2" Type="http://schemas.openxmlformats.org/officeDocument/2006/relationships/tags" Target="../tags/tag461.xml"/><Relationship Id="rId16" Type="http://schemas.openxmlformats.org/officeDocument/2006/relationships/image" Target="../media/image139.png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image" Target="../media/image46.png"/><Relationship Id="rId5" Type="http://schemas.openxmlformats.org/officeDocument/2006/relationships/tags" Target="../tags/tag464.xml"/><Relationship Id="rId15" Type="http://schemas.openxmlformats.org/officeDocument/2006/relationships/image" Target="../media/image138.png"/><Relationship Id="rId10" Type="http://schemas.openxmlformats.org/officeDocument/2006/relationships/image" Target="../media/image135.png"/><Relationship Id="rId4" Type="http://schemas.openxmlformats.org/officeDocument/2006/relationships/tags" Target="../tags/tag46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7" Type="http://schemas.openxmlformats.org/officeDocument/2006/relationships/image" Target="../media/image141.png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7" Type="http://schemas.openxmlformats.org/officeDocument/2006/relationships/image" Target="../media/image14.png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image" Target="../media/image11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53.xml"/><Relationship Id="rId3" Type="http://schemas.openxmlformats.org/officeDocument/2006/relationships/tags" Target="../tags/tag4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44.png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12" Type="http://schemas.openxmlformats.org/officeDocument/2006/relationships/image" Target="../media/image143.png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image" Target="../media/image142.png"/><Relationship Id="rId5" Type="http://schemas.openxmlformats.org/officeDocument/2006/relationships/tags" Target="../tags/tag478.xml"/><Relationship Id="rId15" Type="http://schemas.openxmlformats.org/officeDocument/2006/relationships/image" Target="../media/image146.png"/><Relationship Id="rId10" Type="http://schemas.openxmlformats.org/officeDocument/2006/relationships/image" Target="../media/image52.png"/><Relationship Id="rId4" Type="http://schemas.openxmlformats.org/officeDocument/2006/relationships/tags" Target="../tags/tag477.xml"/><Relationship Id="rId9" Type="http://schemas.openxmlformats.org/officeDocument/2006/relationships/image" Target="../media/image51.png"/><Relationship Id="rId14" Type="http://schemas.openxmlformats.org/officeDocument/2006/relationships/image" Target="../media/image1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tags" Target="../tags/tag48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6.png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image" Target="../media/image145.png"/><Relationship Id="rId5" Type="http://schemas.openxmlformats.org/officeDocument/2006/relationships/tags" Target="../tags/tag485.xml"/><Relationship Id="rId10" Type="http://schemas.openxmlformats.org/officeDocument/2006/relationships/image" Target="../media/image144.png"/><Relationship Id="rId4" Type="http://schemas.openxmlformats.org/officeDocument/2006/relationships/tags" Target="../tags/tag484.xml"/><Relationship Id="rId9" Type="http://schemas.openxmlformats.org/officeDocument/2006/relationships/image" Target="../media/image14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489.xml"/><Relationship Id="rId7" Type="http://schemas.openxmlformats.org/officeDocument/2006/relationships/image" Target="../media/image148.png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0.png"/><Relationship Id="rId5" Type="http://schemas.openxmlformats.org/officeDocument/2006/relationships/tags" Target="../tags/tag491.xml"/><Relationship Id="rId10" Type="http://schemas.openxmlformats.org/officeDocument/2006/relationships/image" Target="../media/image149.png"/><Relationship Id="rId4" Type="http://schemas.openxmlformats.org/officeDocument/2006/relationships/tags" Target="../tags/tag490.xml"/><Relationship Id="rId9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54.png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12" Type="http://schemas.openxmlformats.org/officeDocument/2006/relationships/image" Target="../media/image153.png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image" Target="../media/image152.png"/><Relationship Id="rId5" Type="http://schemas.openxmlformats.org/officeDocument/2006/relationships/tags" Target="../tags/tag496.xml"/><Relationship Id="rId15" Type="http://schemas.openxmlformats.org/officeDocument/2006/relationships/image" Target="../media/image156.png"/><Relationship Id="rId10" Type="http://schemas.openxmlformats.org/officeDocument/2006/relationships/image" Target="../media/image149.png"/><Relationship Id="rId4" Type="http://schemas.openxmlformats.org/officeDocument/2006/relationships/tags" Target="../tags/tag495.xml"/><Relationship Id="rId9" Type="http://schemas.openxmlformats.org/officeDocument/2006/relationships/image" Target="../media/image151.png"/><Relationship Id="rId14" Type="http://schemas.openxmlformats.org/officeDocument/2006/relationships/image" Target="../media/image155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508.xml"/><Relationship Id="rId19" Type="http://schemas.openxmlformats.org/officeDocument/2006/relationships/tags" Target="../tags/tag517.xml"/><Relationship Id="rId31" Type="http://schemas.openxmlformats.org/officeDocument/2006/relationships/image" Target="../media/image11.png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506.xml"/><Relationship Id="rId3" Type="http://schemas.openxmlformats.org/officeDocument/2006/relationships/tags" Target="../tags/tag50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image" Target="../media/image72.png"/><Relationship Id="rId18" Type="http://schemas.openxmlformats.org/officeDocument/2006/relationships/image" Target="../media/image160.png"/><Relationship Id="rId3" Type="http://schemas.openxmlformats.org/officeDocument/2006/relationships/tags" Target="../tags/tag520.xml"/><Relationship Id="rId21" Type="http://schemas.openxmlformats.org/officeDocument/2006/relationships/image" Target="../media/image163.png"/><Relationship Id="rId7" Type="http://schemas.openxmlformats.org/officeDocument/2006/relationships/tags" Target="../tags/tag52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59.png"/><Relationship Id="rId2" Type="http://schemas.openxmlformats.org/officeDocument/2006/relationships/tags" Target="../tags/tag519.xm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5" Type="http://schemas.openxmlformats.org/officeDocument/2006/relationships/tags" Target="../tags/tag522.xml"/><Relationship Id="rId15" Type="http://schemas.openxmlformats.org/officeDocument/2006/relationships/image" Target="../media/image157.png"/><Relationship Id="rId10" Type="http://schemas.openxmlformats.org/officeDocument/2006/relationships/tags" Target="../tags/tag527.xml"/><Relationship Id="rId19" Type="http://schemas.openxmlformats.org/officeDocument/2006/relationships/image" Target="../media/image161.png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image" Target="../media/image157.png"/><Relationship Id="rId26" Type="http://schemas.openxmlformats.org/officeDocument/2006/relationships/image" Target="../media/image165.png"/><Relationship Id="rId3" Type="http://schemas.openxmlformats.org/officeDocument/2006/relationships/tags" Target="../tags/tag531.xml"/><Relationship Id="rId21" Type="http://schemas.openxmlformats.org/officeDocument/2006/relationships/image" Target="../media/image160.png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image" Target="../media/image73.png"/><Relationship Id="rId25" Type="http://schemas.openxmlformats.org/officeDocument/2006/relationships/image" Target="../media/image34.png"/><Relationship Id="rId2" Type="http://schemas.openxmlformats.org/officeDocument/2006/relationships/tags" Target="../tags/tag530.xml"/><Relationship Id="rId16" Type="http://schemas.openxmlformats.org/officeDocument/2006/relationships/image" Target="../media/image72.png"/><Relationship Id="rId20" Type="http://schemas.openxmlformats.org/officeDocument/2006/relationships/image" Target="../media/image159.png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image" Target="../media/image163.png"/><Relationship Id="rId5" Type="http://schemas.openxmlformats.org/officeDocument/2006/relationships/tags" Target="../tags/tag533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62.png"/><Relationship Id="rId10" Type="http://schemas.openxmlformats.org/officeDocument/2006/relationships/tags" Target="../tags/tag538.xml"/><Relationship Id="rId19" Type="http://schemas.openxmlformats.org/officeDocument/2006/relationships/image" Target="../media/image158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image" Target="../media/image164.png"/><Relationship Id="rId27" Type="http://schemas.openxmlformats.org/officeDocument/2006/relationships/image" Target="../media/image16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tags" Target="../tags/tag555.xml"/><Relationship Id="rId18" Type="http://schemas.openxmlformats.org/officeDocument/2006/relationships/image" Target="../media/image158.png"/><Relationship Id="rId3" Type="http://schemas.openxmlformats.org/officeDocument/2006/relationships/tags" Target="../tags/tag545.xml"/><Relationship Id="rId21" Type="http://schemas.openxmlformats.org/officeDocument/2006/relationships/image" Target="../media/image162.png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17" Type="http://schemas.openxmlformats.org/officeDocument/2006/relationships/image" Target="../media/image157.png"/><Relationship Id="rId25" Type="http://schemas.openxmlformats.org/officeDocument/2006/relationships/image" Target="../media/image164.png"/><Relationship Id="rId2" Type="http://schemas.openxmlformats.org/officeDocument/2006/relationships/tags" Target="../tags/tag544.xml"/><Relationship Id="rId16" Type="http://schemas.openxmlformats.org/officeDocument/2006/relationships/image" Target="../media/image73.png"/><Relationship Id="rId20" Type="http://schemas.openxmlformats.org/officeDocument/2006/relationships/image" Target="../media/image159.png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24" Type="http://schemas.openxmlformats.org/officeDocument/2006/relationships/image" Target="../media/image167.png"/><Relationship Id="rId5" Type="http://schemas.openxmlformats.org/officeDocument/2006/relationships/tags" Target="../tags/tag547.xml"/><Relationship Id="rId15" Type="http://schemas.openxmlformats.org/officeDocument/2006/relationships/image" Target="../media/image72.png"/><Relationship Id="rId23" Type="http://schemas.openxmlformats.org/officeDocument/2006/relationships/image" Target="../media/image34.png"/><Relationship Id="rId10" Type="http://schemas.openxmlformats.org/officeDocument/2006/relationships/tags" Target="../tags/tag552.xml"/><Relationship Id="rId19" Type="http://schemas.openxmlformats.org/officeDocument/2006/relationships/image" Target="../media/image160.png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6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tags" Target="../tags/tag568.xml"/><Relationship Id="rId18" Type="http://schemas.openxmlformats.org/officeDocument/2006/relationships/image" Target="../media/image72.png"/><Relationship Id="rId26" Type="http://schemas.openxmlformats.org/officeDocument/2006/relationships/image" Target="../media/image34.png"/><Relationship Id="rId3" Type="http://schemas.openxmlformats.org/officeDocument/2006/relationships/tags" Target="../tags/tag558.xml"/><Relationship Id="rId21" Type="http://schemas.openxmlformats.org/officeDocument/2006/relationships/image" Target="../media/image158.png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163.png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image" Target="../media/image157.png"/><Relationship Id="rId29" Type="http://schemas.openxmlformats.org/officeDocument/2006/relationships/image" Target="../media/image164.png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24" Type="http://schemas.openxmlformats.org/officeDocument/2006/relationships/image" Target="../media/image162.png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image" Target="../media/image159.png"/><Relationship Id="rId28" Type="http://schemas.openxmlformats.org/officeDocument/2006/relationships/image" Target="../media/image169.png"/><Relationship Id="rId10" Type="http://schemas.openxmlformats.org/officeDocument/2006/relationships/tags" Target="../tags/tag565.xml"/><Relationship Id="rId19" Type="http://schemas.openxmlformats.org/officeDocument/2006/relationships/image" Target="../media/image73.png"/><Relationship Id="rId31" Type="http://schemas.openxmlformats.org/officeDocument/2006/relationships/image" Target="../media/image171.png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image" Target="../media/image160.png"/><Relationship Id="rId27" Type="http://schemas.openxmlformats.org/officeDocument/2006/relationships/image" Target="../media/image168.png"/><Relationship Id="rId30" Type="http://schemas.openxmlformats.org/officeDocument/2006/relationships/image" Target="../media/image17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13" Type="http://schemas.openxmlformats.org/officeDocument/2006/relationships/image" Target="../media/image172.png"/><Relationship Id="rId3" Type="http://schemas.openxmlformats.org/officeDocument/2006/relationships/tags" Target="../tags/tag574.xml"/><Relationship Id="rId7" Type="http://schemas.openxmlformats.org/officeDocument/2006/relationships/tags" Target="../tags/tag578.xml"/><Relationship Id="rId12" Type="http://schemas.openxmlformats.org/officeDocument/2006/relationships/image" Target="../media/image157.png"/><Relationship Id="rId17" Type="http://schemas.openxmlformats.org/officeDocument/2006/relationships/image" Target="../media/image176.png"/><Relationship Id="rId2" Type="http://schemas.openxmlformats.org/officeDocument/2006/relationships/tags" Target="../tags/tag573.xml"/><Relationship Id="rId16" Type="http://schemas.openxmlformats.org/officeDocument/2006/relationships/image" Target="../media/image175.png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image" Target="../media/image73.png"/><Relationship Id="rId5" Type="http://schemas.openxmlformats.org/officeDocument/2006/relationships/tags" Target="../tags/tag576.xml"/><Relationship Id="rId15" Type="http://schemas.openxmlformats.org/officeDocument/2006/relationships/image" Target="../media/image174.png"/><Relationship Id="rId10" Type="http://schemas.openxmlformats.org/officeDocument/2006/relationships/image" Target="../media/image72.png"/><Relationship Id="rId4" Type="http://schemas.openxmlformats.org/officeDocument/2006/relationships/tags" Target="../tags/tag57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6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5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20.png"/><Relationship Id="rId5" Type="http://schemas.openxmlformats.org/officeDocument/2006/relationships/tags" Target="../tags/tag69.xml"/><Relationship Id="rId15" Type="http://schemas.openxmlformats.org/officeDocument/2006/relationships/image" Target="../media/image28.png"/><Relationship Id="rId10" Type="http://schemas.openxmlformats.org/officeDocument/2006/relationships/image" Target="../media/image19.png"/><Relationship Id="rId4" Type="http://schemas.openxmlformats.org/officeDocument/2006/relationships/tags" Target="../tags/tag68.xml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11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79.xml"/><Relationship Id="rId3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3.xml"/><Relationship Id="rId7" Type="http://schemas.openxmlformats.org/officeDocument/2006/relationships/image" Target="../media/image19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4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image" Target="../media/image11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02.xml"/><Relationship Id="rId3" Type="http://schemas.openxmlformats.org/officeDocument/2006/relationships/tags" Target="../tags/tag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/>
              <a:t>מרחב מכפלה פנימית-</a:t>
            </a:r>
          </a:p>
          <a:p>
            <a:r>
              <a:rPr lang="he-IL" sz="10000"/>
              <a:t>מושגים במרחב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07008" y="2103946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(קבוצה)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2" y="1732541"/>
            <a:ext cx="6153226" cy="1503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6624" y="3905314"/>
            <a:ext cx="87396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כיוון שזוהי קבוצה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שלא מכילה את 0 אזי היא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251192" y="4746562"/>
            <a:ext cx="4195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השלישי חינם היא בסיס ל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74" y="4830892"/>
            <a:ext cx="1322680" cy="354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9145" y="4746562"/>
            <a:ext cx="4195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בסיס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097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878320" y="1247566"/>
            <a:ext cx="1480932" cy="798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6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40858" y="1999624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 נורמאלי כי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89" y="1604322"/>
            <a:ext cx="1445895" cy="166969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40" y="3728397"/>
            <a:ext cx="9138056" cy="16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536535" y="2282945"/>
            <a:ext cx="1480932" cy="1309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90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2930" y="1732541"/>
            <a:ext cx="18836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הנורמה של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04" y="1420914"/>
            <a:ext cx="1440866" cy="1503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23758" y="1732541"/>
            <a:ext cx="860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49" y="1352636"/>
            <a:ext cx="7131406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41590" y="3561341"/>
            <a:ext cx="18836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והנרמול הוא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68" y="3094714"/>
            <a:ext cx="6625972" cy="16696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3101" y="5733041"/>
            <a:ext cx="9182140" cy="523220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 </a:t>
            </a:r>
            <a:r>
              <a:rPr lang="he-IL" sz="2800" dirty="0" err="1" smtClean="0"/>
              <a:t>הוקטור</a:t>
            </a:r>
            <a:r>
              <a:rPr lang="he-IL" sz="2800" dirty="0" smtClean="0"/>
              <a:t> המתקבל מתהליך הנרמול הוא נורמלי</a:t>
            </a:r>
            <a:endParaRPr lang="he-IL" sz="2800" dirty="0"/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8251209" y="4495800"/>
            <a:ext cx="990381" cy="26860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80250" y="4652428"/>
            <a:ext cx="18836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נורמלי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8899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199478" y="4271120"/>
            <a:ext cx="3398840" cy="1309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1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57" y="1732541"/>
            <a:ext cx="615322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250" y="2222796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19" y="3828765"/>
            <a:ext cx="231343" cy="3746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61991" y="3754492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נרמול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04" y="4795932"/>
            <a:ext cx="7445731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619250" y="2222796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46" y="1767106"/>
            <a:ext cx="7445731" cy="150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81300" y="4390016"/>
            <a:ext cx="8941273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 קבוצה </a:t>
            </a:r>
            <a:r>
              <a:rPr lang="he-IL" sz="2800" dirty="0" err="1" smtClean="0"/>
              <a:t>או"נ</a:t>
            </a:r>
            <a:r>
              <a:rPr lang="he-IL" sz="2800" dirty="0" smtClean="0"/>
              <a:t> היא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שלא מכילה את 0 ולכן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00850" y="5329361"/>
            <a:ext cx="4921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לכן לפי השלישי חינם        בסיס 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45" y="5380477"/>
            <a:ext cx="1322680" cy="354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500" y="5296147"/>
            <a:ext cx="4195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בסיס </a:t>
            </a:r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09" y="5428779"/>
            <a:ext cx="349529" cy="3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7469916" y="5234390"/>
            <a:ext cx="4660939" cy="1428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07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7" y="1679242"/>
            <a:ext cx="260512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12340" y="2116967"/>
            <a:ext cx="2907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 המרחב הניצב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24" y="2196268"/>
            <a:ext cx="500405" cy="36461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9" y="3806826"/>
            <a:ext cx="6807022" cy="1503731"/>
          </a:xfrm>
          <a:prstGeom prst="rect">
            <a:avLst/>
          </a:prstGeom>
        </p:spPr>
      </p:pic>
      <p:sp>
        <p:nvSpPr>
          <p:cNvPr id="10" name="סוגר מסולסל ימני 9"/>
          <p:cNvSpPr/>
          <p:nvPr/>
        </p:nvSpPr>
        <p:spPr>
          <a:xfrm rot="5400000">
            <a:off x="4863780" y="4266625"/>
            <a:ext cx="373624" cy="25058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14" y="6026151"/>
            <a:ext cx="1058647" cy="2464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01" y="4388955"/>
            <a:ext cx="2152498" cy="3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7" y="1679242"/>
            <a:ext cx="260512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12340" y="2116967"/>
            <a:ext cx="2907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 המרחב הניצב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24" y="2196268"/>
            <a:ext cx="500405" cy="36461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1" y="3858413"/>
            <a:ext cx="11782795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467975" y="760231"/>
            <a:ext cx="12545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8" y="1787092"/>
            <a:ext cx="2605126" cy="150373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12" y="4782340"/>
            <a:ext cx="5783580" cy="150373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60" y="758500"/>
            <a:ext cx="2725824" cy="457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86150" y="709999"/>
            <a:ext cx="34643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בדוגמא הקודמת: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74" y="1864429"/>
            <a:ext cx="5454168" cy="150372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49" y="3873623"/>
            <a:ext cx="231343" cy="37467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24" y="2422028"/>
            <a:ext cx="372160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420225" y="2157464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כיוון ש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49" y="2263260"/>
            <a:ext cx="5921883" cy="4174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6" y="403706"/>
            <a:ext cx="1865833" cy="3218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678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03031"/>
            <a:ext cx="2758516" cy="4576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20225" y="3012366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ש"ל כי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1" y="3023445"/>
            <a:ext cx="5547207" cy="45765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49" y="1305167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873184" y="1256324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ביחס ל: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591050" y="1313747"/>
            <a:ext cx="884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32" y="1395693"/>
            <a:ext cx="490347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6" y="403706"/>
            <a:ext cx="1865833" cy="321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78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03031"/>
            <a:ext cx="2758516" cy="457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69425" y="2258460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ש"ל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1" y="2269539"/>
            <a:ext cx="5547207" cy="4576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49" y="1305167"/>
            <a:ext cx="4398035" cy="4677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73184" y="1256324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ביחס ל: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91050" y="1313747"/>
            <a:ext cx="884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32" y="1395693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3267257"/>
            <a:ext cx="568300" cy="417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18251" y="3159768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2" y="3214252"/>
            <a:ext cx="1714957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87" y="4236047"/>
            <a:ext cx="5884164" cy="189600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36" y="3271585"/>
            <a:ext cx="1815541" cy="311810"/>
          </a:xfrm>
          <a:prstGeom prst="rect">
            <a:avLst/>
          </a:prstGeom>
        </p:spPr>
      </p:pic>
      <p:sp>
        <p:nvSpPr>
          <p:cNvPr id="15" name="סוגר מסולסל ימני 14"/>
          <p:cNvSpPr/>
          <p:nvPr/>
        </p:nvSpPr>
        <p:spPr>
          <a:xfrm rot="5400000">
            <a:off x="4042570" y="4423573"/>
            <a:ext cx="259222" cy="3676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60" y="6535495"/>
            <a:ext cx="289179" cy="299237"/>
          </a:xfrm>
          <a:prstGeom prst="rect">
            <a:avLst/>
          </a:prstGeom>
        </p:spPr>
      </p:pic>
      <p:cxnSp>
        <p:nvCxnSpPr>
          <p:cNvPr id="20" name="מחבר חץ ישר 19"/>
          <p:cNvCxnSpPr/>
          <p:nvPr/>
        </p:nvCxnSpPr>
        <p:spPr>
          <a:xfrm flipH="1">
            <a:off x="8233791" y="4495800"/>
            <a:ext cx="1776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8233791" y="5867400"/>
            <a:ext cx="1776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תמונה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210" y="4285831"/>
            <a:ext cx="1802968" cy="41993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211" y="5590756"/>
            <a:ext cx="1931213" cy="419938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3" y="3192549"/>
            <a:ext cx="5290718" cy="4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6" y="403706"/>
            <a:ext cx="1865833" cy="321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78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03031"/>
            <a:ext cx="2758516" cy="457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69425" y="2258460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ש"ל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1" y="2269539"/>
            <a:ext cx="5547207" cy="4576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49" y="1305167"/>
            <a:ext cx="4398035" cy="4677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73184" y="1256324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ביחס ל: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91050" y="1313747"/>
            <a:ext cx="884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32" y="1395693"/>
            <a:ext cx="490347" cy="28666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3267257"/>
            <a:ext cx="568300" cy="417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18251" y="3159768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4" y="3267257"/>
            <a:ext cx="2268169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94" y="4236400"/>
            <a:ext cx="9477527" cy="189600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73" y="3325893"/>
            <a:ext cx="1815541" cy="311810"/>
          </a:xfrm>
          <a:prstGeom prst="rect">
            <a:avLst/>
          </a:prstGeom>
        </p:spPr>
      </p:pic>
      <p:sp>
        <p:nvSpPr>
          <p:cNvPr id="15" name="סוגר מסולסל ימני 14"/>
          <p:cNvSpPr/>
          <p:nvPr/>
        </p:nvSpPr>
        <p:spPr>
          <a:xfrm rot="5400000">
            <a:off x="4042570" y="4423573"/>
            <a:ext cx="259222" cy="3676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60" y="6535495"/>
            <a:ext cx="289179" cy="29923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44" y="3260596"/>
            <a:ext cx="4737506" cy="457657"/>
          </a:xfrm>
          <a:prstGeom prst="rect">
            <a:avLst/>
          </a:prstGeom>
        </p:spPr>
      </p:pic>
      <p:cxnSp>
        <p:nvCxnSpPr>
          <p:cNvPr id="27" name="מחבר חץ ישר 26"/>
          <p:cNvCxnSpPr/>
          <p:nvPr/>
        </p:nvCxnSpPr>
        <p:spPr>
          <a:xfrm>
            <a:off x="9448800" y="3829050"/>
            <a:ext cx="866775" cy="112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73184" y="7602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0543" y="73099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85" y="243778"/>
            <a:ext cx="5491886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" y="763780"/>
            <a:ext cx="1269873" cy="457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53550" y="2055631"/>
            <a:ext cx="2369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נגדיר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7" y="1949450"/>
            <a:ext cx="4740022" cy="1003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38525" y="2067822"/>
            <a:ext cx="898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3537549"/>
            <a:ext cx="7418070" cy="4576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44050" y="4744347"/>
            <a:ext cx="21785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ונפתור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1" y="4883922"/>
            <a:ext cx="8931859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16" y="1159647"/>
            <a:ext cx="8931859" cy="100332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61" y="3817498"/>
            <a:ext cx="7579004" cy="150373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65" y="644525"/>
            <a:ext cx="130759" cy="26403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02" y="3035300"/>
            <a:ext cx="231343" cy="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34474" y="1944896"/>
            <a:ext cx="1224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עוד יהיו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242143" y="2945021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800726" y="291948"/>
            <a:ext cx="6057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(פיתגורס עבור וקטורים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1" y="3329273"/>
            <a:ext cx="4966334" cy="45262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05" y="2083828"/>
            <a:ext cx="774497" cy="3595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69074" y="1944896"/>
            <a:ext cx="27025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884016" y="1897460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7" y="1968052"/>
            <a:ext cx="4538852" cy="452628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064" y="4745171"/>
            <a:ext cx="279121" cy="188595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 flipV="1">
            <a:off x="10114026" y="3059253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63" y="6401324"/>
            <a:ext cx="279121" cy="284150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10114026" y="6226956"/>
            <a:ext cx="14573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11535739" y="3059253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תמונה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91" y="4217779"/>
            <a:ext cx="1098882" cy="314325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6" y="4410958"/>
            <a:ext cx="6427317" cy="419938"/>
          </a:xfrm>
          <a:prstGeom prst="rect">
            <a:avLst/>
          </a:prstGeom>
        </p:spPr>
      </p:pic>
      <p:sp>
        <p:nvSpPr>
          <p:cNvPr id="46" name="סוגר מסולסל ימני 45"/>
          <p:cNvSpPr/>
          <p:nvPr/>
        </p:nvSpPr>
        <p:spPr>
          <a:xfrm rot="5400000">
            <a:off x="3057093" y="4529646"/>
            <a:ext cx="297325" cy="10787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סוגר מסולסל ימני 46"/>
          <p:cNvSpPr/>
          <p:nvPr/>
        </p:nvSpPr>
        <p:spPr>
          <a:xfrm rot="5400000">
            <a:off x="4675401" y="4529647"/>
            <a:ext cx="297325" cy="10787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52" y="5374228"/>
            <a:ext cx="462915" cy="217170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91" y="5374228"/>
            <a:ext cx="462915" cy="217170"/>
          </a:xfrm>
          <a:prstGeom prst="rect">
            <a:avLst/>
          </a:prstGeom>
        </p:spPr>
      </p:pic>
      <p:cxnSp>
        <p:nvCxnSpPr>
          <p:cNvPr id="52" name="מחבר מרפקי 51"/>
          <p:cNvCxnSpPr/>
          <p:nvPr/>
        </p:nvCxnSpPr>
        <p:spPr>
          <a:xfrm rot="10800000" flipV="1">
            <a:off x="5680954" y="2577830"/>
            <a:ext cx="3278221" cy="2554146"/>
          </a:xfrm>
          <a:prstGeom prst="bentConnector3">
            <a:avLst>
              <a:gd name="adj1" fmla="val 1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תמונה 5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1" y="5948696"/>
            <a:ext cx="2718282" cy="4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1928" y="897793"/>
            <a:ext cx="2145210" cy="2046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77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0" y="0"/>
            <a:ext cx="2628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הטלות</a:t>
            </a:r>
            <a:endParaRPr lang="he-IL" sz="40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0225" y="581025"/>
            <a:ext cx="262890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הטלה על וקטור:</a:t>
            </a:r>
            <a:endParaRPr lang="he-IL" sz="33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3725" y="1371600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25" y="1401867"/>
            <a:ext cx="1476070" cy="46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5700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0785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59" y="1419377"/>
            <a:ext cx="1536421" cy="367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8400" y="2132509"/>
            <a:ext cx="15501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הטלה של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20" y="2299821"/>
            <a:ext cx="186080" cy="18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58250" y="2132509"/>
            <a:ext cx="645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70" y="2299820"/>
            <a:ext cx="279120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32752" y="1263289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4" y="1369085"/>
            <a:ext cx="3470148" cy="4174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0785" y="2132509"/>
            <a:ext cx="20844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וקטור 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199" y="2132509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המקיים: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54" y="2204499"/>
            <a:ext cx="1108939" cy="4174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24588" y="2923685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70" y="3004123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4588" y="3673462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3767759"/>
            <a:ext cx="3077870" cy="457658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1162050" y="5667375"/>
            <a:ext cx="69627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62" y="5504761"/>
            <a:ext cx="414909" cy="291694"/>
          </a:xfrm>
          <a:prstGeom prst="rect">
            <a:avLst/>
          </a:prstGeom>
        </p:spPr>
      </p:pic>
      <p:cxnSp>
        <p:nvCxnSpPr>
          <p:cNvPr id="34" name="מחבר חץ ישר 33"/>
          <p:cNvCxnSpPr/>
          <p:nvPr/>
        </p:nvCxnSpPr>
        <p:spPr>
          <a:xfrm>
            <a:off x="1162050" y="5667375"/>
            <a:ext cx="304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1" y="5813222"/>
            <a:ext cx="279121" cy="18859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V="1">
            <a:off x="1162050" y="2499672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20" y="3705568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9" y="5793105"/>
            <a:ext cx="1108942" cy="41742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1162050" y="5667375"/>
            <a:ext cx="1457325" cy="0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583763" y="2499672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16" y="3751910"/>
            <a:ext cx="1835664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5335529" y="749808"/>
            <a:ext cx="3008371" cy="1200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49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0" y="0"/>
            <a:ext cx="2628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הטלות</a:t>
            </a:r>
            <a:endParaRPr lang="he-IL" sz="40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9388" y="581025"/>
            <a:ext cx="423973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איך מוצאים הטלה על וקטור:</a:t>
            </a:r>
            <a:endParaRPr lang="he-IL" sz="3300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4163" y="1390377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45" y="1470815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34163" y="2140154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63" y="2234451"/>
            <a:ext cx="3077870" cy="457658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1162050" y="5667375"/>
            <a:ext cx="69627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>
            <a:off x="1162050" y="5667375"/>
            <a:ext cx="304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1" y="5813222"/>
            <a:ext cx="279121" cy="18859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V="1">
            <a:off x="1162050" y="2499672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20" y="3705568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9" y="5793105"/>
            <a:ext cx="1108942" cy="41742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1162050" y="5667375"/>
            <a:ext cx="1457325" cy="0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583763" y="2499672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16" y="3751910"/>
            <a:ext cx="1835664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562598"/>
            <a:ext cx="372161" cy="2338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357" y="5458663"/>
            <a:ext cx="2559863" cy="41742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1" y="1443275"/>
            <a:ext cx="310050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3026" y="258311"/>
            <a:ext cx="423973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איך מוצאים הטלה על וקטור:</a:t>
            </a:r>
            <a:endParaRPr lang="he-IL" sz="3300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4163" y="1142727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45" y="1223165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34163" y="2140154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63" y="2234451"/>
            <a:ext cx="3077870" cy="457658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85725" y="6172200"/>
            <a:ext cx="69627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>
            <a:off x="85725" y="6172200"/>
            <a:ext cx="304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26" y="6318047"/>
            <a:ext cx="279121" cy="18859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V="1">
            <a:off x="142875" y="3004497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5" y="4210393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4" y="6297930"/>
            <a:ext cx="1108942" cy="41742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85725" y="6172200"/>
            <a:ext cx="1457325" cy="0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1564588" y="3004497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29" y="4882458"/>
            <a:ext cx="1835664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314948"/>
            <a:ext cx="372161" cy="2338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32" y="5963488"/>
            <a:ext cx="2559863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80" y="1037808"/>
            <a:ext cx="2263140" cy="573329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11" y="2346351"/>
            <a:ext cx="372161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0" y="1744622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76" y="2340123"/>
            <a:ext cx="2831439" cy="41993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1" y="3126755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72" y="3691639"/>
            <a:ext cx="6336791" cy="41993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43" y="4301786"/>
            <a:ext cx="231343" cy="37467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32" y="4803069"/>
            <a:ext cx="2904363" cy="419938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13" y="1314948"/>
            <a:ext cx="372161" cy="23385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18680"/>
            <a:ext cx="3183484" cy="6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30" y="1117269"/>
            <a:ext cx="209214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12484" y="3050648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127536"/>
            <a:ext cx="6133110" cy="64122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58" y="421289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19" y="4876382"/>
            <a:ext cx="6268898" cy="1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30" y="1117269"/>
            <a:ext cx="209214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12484" y="3050648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שימו לב כי: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11" y="3015417"/>
            <a:ext cx="7775144" cy="15037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12484" y="540935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ל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63" y="5032044"/>
            <a:ext cx="2092147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תרשים זרימה: נתונים 16"/>
          <p:cNvSpPr/>
          <p:nvPr/>
        </p:nvSpPr>
        <p:spPr>
          <a:xfrm>
            <a:off x="243453" y="4183340"/>
            <a:ext cx="6626485" cy="2449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4667250" y="0"/>
            <a:ext cx="2628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הטלות</a:t>
            </a:r>
            <a:endParaRPr lang="he-IL" sz="40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0225" y="581025"/>
            <a:ext cx="262890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הטלה על ת"מ:</a:t>
            </a:r>
            <a:endParaRPr lang="he-IL" sz="33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3725" y="1371600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25" y="1401867"/>
            <a:ext cx="1476070" cy="46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5700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0785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50" y="1450809"/>
            <a:ext cx="1038530" cy="304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8400" y="2132509"/>
            <a:ext cx="15501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הטלה של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20" y="2299821"/>
            <a:ext cx="186080" cy="18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58250" y="2132509"/>
            <a:ext cx="645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08" y="2267364"/>
            <a:ext cx="414908" cy="291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6568" y="1308256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ות"מ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426669"/>
            <a:ext cx="1307592" cy="344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0785" y="2132509"/>
            <a:ext cx="20844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וקטור 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199" y="2132509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המקיים: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54" y="2204499"/>
            <a:ext cx="1108939" cy="4174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24588" y="2923685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70" y="3004123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4588" y="3673462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3767759"/>
            <a:ext cx="3077870" cy="45765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14" y="5961264"/>
            <a:ext cx="414909" cy="291694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24" y="3568581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5898399"/>
            <a:ext cx="1108942" cy="417424"/>
          </a:xfrm>
          <a:prstGeom prst="rect">
            <a:avLst/>
          </a:prstGeom>
        </p:spPr>
      </p:pic>
      <p:cxnSp>
        <p:nvCxnSpPr>
          <p:cNvPr id="46" name="מחבר ישר 45"/>
          <p:cNvCxnSpPr/>
          <p:nvPr/>
        </p:nvCxnSpPr>
        <p:spPr>
          <a:xfrm>
            <a:off x="3120808" y="2709996"/>
            <a:ext cx="0" cy="235627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43" y="3517648"/>
            <a:ext cx="1835664" cy="417424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 flipV="1">
            <a:off x="1676400" y="5115603"/>
            <a:ext cx="1476375" cy="678434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V="1">
            <a:off x="1695450" y="2655729"/>
            <a:ext cx="1425358" cy="3135473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קבוצה 58"/>
          <p:cNvGrpSpPr/>
          <p:nvPr/>
        </p:nvGrpSpPr>
        <p:grpSpPr>
          <a:xfrm rot="5400000">
            <a:off x="2499465" y="4611077"/>
            <a:ext cx="623345" cy="520482"/>
            <a:chOff x="8055692" y="5115603"/>
            <a:chExt cx="259592" cy="292653"/>
          </a:xfrm>
          <a:scene3d>
            <a:camera prst="orthographicFront">
              <a:rot lat="0" lon="10200000" rev="5400000"/>
            </a:camera>
            <a:lightRig rig="threePt" dir="t"/>
          </a:scene3d>
        </p:grpSpPr>
        <p:cxnSp>
          <p:nvCxnSpPr>
            <p:cNvPr id="53" name="מחבר ישר 52"/>
            <p:cNvCxnSpPr/>
            <p:nvPr/>
          </p:nvCxnSpPr>
          <p:spPr>
            <a:xfrm>
              <a:off x="8315283" y="5115603"/>
              <a:ext cx="0" cy="292653"/>
            </a:xfrm>
            <a:prstGeom prst="line">
              <a:avLst/>
            </a:prstGeom>
            <a:ln w="28575">
              <a:solidFill>
                <a:srgbClr val="F53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מחבר ישר 54"/>
            <p:cNvCxnSpPr/>
            <p:nvPr/>
          </p:nvCxnSpPr>
          <p:spPr>
            <a:xfrm flipH="1">
              <a:off x="8055692" y="5115603"/>
              <a:ext cx="259592" cy="0"/>
            </a:xfrm>
            <a:prstGeom prst="line">
              <a:avLst/>
            </a:prstGeom>
            <a:ln w="28575">
              <a:solidFill>
                <a:srgbClr val="F53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35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1914" y="258311"/>
            <a:ext cx="4960849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300" dirty="0" smtClean="0">
                <a:cs typeface="+mj-cs"/>
              </a:rPr>
              <a:t>איך מוצאים הטלה על ת"מ – נניח   </a:t>
            </a:r>
            <a:endParaRPr lang="he-IL" sz="3300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4163" y="1142727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69" y="1225494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34163" y="2140154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63" y="2234451"/>
            <a:ext cx="3077870" cy="4576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35" y="1310050"/>
            <a:ext cx="372161" cy="23385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03" y="1047986"/>
            <a:ext cx="3585820" cy="5984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0" y="1744622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43" y="3603321"/>
            <a:ext cx="4332655" cy="467715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56" y="1348235"/>
            <a:ext cx="372161" cy="233858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" y="1118184"/>
            <a:ext cx="3802076" cy="661340"/>
          </a:xfrm>
          <a:prstGeom prst="rect">
            <a:avLst/>
          </a:prstGeom>
        </p:spPr>
      </p:pic>
      <p:grpSp>
        <p:nvGrpSpPr>
          <p:cNvPr id="4" name="קבוצה 3"/>
          <p:cNvGrpSpPr/>
          <p:nvPr/>
        </p:nvGrpSpPr>
        <p:grpSpPr>
          <a:xfrm>
            <a:off x="-820692" y="2463280"/>
            <a:ext cx="3343555" cy="2063695"/>
            <a:chOff x="243453" y="2655729"/>
            <a:chExt cx="6626485" cy="3977444"/>
          </a:xfrm>
        </p:grpSpPr>
        <p:sp>
          <p:nvSpPr>
            <p:cNvPr id="30" name="תרשים זרימה: נתונים 16"/>
            <p:cNvSpPr/>
            <p:nvPr/>
          </p:nvSpPr>
          <p:spPr>
            <a:xfrm>
              <a:off x="243453" y="4183340"/>
              <a:ext cx="6626485" cy="244983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3526 w 10000"/>
                <a:gd name="connsiteY1" fmla="*/ 459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3526 w 10000"/>
                <a:gd name="connsiteY1" fmla="*/ 459 h 10000"/>
                <a:gd name="connsiteX2" fmla="*/ 10000 w 10000"/>
                <a:gd name="connsiteY2" fmla="*/ 0 h 10000"/>
                <a:gd name="connsiteX3" fmla="*/ 6569 w 10000"/>
                <a:gd name="connsiteY3" fmla="*/ 9713 h 10000"/>
                <a:gd name="connsiteX4" fmla="*/ 0 w 10000"/>
                <a:gd name="connsiteY4" fmla="*/ 10000 h 10000"/>
                <a:gd name="connsiteX0" fmla="*/ 0 w 10000"/>
                <a:gd name="connsiteY0" fmla="*/ 11013 h 11013"/>
                <a:gd name="connsiteX1" fmla="*/ 3436 w 10000"/>
                <a:gd name="connsiteY1" fmla="*/ 0 h 11013"/>
                <a:gd name="connsiteX2" fmla="*/ 10000 w 10000"/>
                <a:gd name="connsiteY2" fmla="*/ 1013 h 11013"/>
                <a:gd name="connsiteX3" fmla="*/ 6569 w 10000"/>
                <a:gd name="connsiteY3" fmla="*/ 10726 h 11013"/>
                <a:gd name="connsiteX4" fmla="*/ 0 w 10000"/>
                <a:gd name="connsiteY4" fmla="*/ 11013 h 11013"/>
                <a:gd name="connsiteX0" fmla="*/ 0 w 10000"/>
                <a:gd name="connsiteY0" fmla="*/ 11013 h 11462"/>
                <a:gd name="connsiteX1" fmla="*/ 3436 w 10000"/>
                <a:gd name="connsiteY1" fmla="*/ 0 h 11462"/>
                <a:gd name="connsiteX2" fmla="*/ 10000 w 10000"/>
                <a:gd name="connsiteY2" fmla="*/ 1013 h 11462"/>
                <a:gd name="connsiteX3" fmla="*/ 7833 w 10000"/>
                <a:gd name="connsiteY3" fmla="*/ 11462 h 11462"/>
                <a:gd name="connsiteX4" fmla="*/ 0 w 10000"/>
                <a:gd name="connsiteY4" fmla="*/ 11013 h 11462"/>
                <a:gd name="connsiteX0" fmla="*/ 0 w 10466"/>
                <a:gd name="connsiteY0" fmla="*/ 11334 h 11783"/>
                <a:gd name="connsiteX1" fmla="*/ 3436 w 10466"/>
                <a:gd name="connsiteY1" fmla="*/ 321 h 11783"/>
                <a:gd name="connsiteX2" fmla="*/ 10466 w 10466"/>
                <a:gd name="connsiteY2" fmla="*/ 0 h 11783"/>
                <a:gd name="connsiteX3" fmla="*/ 7833 w 10466"/>
                <a:gd name="connsiteY3" fmla="*/ 11783 h 11783"/>
                <a:gd name="connsiteX4" fmla="*/ 0 w 10466"/>
                <a:gd name="connsiteY4" fmla="*/ 11334 h 11783"/>
                <a:gd name="connsiteX0" fmla="*/ 0 w 10466"/>
                <a:gd name="connsiteY0" fmla="*/ 11381 h 11830"/>
                <a:gd name="connsiteX1" fmla="*/ 2458 w 10466"/>
                <a:gd name="connsiteY1" fmla="*/ 0 h 11830"/>
                <a:gd name="connsiteX2" fmla="*/ 10466 w 10466"/>
                <a:gd name="connsiteY2" fmla="*/ 47 h 11830"/>
                <a:gd name="connsiteX3" fmla="*/ 7833 w 10466"/>
                <a:gd name="connsiteY3" fmla="*/ 11830 h 11830"/>
                <a:gd name="connsiteX4" fmla="*/ 0 w 10466"/>
                <a:gd name="connsiteY4" fmla="*/ 11381 h 1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6" h="11830">
                  <a:moveTo>
                    <a:pt x="0" y="11381"/>
                  </a:moveTo>
                  <a:lnTo>
                    <a:pt x="2458" y="0"/>
                  </a:lnTo>
                  <a:lnTo>
                    <a:pt x="10466" y="47"/>
                  </a:lnTo>
                  <a:lnTo>
                    <a:pt x="7833" y="11830"/>
                  </a:lnTo>
                  <a:lnTo>
                    <a:pt x="0" y="11381"/>
                  </a:lnTo>
                  <a:close/>
                </a:path>
              </a:pathLst>
            </a:custGeom>
            <a:solidFill>
              <a:srgbClr val="FDC3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2" name="תמונה 3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814" y="5961264"/>
              <a:ext cx="414909" cy="291694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24" y="3568581"/>
              <a:ext cx="186081" cy="188595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450" y="5898399"/>
              <a:ext cx="1108942" cy="417424"/>
            </a:xfrm>
            <a:prstGeom prst="rect">
              <a:avLst/>
            </a:prstGeom>
          </p:spPr>
        </p:pic>
        <p:cxnSp>
          <p:nvCxnSpPr>
            <p:cNvPr id="42" name="מחבר ישר 41"/>
            <p:cNvCxnSpPr/>
            <p:nvPr/>
          </p:nvCxnSpPr>
          <p:spPr>
            <a:xfrm>
              <a:off x="3120808" y="2709996"/>
              <a:ext cx="0" cy="235627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תמונה 4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643" y="3517648"/>
              <a:ext cx="1835664" cy="417424"/>
            </a:xfrm>
            <a:prstGeom prst="rect">
              <a:avLst/>
            </a:prstGeom>
          </p:spPr>
        </p:pic>
        <p:cxnSp>
          <p:nvCxnSpPr>
            <p:cNvPr id="45" name="מחבר חץ ישר 44"/>
            <p:cNvCxnSpPr/>
            <p:nvPr/>
          </p:nvCxnSpPr>
          <p:spPr>
            <a:xfrm flipV="1">
              <a:off x="1676400" y="5115603"/>
              <a:ext cx="1476375" cy="678434"/>
            </a:xfrm>
            <a:prstGeom prst="straightConnector1">
              <a:avLst/>
            </a:prstGeom>
            <a:ln>
              <a:solidFill>
                <a:srgbClr val="F53BD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חץ ישר 46"/>
            <p:cNvCxnSpPr/>
            <p:nvPr/>
          </p:nvCxnSpPr>
          <p:spPr>
            <a:xfrm flipV="1">
              <a:off x="1695450" y="2655729"/>
              <a:ext cx="1425358" cy="313547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  <a:effectLst>
              <a:outerShdw blurRad="25400" dir="2220000" sx="21000" sy="21000" kx="-1200000" algn="bl" rotWithShape="0">
                <a:prstClr val="black"/>
              </a:outerShdw>
              <a:reflection stA="0" endPos="650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קבוצה 47"/>
            <p:cNvGrpSpPr/>
            <p:nvPr/>
          </p:nvGrpSpPr>
          <p:grpSpPr>
            <a:xfrm rot="5400000">
              <a:off x="2499465" y="4611077"/>
              <a:ext cx="623345" cy="520482"/>
              <a:chOff x="8055692" y="5115603"/>
              <a:chExt cx="259592" cy="292653"/>
            </a:xfrm>
            <a:scene3d>
              <a:camera prst="orthographicFront">
                <a:rot lat="0" lon="10200000" rev="5400000"/>
              </a:camera>
              <a:lightRig rig="threePt" dir="t"/>
            </a:scene3d>
          </p:grpSpPr>
          <p:cxnSp>
            <p:nvCxnSpPr>
              <p:cNvPr id="49" name="מחבר ישר 48"/>
              <p:cNvCxnSpPr/>
              <p:nvPr/>
            </p:nvCxnSpPr>
            <p:spPr>
              <a:xfrm>
                <a:off x="8315283" y="5115603"/>
                <a:ext cx="0" cy="292653"/>
              </a:xfrm>
              <a:prstGeom prst="line">
                <a:avLst/>
              </a:prstGeom>
              <a:ln w="28575">
                <a:solidFill>
                  <a:srgbClr val="F53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מחבר ישר 49"/>
              <p:cNvCxnSpPr/>
              <p:nvPr/>
            </p:nvCxnSpPr>
            <p:spPr>
              <a:xfrm flipH="1">
                <a:off x="8055692" y="5115603"/>
                <a:ext cx="259592" cy="0"/>
              </a:xfrm>
              <a:prstGeom prst="line">
                <a:avLst/>
              </a:prstGeom>
              <a:ln w="28575">
                <a:solidFill>
                  <a:srgbClr val="F53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93" y="349681"/>
            <a:ext cx="3206115" cy="41742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99326" y="164775"/>
            <a:ext cx="196398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300" dirty="0" smtClean="0">
                <a:cs typeface="+mj-cs"/>
              </a:rPr>
              <a:t>בסיס </a:t>
            </a:r>
            <a:r>
              <a:rPr lang="he-IL" sz="3300" dirty="0" err="1" smtClean="0">
                <a:cs typeface="+mj-cs"/>
              </a:rPr>
              <a:t>או"ג</a:t>
            </a:r>
            <a:r>
              <a:rPr lang="he-IL" sz="3300" dirty="0" smtClean="0">
                <a:cs typeface="+mj-cs"/>
              </a:rPr>
              <a:t> ל</a:t>
            </a:r>
            <a:endParaRPr lang="he-IL" sz="3300" dirty="0">
              <a:cs typeface="+mj-cs"/>
            </a:endParaRP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9" y="364560"/>
            <a:ext cx="414909" cy="2916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9921" y="2258027"/>
            <a:ext cx="11491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נקבע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50" y="2339843"/>
            <a:ext cx="173507" cy="359588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0" y="3029689"/>
            <a:ext cx="231343" cy="374675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9" y="3029689"/>
            <a:ext cx="231343" cy="374675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98" y="4308148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55" y="4963704"/>
            <a:ext cx="9965357" cy="46771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76" y="5748530"/>
            <a:ext cx="3988154" cy="43754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3" y="5911679"/>
            <a:ext cx="372161" cy="233858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8" y="5895910"/>
            <a:ext cx="3573245" cy="437540"/>
          </a:xfrm>
          <a:prstGeom prst="rect">
            <a:avLst/>
          </a:prstGeom>
        </p:spPr>
      </p:pic>
      <p:cxnSp>
        <p:nvCxnSpPr>
          <p:cNvPr id="62" name="מחבר חץ ישר 61"/>
          <p:cNvCxnSpPr/>
          <p:nvPr/>
        </p:nvCxnSpPr>
        <p:spPr>
          <a:xfrm flipH="1">
            <a:off x="1114757" y="6022952"/>
            <a:ext cx="537397" cy="16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-34423" y="5886871"/>
            <a:ext cx="11491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בסיס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889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נתונים 16"/>
          <p:cNvSpPr/>
          <p:nvPr/>
        </p:nvSpPr>
        <p:spPr>
          <a:xfrm>
            <a:off x="1663017" y="1865870"/>
            <a:ext cx="9173859" cy="40406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49" y="4924995"/>
            <a:ext cx="601537" cy="4811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7" y="1810177"/>
            <a:ext cx="269781" cy="311061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342866" y="4798356"/>
            <a:ext cx="16630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3342866" y="3938140"/>
            <a:ext cx="57967" cy="8602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4" y="4962322"/>
            <a:ext cx="619767" cy="406453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62" y="3961311"/>
            <a:ext cx="634350" cy="4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נתונים 16"/>
          <p:cNvSpPr/>
          <p:nvPr/>
        </p:nvSpPr>
        <p:spPr>
          <a:xfrm>
            <a:off x="1663017" y="1865870"/>
            <a:ext cx="9173859" cy="40406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49" y="4924995"/>
            <a:ext cx="601537" cy="4811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7" y="1810177"/>
            <a:ext cx="269781" cy="311061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342866" y="4798356"/>
            <a:ext cx="16630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3342866" y="3938140"/>
            <a:ext cx="57967" cy="8602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V="1">
            <a:off x="3400833" y="4798356"/>
            <a:ext cx="1735980" cy="9388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V="1">
            <a:off x="3326548" y="3938140"/>
            <a:ext cx="74285" cy="913887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 flipH="1">
            <a:off x="3400833" y="671551"/>
            <a:ext cx="1591063" cy="326658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4991896" y="742975"/>
            <a:ext cx="144917" cy="406476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78" y="4745831"/>
            <a:ext cx="1335327" cy="55271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7" y="3458111"/>
            <a:ext cx="1335327" cy="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4466 -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נתונים 16"/>
          <p:cNvSpPr/>
          <p:nvPr/>
        </p:nvSpPr>
        <p:spPr>
          <a:xfrm>
            <a:off x="1663017" y="1865870"/>
            <a:ext cx="9173859" cy="40406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49" y="4924995"/>
            <a:ext cx="601537" cy="4811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7" y="1810177"/>
            <a:ext cx="269781" cy="311061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342866" y="4798356"/>
            <a:ext cx="16630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3342866" y="3938140"/>
            <a:ext cx="57967" cy="8602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V="1">
            <a:off x="3400833" y="4798356"/>
            <a:ext cx="1735980" cy="9388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V="1">
            <a:off x="3326548" y="3938140"/>
            <a:ext cx="74285" cy="913887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78" y="4745831"/>
            <a:ext cx="1335327" cy="55271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7" y="3458111"/>
            <a:ext cx="1335327" cy="549400"/>
          </a:xfrm>
          <a:prstGeom prst="rect">
            <a:avLst/>
          </a:prstGeom>
        </p:spPr>
      </p:pic>
      <p:cxnSp>
        <p:nvCxnSpPr>
          <p:cNvPr id="14" name="מחבר חץ ישר 13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4991896" y="742975"/>
            <a:ext cx="144917" cy="319046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V="1">
            <a:off x="3320827" y="3933440"/>
            <a:ext cx="1815986" cy="868647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23" y="3549698"/>
            <a:ext cx="1282961" cy="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42" y="3104862"/>
            <a:ext cx="7629295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91574" y="5162228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7" name="סוגר מסולסל שמאלי 6"/>
          <p:cNvSpPr/>
          <p:nvPr/>
        </p:nvSpPr>
        <p:spPr>
          <a:xfrm rot="16200000">
            <a:off x="6801077" y="2133474"/>
            <a:ext cx="361415" cy="55848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6427227" y="5321102"/>
            <a:ext cx="8543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3471" y="5321102"/>
            <a:ext cx="5443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ולכן נשתמש בחישובים הקודמים.</a:t>
            </a:r>
          </a:p>
        </p:txBody>
      </p:sp>
    </p:spTree>
    <p:extLst>
      <p:ext uri="{BB962C8B-B14F-4D97-AF65-F5344CB8AC3E}">
        <p14:creationId xmlns:p14="http://schemas.microsoft.com/office/powerpoint/2010/main" val="20039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4056767"/>
            <a:ext cx="3925290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20" y="4586930"/>
            <a:ext cx="4413124" cy="48531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19" y="5560494"/>
            <a:ext cx="4541368" cy="417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18" y="1651850"/>
            <a:ext cx="2987344" cy="15037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83520" y="2001528"/>
            <a:ext cx="1118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r>
              <a:rPr lang="he-IL" sz="2800" dirty="0" smtClean="0"/>
              <a:t> כי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5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91574" y="4685220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חישבנו קודם:</a:t>
            </a: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81" y="4643476"/>
            <a:ext cx="2793721" cy="64122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22" y="3463987"/>
            <a:ext cx="3802076" cy="66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1592314" y="2375574"/>
            <a:ext cx="497689" cy="9885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17" y="3380261"/>
            <a:ext cx="427482" cy="2464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ראינו כי: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675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91574" y="4685220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נחשב: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03" y="4672385"/>
            <a:ext cx="5796154" cy="64122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22" y="3463987"/>
            <a:ext cx="3802076" cy="66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3371686" y="2191601"/>
            <a:ext cx="497689" cy="15075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87" y="3380262"/>
            <a:ext cx="437540" cy="2464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ראינו כי: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4747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בסה"כ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5" y="4109309"/>
            <a:ext cx="7523683" cy="15037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50" y="4092133"/>
            <a:ext cx="1237183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שימו לב כי אכן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87" y="3235341"/>
            <a:ext cx="3575761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2822" y="3726524"/>
            <a:ext cx="1528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מאונך ל</a:t>
            </a:r>
            <a:endParaRPr lang="he-IL" sz="2800" dirty="0"/>
          </a:p>
        </p:txBody>
      </p:sp>
      <p:cxnSp>
        <p:nvCxnSpPr>
          <p:cNvPr id="8" name="מחבר מרפקי 7"/>
          <p:cNvCxnSpPr/>
          <p:nvPr/>
        </p:nvCxnSpPr>
        <p:spPr>
          <a:xfrm rot="16200000" flipV="1">
            <a:off x="2504990" y="3172254"/>
            <a:ext cx="1161534" cy="674130"/>
          </a:xfrm>
          <a:prstGeom prst="bentConnector3">
            <a:avLst>
              <a:gd name="adj1" fmla="val 10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24588" y="260849"/>
            <a:ext cx="262890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טענה:</a:t>
            </a:r>
            <a:endParaRPr lang="he-IL" sz="33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6616" y="299321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16" y="329588"/>
            <a:ext cx="1476070" cy="46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8591" y="269054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43676" y="269054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41" y="378530"/>
            <a:ext cx="1038530" cy="304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79459" y="235977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ות"מ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16" y="354390"/>
            <a:ext cx="1307592" cy="34450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966616" y="973541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12" y="1121587"/>
            <a:ext cx="7176668" cy="41993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639425" y="1937621"/>
            <a:ext cx="1309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4" y="2820608"/>
            <a:ext cx="11034065" cy="45262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16" y="4326004"/>
            <a:ext cx="1551508" cy="452628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7451" y="3820023"/>
            <a:ext cx="279121" cy="98069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8057" y="3820023"/>
            <a:ext cx="259004" cy="324382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94" y="4326004"/>
            <a:ext cx="2401443" cy="45262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543661" y="5681832"/>
            <a:ext cx="49953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הוצאת שורש תסיים את ההוכחה.</a:t>
            </a:r>
            <a:endParaRPr lang="he-IL" sz="2800" dirty="0"/>
          </a:p>
        </p:txBody>
      </p:sp>
      <p:sp>
        <p:nvSpPr>
          <p:cNvPr id="52" name="סוגר מסולסל שמאלי 51"/>
          <p:cNvSpPr/>
          <p:nvPr/>
        </p:nvSpPr>
        <p:spPr>
          <a:xfrm rot="5400000">
            <a:off x="1147621" y="1706605"/>
            <a:ext cx="370422" cy="1868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סוגר מסולסל שמאלי 59"/>
          <p:cNvSpPr/>
          <p:nvPr/>
        </p:nvSpPr>
        <p:spPr>
          <a:xfrm rot="5400000">
            <a:off x="3614598" y="1727795"/>
            <a:ext cx="370422" cy="1868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1" y="2049612"/>
            <a:ext cx="799643" cy="299237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1" y="1937621"/>
            <a:ext cx="1053618" cy="372160"/>
          </a:xfrm>
          <a:prstGeom prst="rect">
            <a:avLst/>
          </a:prstGeom>
        </p:spPr>
      </p:pic>
      <p:cxnSp>
        <p:nvCxnSpPr>
          <p:cNvPr id="9" name="מחבר חץ ישר 8"/>
          <p:cNvCxnSpPr/>
          <p:nvPr/>
        </p:nvCxnSpPr>
        <p:spPr>
          <a:xfrm flipH="1">
            <a:off x="4972050" y="3429000"/>
            <a:ext cx="471626" cy="2252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65688" y="5857875"/>
            <a:ext cx="25779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פיתגורס </a:t>
            </a:r>
            <a:r>
              <a:rPr lang="he-IL" dirty="0" err="1" smtClean="0"/>
              <a:t>לוקטורים</a:t>
            </a:r>
            <a:r>
              <a:rPr lang="he-IL" dirty="0" smtClean="0"/>
              <a:t> </a:t>
            </a:r>
            <a:r>
              <a:rPr lang="he-IL" dirty="0" err="1" smtClean="0"/>
              <a:t>או"ג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91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2" grpId="0" animBg="1"/>
      <p:bldP spid="52" grpId="1" animBg="1"/>
      <p:bldP spid="60" grpId="0" animBg="1"/>
      <p:bldP spid="60" grpId="1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05" y="3454138"/>
            <a:ext cx="1437563" cy="2517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521713" y="4311105"/>
            <a:ext cx="1068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87" y="3330979"/>
            <a:ext cx="301752" cy="28415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47" y="3333293"/>
            <a:ext cx="409880" cy="31432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94868" y="4307740"/>
            <a:ext cx="14035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או"ג</a:t>
            </a:r>
            <a:r>
              <a:rPr lang="he-IL" sz="2800" dirty="0" smtClean="0"/>
              <a:t>/</a:t>
            </a:r>
            <a:r>
              <a:rPr lang="he-IL" sz="2800" dirty="0" err="1" smtClean="0"/>
              <a:t>או"נ</a:t>
            </a:r>
            <a:endParaRPr lang="he-IL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10671466" y="975144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66" y="1005411"/>
            <a:ext cx="1476070" cy="46268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23441" y="944877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30" y="1018184"/>
            <a:ext cx="3012491" cy="41742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380947" y="944877"/>
            <a:ext cx="2140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קבוצה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7832436" y="1851444"/>
            <a:ext cx="36581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: </a:t>
            </a:r>
            <a:endParaRPr lang="he-IL" sz="2800" dirty="0"/>
          </a:p>
        </p:txBody>
      </p:sp>
      <p:sp>
        <p:nvSpPr>
          <p:cNvPr id="52" name="סוגר מסולסל שמאלי 51"/>
          <p:cNvSpPr/>
          <p:nvPr/>
        </p:nvSpPr>
        <p:spPr>
          <a:xfrm rot="16200000">
            <a:off x="6512508" y="3675107"/>
            <a:ext cx="259412" cy="5077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סוגר מסולסל שמאלי 52"/>
          <p:cNvSpPr/>
          <p:nvPr/>
        </p:nvSpPr>
        <p:spPr>
          <a:xfrm rot="16200000">
            <a:off x="3926057" y="3675107"/>
            <a:ext cx="259412" cy="5077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68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איך? נסמן</a:t>
            </a:r>
            <a:endParaRPr lang="he-IL" sz="28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8705850" y="5574813"/>
            <a:ext cx="3307462" cy="1149837"/>
            <a:chOff x="3521713" y="3330979"/>
            <a:chExt cx="3976749" cy="1411064"/>
          </a:xfrm>
        </p:grpSpPr>
        <p:pic>
          <p:nvPicPr>
            <p:cNvPr id="33" name="תמונה 3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305" y="3454138"/>
              <a:ext cx="1437563" cy="25176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521713" y="4311105"/>
              <a:ext cx="1068100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בת"ל</a:t>
              </a:r>
              <a:endParaRPr lang="he-IL" sz="2000" dirty="0"/>
            </a:p>
          </p:txBody>
        </p:sp>
        <p:pic>
          <p:nvPicPr>
            <p:cNvPr id="10" name="תמונה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87" y="3330979"/>
              <a:ext cx="301752" cy="284150"/>
            </a:xfrm>
            <a:prstGeom prst="rect">
              <a:avLst/>
            </a:prstGeom>
          </p:spPr>
        </p:pic>
        <p:pic>
          <p:nvPicPr>
            <p:cNvPr id="14" name="תמונה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147" y="3333293"/>
              <a:ext cx="409880" cy="31432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094868" y="4307740"/>
              <a:ext cx="1403594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או"ג</a:t>
              </a:r>
              <a:r>
                <a:rPr lang="he-IL" sz="2000" dirty="0" smtClean="0"/>
                <a:t>/</a:t>
              </a:r>
              <a:r>
                <a:rPr lang="he-IL" sz="2000" dirty="0" err="1" smtClean="0"/>
                <a:t>או"נ</a:t>
              </a:r>
              <a:endParaRPr lang="he-IL" sz="2000" dirty="0"/>
            </a:p>
          </p:txBody>
        </p:sp>
        <p:sp>
          <p:nvSpPr>
            <p:cNvPr id="52" name="סוגר מסולסל שמאלי 51"/>
            <p:cNvSpPr/>
            <p:nvPr/>
          </p:nvSpPr>
          <p:spPr>
            <a:xfrm rot="16200000">
              <a:off x="6512508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סוגר מסולסל שמאלי 52"/>
            <p:cNvSpPr/>
            <p:nvPr/>
          </p:nvSpPr>
          <p:spPr>
            <a:xfrm rot="16200000">
              <a:off x="3926057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550313" y="4568550"/>
            <a:ext cx="1395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31" y="1020357"/>
            <a:ext cx="3324301" cy="417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33898" y="1664707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המוגדרים: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0" y="936701"/>
            <a:ext cx="6427318" cy="5474285"/>
          </a:xfrm>
          <a:prstGeom prst="rect">
            <a:avLst/>
          </a:prstGeom>
        </p:spPr>
      </p:pic>
      <p:sp>
        <p:nvSpPr>
          <p:cNvPr id="30" name="סוגר מסולסל שמאלי 29"/>
          <p:cNvSpPr/>
          <p:nvPr/>
        </p:nvSpPr>
        <p:spPr>
          <a:xfrm rot="16200000">
            <a:off x="3472709" y="2461366"/>
            <a:ext cx="226910" cy="16668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סוגר מסולסל שמאלי 30"/>
          <p:cNvSpPr/>
          <p:nvPr/>
        </p:nvSpPr>
        <p:spPr>
          <a:xfrm rot="16200000">
            <a:off x="5721895" y="2461367"/>
            <a:ext cx="226910" cy="16668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5534025" y="3511661"/>
            <a:ext cx="12655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הטלה על</a:t>
            </a:r>
            <a:endParaRPr lang="he-IL" sz="20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84" y="3588500"/>
            <a:ext cx="437540" cy="24643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90266" y="3511661"/>
            <a:ext cx="12655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הטלה על</a:t>
            </a:r>
            <a:endParaRPr lang="he-IL" sz="20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588501"/>
            <a:ext cx="427482" cy="2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5" grpId="0"/>
      <p:bldP spid="35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איך? נסמן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31" y="1020357"/>
            <a:ext cx="332430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00" y="3059062"/>
            <a:ext cx="372161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34" y="2735758"/>
            <a:ext cx="409880" cy="3143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48775" y="3271619"/>
            <a:ext cx="832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45" y="4139788"/>
            <a:ext cx="231343" cy="374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82125" y="4709473"/>
            <a:ext cx="2356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</a:t>
            </a:r>
            <a:r>
              <a:rPr lang="he-IL" sz="2800" dirty="0" err="1" smtClean="0"/>
              <a:t>נירמול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00" y="4727957"/>
            <a:ext cx="1752676" cy="53058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85" y="6089665"/>
            <a:ext cx="2300859" cy="419939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671" y="5547215"/>
            <a:ext cx="231343" cy="3746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77175" y="6038024"/>
            <a:ext cx="787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0" y="1250963"/>
            <a:ext cx="6427318" cy="49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הערות: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418330" y="2110090"/>
            <a:ext cx="2151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מתקיים כי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7" y="859640"/>
            <a:ext cx="6427318" cy="497388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53" y="2872854"/>
            <a:ext cx="1611859" cy="2640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18330" y="3309908"/>
            <a:ext cx="2151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54" y="3515219"/>
            <a:ext cx="1805483" cy="2640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72525" y="4189764"/>
            <a:ext cx="2796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פורשים אותו מרחב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58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הערות:</a:t>
            </a:r>
            <a:endParaRPr lang="he-IL" sz="28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790575" y="2716243"/>
            <a:ext cx="3307462" cy="1149837"/>
            <a:chOff x="3521713" y="3330979"/>
            <a:chExt cx="3976749" cy="1411064"/>
          </a:xfrm>
        </p:grpSpPr>
        <p:pic>
          <p:nvPicPr>
            <p:cNvPr id="33" name="תמונה 3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305" y="3454138"/>
              <a:ext cx="1437563" cy="25176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521713" y="4311105"/>
              <a:ext cx="1068100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בת"ל</a:t>
              </a:r>
              <a:endParaRPr lang="he-IL" sz="2000" dirty="0"/>
            </a:p>
          </p:txBody>
        </p:sp>
        <p:pic>
          <p:nvPicPr>
            <p:cNvPr id="10" name="תמונה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87" y="3330979"/>
              <a:ext cx="301752" cy="284150"/>
            </a:xfrm>
            <a:prstGeom prst="rect">
              <a:avLst/>
            </a:prstGeom>
          </p:spPr>
        </p:pic>
        <p:pic>
          <p:nvPicPr>
            <p:cNvPr id="14" name="תמונה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147" y="3333293"/>
              <a:ext cx="409880" cy="31432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094868" y="4307740"/>
              <a:ext cx="1403594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או"ג</a:t>
              </a:r>
              <a:r>
                <a:rPr lang="he-IL" sz="2000" dirty="0" smtClean="0"/>
                <a:t>/</a:t>
              </a:r>
              <a:r>
                <a:rPr lang="he-IL" sz="2000" dirty="0" err="1" smtClean="0"/>
                <a:t>או"נ</a:t>
              </a:r>
              <a:endParaRPr lang="he-IL" sz="2000" dirty="0"/>
            </a:p>
          </p:txBody>
        </p:sp>
        <p:sp>
          <p:nvSpPr>
            <p:cNvPr id="52" name="סוגר מסולסל שמאלי 51"/>
            <p:cNvSpPr/>
            <p:nvPr/>
          </p:nvSpPr>
          <p:spPr>
            <a:xfrm rot="16200000">
              <a:off x="6512508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סוגר מסולסל שמאלי 52"/>
            <p:cNvSpPr/>
            <p:nvPr/>
          </p:nvSpPr>
          <p:spPr>
            <a:xfrm rot="16200000">
              <a:off x="3926057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35038" y="1709980"/>
            <a:ext cx="1395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72150" y="2110090"/>
            <a:ext cx="57973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</a:t>
            </a:r>
            <a:r>
              <a:rPr lang="he-IL" sz="2800" dirty="0"/>
              <a:t> </a:t>
            </a:r>
            <a:r>
              <a:rPr lang="he-IL" sz="2800" dirty="0" smtClean="0"/>
              <a:t>לכל ממ"פ </a:t>
            </a:r>
            <a:r>
              <a:rPr lang="he-IL" sz="2800" dirty="0" err="1" smtClean="0"/>
              <a:t>מימד</a:t>
            </a:r>
            <a:r>
              <a:rPr lang="he-IL" sz="2800" dirty="0" smtClean="0"/>
              <a:t> סופי יש בסיס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602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5012544" y="2358933"/>
            <a:ext cx="3620159" cy="1600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46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72275" y="168304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הפעל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על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3" y="1387477"/>
            <a:ext cx="5079491" cy="1503731"/>
          </a:xfrm>
          <a:prstGeom prst="rect">
            <a:avLst/>
          </a:prstGeom>
        </p:spPr>
      </p:pic>
      <p:sp>
        <p:nvSpPr>
          <p:cNvPr id="8" name="סוגר מסולסל שמאלי 7"/>
          <p:cNvSpPr/>
          <p:nvPr/>
        </p:nvSpPr>
        <p:spPr>
          <a:xfrm rot="16200000">
            <a:off x="2062164" y="2700340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סוגר מסולסל שמאלי 18"/>
          <p:cNvSpPr/>
          <p:nvPr/>
        </p:nvSpPr>
        <p:spPr>
          <a:xfrm rot="16200000">
            <a:off x="3730265" y="2700340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5398366" y="2700340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0" y="3778251"/>
            <a:ext cx="329413" cy="2464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99" y="3778252"/>
            <a:ext cx="339471" cy="2464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72" y="3778252"/>
            <a:ext cx="341986" cy="2514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72275" y="3901466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נעבוד עם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20" y="5473701"/>
            <a:ext cx="1372972" cy="2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72275" y="36859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הפעל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על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3" y="73027"/>
            <a:ext cx="5079491" cy="1503731"/>
          </a:xfrm>
          <a:prstGeom prst="rect">
            <a:avLst/>
          </a:prstGeom>
        </p:spPr>
      </p:pic>
      <p:sp>
        <p:nvSpPr>
          <p:cNvPr id="8" name="סוגר מסולסל שמאלי 7"/>
          <p:cNvSpPr/>
          <p:nvPr/>
        </p:nvSpPr>
        <p:spPr>
          <a:xfrm rot="16200000">
            <a:off x="2062164" y="118824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סוגר מסולסל שמאלי 18"/>
          <p:cNvSpPr/>
          <p:nvPr/>
        </p:nvSpPr>
        <p:spPr>
          <a:xfrm rot="16200000">
            <a:off x="3730265" y="123724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5398366" y="123724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0" y="2009485"/>
            <a:ext cx="329413" cy="2464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0" y="2010753"/>
            <a:ext cx="339471" cy="2464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72" y="2009485"/>
            <a:ext cx="341986" cy="2514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91350" y="1923044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7" y="2941216"/>
            <a:ext cx="1372972" cy="24643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477495"/>
            <a:ext cx="10191674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72275" y="36859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הפעל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על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07" y="1119845"/>
            <a:ext cx="2882493" cy="1275893"/>
          </a:xfrm>
          <a:prstGeom prst="rect">
            <a:avLst/>
          </a:prstGeom>
        </p:spPr>
      </p:pic>
      <p:sp>
        <p:nvSpPr>
          <p:cNvPr id="19" name="סוגר מסולסל שמאלי 18"/>
          <p:cNvSpPr/>
          <p:nvPr/>
        </p:nvSpPr>
        <p:spPr>
          <a:xfrm rot="16200000">
            <a:off x="9849362" y="226761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11198249" y="2273882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799" y="3122170"/>
            <a:ext cx="341986" cy="2514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29450" y="3780419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07" y="3391170"/>
            <a:ext cx="1372972" cy="24643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79" y="4868146"/>
            <a:ext cx="2929509" cy="15037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7" y="908179"/>
            <a:ext cx="7733538" cy="46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72275" y="36859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כעת: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2" y="368593"/>
            <a:ext cx="2268169" cy="15037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877550" y="2646944"/>
            <a:ext cx="994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98" y="480626"/>
            <a:ext cx="2929509" cy="150373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79" y="480626"/>
            <a:ext cx="2929509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0" y="3408944"/>
            <a:ext cx="1966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נרמול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2" y="2440839"/>
            <a:ext cx="2016709" cy="46771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13" y="2364051"/>
            <a:ext cx="1951330" cy="56578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86" y="2337740"/>
            <a:ext cx="2117293" cy="5708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38604" y="3408944"/>
            <a:ext cx="1966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נקבל כי: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4333141"/>
            <a:ext cx="7558888" cy="15037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81100" y="4913894"/>
            <a:ext cx="8654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cxnSp>
        <p:nvCxnSpPr>
          <p:cNvPr id="27" name="מחבר ישר 26"/>
          <p:cNvCxnSpPr/>
          <p:nvPr/>
        </p:nvCxnSpPr>
        <p:spPr>
          <a:xfrm>
            <a:off x="342900" y="2228850"/>
            <a:ext cx="2091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3951572" y="2228850"/>
            <a:ext cx="2091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7942547" y="2228850"/>
            <a:ext cx="2091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9113514" y="863340"/>
            <a:ext cx="3008371" cy="1200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25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6147" y="2988933"/>
            <a:ext cx="17503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א)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6" y="3040574"/>
            <a:ext cx="1317651" cy="419938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55626" y="2988933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תמונה 5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7" y="6388154"/>
            <a:ext cx="196139" cy="269062"/>
          </a:xfrm>
          <a:prstGeom prst="rect">
            <a:avLst/>
          </a:prstGeom>
        </p:spPr>
      </p:pic>
      <p:cxnSp>
        <p:nvCxnSpPr>
          <p:cNvPr id="26" name="מחבר חץ ישר 25"/>
          <p:cNvCxnSpPr/>
          <p:nvPr/>
        </p:nvCxnSpPr>
        <p:spPr>
          <a:xfrm>
            <a:off x="55626" y="6156636"/>
            <a:ext cx="27732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477339" y="2988933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תמונה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" y="4327253"/>
            <a:ext cx="211227" cy="1885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04132" y="3938564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54" name="תמונה 5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19" y="3879562"/>
            <a:ext cx="2592552" cy="6412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41695" y="3953809"/>
            <a:ext cx="28909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ההטלה של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6" y="4150844"/>
            <a:ext cx="211227" cy="1885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14544" y="3968073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3" y="4142043"/>
            <a:ext cx="196139" cy="269062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2" y="5646261"/>
            <a:ext cx="953033" cy="437541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3" y="4084094"/>
            <a:ext cx="1699869" cy="4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0" grpId="0"/>
      <p:bldP spid="31" grpId="0"/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6147" y="2988933"/>
            <a:ext cx="17503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א)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6" y="3040574"/>
            <a:ext cx="1317651" cy="419938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55626" y="2988933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7" y="6388154"/>
            <a:ext cx="196139" cy="269062"/>
          </a:xfrm>
          <a:prstGeom prst="rect">
            <a:avLst/>
          </a:prstGeom>
        </p:spPr>
      </p:pic>
      <p:cxnSp>
        <p:nvCxnSpPr>
          <p:cNvPr id="26" name="מחבר חץ ישר 25"/>
          <p:cNvCxnSpPr/>
          <p:nvPr/>
        </p:nvCxnSpPr>
        <p:spPr>
          <a:xfrm>
            <a:off x="55626" y="6156636"/>
            <a:ext cx="27732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477339" y="2988933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תמונה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" y="4327253"/>
            <a:ext cx="211227" cy="1885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04132" y="3938564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19" y="4003388"/>
            <a:ext cx="2723311" cy="43754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41695" y="3953809"/>
            <a:ext cx="28909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ההטלה של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6" y="4150844"/>
            <a:ext cx="211227" cy="1885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14544" y="3968073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3" y="4142043"/>
            <a:ext cx="196139" cy="269062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2" y="5646261"/>
            <a:ext cx="953033" cy="437541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3" y="4084094"/>
            <a:ext cx="1699869" cy="43754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63" y="4721759"/>
            <a:ext cx="231343" cy="37467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69" y="5320049"/>
            <a:ext cx="5783576" cy="470230"/>
          </a:xfrm>
          <a:prstGeom prst="rect">
            <a:avLst/>
          </a:prstGeom>
        </p:spPr>
      </p:pic>
      <p:cxnSp>
        <p:nvCxnSpPr>
          <p:cNvPr id="47" name="מחבר חץ ישר 46"/>
          <p:cNvCxnSpPr/>
          <p:nvPr/>
        </p:nvCxnSpPr>
        <p:spPr>
          <a:xfrm>
            <a:off x="5143500" y="5772150"/>
            <a:ext cx="0" cy="384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62400" y="6276975"/>
            <a:ext cx="2352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פיתגורס </a:t>
            </a:r>
            <a:r>
              <a:rPr lang="he-IL" dirty="0" err="1" smtClean="0"/>
              <a:t>בוקטורים</a:t>
            </a:r>
            <a:r>
              <a:rPr lang="he-IL" dirty="0" smtClean="0"/>
              <a:t> </a:t>
            </a:r>
            <a:r>
              <a:rPr lang="he-IL" dirty="0" err="1" smtClean="0"/>
              <a:t>או"ג</a:t>
            </a:r>
            <a:endParaRPr lang="he-IL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70" y="5320091"/>
            <a:ext cx="1978990" cy="4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6147" y="2988933"/>
            <a:ext cx="17503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א)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6" y="3040574"/>
            <a:ext cx="1317651" cy="419938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55626" y="2988933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55626" y="6156636"/>
            <a:ext cx="27732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477339" y="2988933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תמונה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" y="4327253"/>
            <a:ext cx="211227" cy="1885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04132" y="3938564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141695" y="3953809"/>
            <a:ext cx="28909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ההטלה של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6" y="4150844"/>
            <a:ext cx="211227" cy="1885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14544" y="3968073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3" y="4142043"/>
            <a:ext cx="196139" cy="269062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2" y="5646261"/>
            <a:ext cx="953033" cy="437541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3" y="4084094"/>
            <a:ext cx="1699869" cy="43754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63" y="4721759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09" y="5341164"/>
            <a:ext cx="2916934" cy="470230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19" y="4003388"/>
            <a:ext cx="2723311" cy="437541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7" y="6388154"/>
            <a:ext cx="196139" cy="2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6147" y="2988933"/>
            <a:ext cx="17503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א)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6" y="3040574"/>
            <a:ext cx="1317651" cy="419938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55626" y="2988933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55626" y="6156636"/>
            <a:ext cx="27732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1477339" y="2988933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תמונה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" y="4327253"/>
            <a:ext cx="211227" cy="1885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04132" y="3938564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141695" y="3953809"/>
            <a:ext cx="28909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ההטלה של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6" y="4150844"/>
            <a:ext cx="211227" cy="1885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14544" y="3968073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3" y="4142043"/>
            <a:ext cx="196139" cy="269062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2" y="5646261"/>
            <a:ext cx="953033" cy="437541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3" y="4084094"/>
            <a:ext cx="1699869" cy="43754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63" y="4721759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09" y="5341164"/>
            <a:ext cx="2527171" cy="43754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92" y="5349965"/>
            <a:ext cx="1968932" cy="41993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19" y="4003388"/>
            <a:ext cx="2723311" cy="43754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6" y="5349965"/>
            <a:ext cx="2502027" cy="41993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6" y="6156636"/>
            <a:ext cx="1571625" cy="419938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7" y="6388154"/>
            <a:ext cx="196139" cy="2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22363" y="2988933"/>
            <a:ext cx="3474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ב) באופן כללי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0532681" y="39414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46" y="4069617"/>
            <a:ext cx="960577" cy="36210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96075" y="3941433"/>
            <a:ext cx="2868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</a:t>
            </a:r>
            <a:r>
              <a:rPr lang="he-IL" sz="2800" dirty="0" err="1" smtClean="0"/>
              <a:t>שויוון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0666031" y="4869439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אחרת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3" y="4854447"/>
            <a:ext cx="4204411" cy="53058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10" y="4850767"/>
            <a:ext cx="1958873" cy="419938"/>
          </a:xfrm>
          <a:prstGeom prst="rect">
            <a:avLst/>
          </a:prstGeom>
        </p:spPr>
      </p:pic>
      <p:cxnSp>
        <p:nvCxnSpPr>
          <p:cNvPr id="22" name="מחבר חץ ישר 21"/>
          <p:cNvCxnSpPr/>
          <p:nvPr/>
        </p:nvCxnSpPr>
        <p:spPr>
          <a:xfrm>
            <a:off x="2952750" y="3580916"/>
            <a:ext cx="996061" cy="116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28725" y="2847975"/>
            <a:ext cx="1343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נורמה =1 </a:t>
            </a:r>
            <a:endParaRPr lang="he-IL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69" y="4850767"/>
            <a:ext cx="3289096" cy="5305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038475" y="6181725"/>
            <a:ext cx="11525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סעיף א)</a:t>
            </a:r>
            <a:endParaRPr lang="he-IL" dirty="0"/>
          </a:p>
        </p:txBody>
      </p:sp>
      <p:sp>
        <p:nvSpPr>
          <p:cNvPr id="43" name="סוגר מסולסל שמאלי 42"/>
          <p:cNvSpPr/>
          <p:nvPr/>
        </p:nvSpPr>
        <p:spPr>
          <a:xfrm rot="16200000">
            <a:off x="7528356" y="4937556"/>
            <a:ext cx="208044" cy="1118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88" y="5946445"/>
            <a:ext cx="449580" cy="211455"/>
          </a:xfrm>
          <a:prstGeom prst="rect">
            <a:avLst/>
          </a:prstGeom>
        </p:spPr>
      </p:pic>
      <p:cxnSp>
        <p:nvCxnSpPr>
          <p:cNvPr id="48" name="מחבר חץ ישר 47"/>
          <p:cNvCxnSpPr/>
          <p:nvPr/>
        </p:nvCxnSpPr>
        <p:spPr>
          <a:xfrm flipV="1">
            <a:off x="4257675" y="5496680"/>
            <a:ext cx="526694" cy="685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  <p:bldP spid="23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6" y="3441881"/>
            <a:ext cx="6501384" cy="13670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07008" y="2103946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(קבוצה)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2" y="1732541"/>
            <a:ext cx="615322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5311515"/>
            <a:ext cx="3970782" cy="136702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02" y="5311515"/>
            <a:ext cx="3675888" cy="13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72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5012544" y="3429991"/>
            <a:ext cx="3620159" cy="529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52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07008" y="2103946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(קבוצה)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2" y="1732541"/>
            <a:ext cx="6153226" cy="1503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6624" y="3905314"/>
            <a:ext cx="87396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כיוון שזוהי קבוצה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שלא מכילה את 0 אזי היא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595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68687" y="5906262"/>
            <a:ext cx="3620159" cy="798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32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43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\frac{-2}{\sqrt{5}}\\&#10;0\\&#10;\frac{1}{\sqrt{5}}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2725.5"/>
  <p:tag name="OUTPUTDPI" val="1200"/>
  <p:tag name="LATEXADDIN" val="\documentclass{article}&#10;\usepackage{amsmath}&#10;\usepackage{amssymb}&#10;\usepackage{amsthm}&#10;\usepackage{xcolor}&#10;\pagestyle{empty}&#10;\begin{document}&#10;&#10;&#10;$&#10;\Vert&#10;\left(\begin{array}{c}&#10;\frac{-2}{\sqrt{5}}\\&#10;0\\&#10;\frac{1}{\sqrt{5}}&#10;\end{array}\right)&#10;\Vert^2&#10;=&#10;\left(\frac{-2}{\sqrt{5}}\right)^2&#10;+&#10;0^2&#10;+&#10;\left(\frac{1}{\sqrt{5}}\right)^2&#10;=&#10;\frac{4}{5}&#10;+&#10;\frac{1}{5}&#10;=1&#10;$&#10;\end{document}"/>
  <p:tag name="IGUANATEXSIZE" val="33"/>
  <p:tag name="IGUANATEXCURSOR" val="297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29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-2 \\&#10;0\\&#10;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27"/>
  <p:tag name="OUTPUTDPI" val="1200"/>
  <p:tag name="LATEXADDIN" val="\documentclass{article}&#10;\usepackage{amsmath}&#10;\usepackage{amssymb}&#10;\usepackage{amsthm}&#10;\usepackage{xcolor}&#10;\pagestyle{empty}&#10;\begin{document}&#10;&#10;&#10;$&#10;\Vert&#10;\left(\begin{array}{c}&#10;-2 \\&#10;0\\&#10;1&#10;\end{array}\right)&#10;\Vert&#10;=&#10;\sqrt{(-2)^2+0^2+1^2}&#10;=&#10;\sqrt{5}&#10;$&#10;\end{document}"/>
  <p:tag name="IGUANATEXSIZE" val="33"/>
  <p:tag name="IGUANATEXCURSOR" val="245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1976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-2 \\&#10;0\\&#10;1&#10;\end{array}\right)&#10;\mapsto&#10;\frac{1}{\sqrt{5}}&#10;\left(\begin{array}{c}&#10;-2 \\&#10;0\\&#10;1&#10;\end{array}\right)&#10;=&#10;\left(\begin{array}{c}&#10;\frac{-2}{\sqrt{5}}\\&#10;0\\&#10;\frac{1}{\sqrt{5}}&#10;\end{array}\right)&#10;$&#10;\end{document}"/>
  <p:tag name="IGUANATEXSIZE" val="33"/>
  <p:tag name="IGUANATEXCURSOR" val="368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20.75"/>
  <p:tag name="OUTPUTDPI" val="1200"/>
  <p:tag name="LATEXADDIN" val="\documentclass{article}&#10;\usepackage{amsmath}&#10;\usepackage{amssymb}&#10;\usepackage{amsthm}&#10;\usepackage{xcolor}&#10;\pagestyle{empty}&#10;\begin{document}&#10;&#10;&#10;$&#10;S'=&#10;\{&#10;\frac{1}{\sqrt{5}}&#10;\left(\begin{array}{c}&#10;-2\\&#10;0\\&#10;1&#10;\end{array}\right),&#10;\frac{1}{\sqrt{5}}&#10;\left(\begin{array}{c}&#10;1\\&#10;0\\&#10;2&#10;\end{array}\right),\left(\begin{array}{c}&#10;0\\&#10;1\\&#10;0&#10;\end{array}\right)\}&#10;$&#10;\end{document}"/>
  <p:tag name="IGUANATEXSIZE" val="33"/>
  <p:tag name="IGUANATEXCURSOR" val="32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20.75"/>
  <p:tag name="OUTPUTDPI" val="1200"/>
  <p:tag name="LATEXADDIN" val="\documentclass{article}&#10;\usepackage{amsmath}&#10;\usepackage{amssymb}&#10;\usepackage{amsthm}&#10;\usepackage{xcolor}&#10;\pagestyle{empty}&#10;\begin{document}&#10;&#10;&#10;$&#10;S'=&#10;\{&#10;\frac{1}{\sqrt{5}}&#10;\left(\begin{array}{c}&#10;-2\\&#10;0\\&#10;1&#10;\end{array}\right),&#10;\frac{1}{\sqrt{5}}&#10;\left(\begin{array}{c}&#10;1\\&#10;0\\&#10;2&#10;\end{array}\right),\left(\begin{array}{c}&#10;0\\&#10;1\\&#10;0&#10;\end{array}\right)\}&#10;$&#10;\end{document}"/>
  <p:tag name="IGUANATEXSIZE" val="33"/>
  <p:tag name="IGUANATEXCURSOR" val="324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104.25"/>
  <p:tag name="OUTPUTDPI" val="1200"/>
  <p:tag name="LATEXADDIN" val="\documentclass{article}&#10;\usepackage{amsmath}&#10;\usepackage{amssymb}&#10;\usepackage{amsthm}&#10;\usepackage{xcolor}&#10;\pagestyle{empty}&#10;\begin{document}&#10;&#10;&#10;$S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77"/>
  <p:tag name="OUTPUTDPI" val="1200"/>
  <p:tag name="LATEXADDIN" val="\documentclass{article}&#10;\usepackage{amsmath}&#10;\usepackage{amssymb}&#10;\usepackage{amsthm}&#10;\usepackage{xcolor}&#10;\pagestyle{empty}&#10;\begin{document}&#10;&#10;&#10;$&#10;S=\{&#10;\left(\begin{array}{c}&#10;0\\&#10;\pi\\&#10;0&#10;\end{array}\right)\}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49.25"/>
  <p:tag name="OUTPUTDPI" val="1200"/>
  <p:tag name="LATEXADDIN" val="\documentclass{article}&#10;\usepackage{amsmath}&#10;\usepackage{amssymb}&#10;\usepackage{amsthm}&#10;\usepackage{xcolor}&#10;\pagestyle{empty}&#10;\begin{document}&#10;&#10;&#10;$S^\perp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03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x_1\\&#10;x_2\\&#10;x_3&#10;\end{pmatrix}&#10;\in S^\perp&#10;\iff&#10;\langle&#10;\begin{pmatrix}&#10;x_1\\&#10;x_2\\&#10;x_3&#10;\end{pmatrix}&#10;,&#10;\begin{pmatrix}&#10;0\\&#10;\pi \\&#10;0&#10;\end{pmatrix}&#10;\rangle&#10;=0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315.75"/>
  <p:tag name="OUTPUTDPI" val="1200"/>
  <p:tag name="LATEXADDIN" val="\documentclass{article}&#10;\usepackage{amsmath}&#10;\usepackage{amssymb}&#10;\usepackage{amsthm}&#10;\usepackage{xcolor}&#10;\pagestyle{empty}&#10;\begin{document}&#10;&#10;&#10;$=\pi x_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642"/>
  <p:tag name="OUTPUTDPI" val="1200"/>
  <p:tag name="LATEXADDIN" val="\documentclass{article}&#10;\usepackage{amsmath}&#10;\usepackage{amssymb}&#10;\usepackage{amsthm}&#10;\usepackage{xcolor}&#10;\pagestyle{empty}&#10;\begin{document}&#10;&#10;&#10;$\iff x_2 =0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77"/>
  <p:tag name="OUTPUTDPI" val="1200"/>
  <p:tag name="LATEXADDIN" val="\documentclass{article}&#10;\usepackage{amsmath}&#10;\usepackage{amssymb}&#10;\usepackage{amsthm}&#10;\usepackage{xcolor}&#10;\pagestyle{empty}&#10;\begin{document}&#10;&#10;&#10;$&#10;S=\{&#10;\left(\begin{array}{c}&#10;0\\&#10;\pi\\&#10;0&#10;\end{array}\right)\}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49.25"/>
  <p:tag name="OUTPUTDPI" val="1200"/>
  <p:tag name="LATEXADDIN" val="\documentclass{article}&#10;\usepackage{amsmath}&#10;\usepackage{amssymb}&#10;\usepackage{amsthm}&#10;\usepackage{xcolor}&#10;\pagestyle{empty}&#10;\begin{document}&#10;&#10;&#10;$S^\perp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726"/>
  <p:tag name="OUTPUTDPI" val="1200"/>
  <p:tag name="LATEXADDIN" val="\documentclass{article}&#10;\usepackage{amsmath}&#10;\usepackage{amssymb}&#10;\usepackage{amsthm}&#10;\usepackage{xcolor}&#10;\pagestyle{empty}&#10;\begin{document}&#10;&#10;&#10;$&#10;S^\perp=&#10;\{&#10;\begin{pmatrix}&#10;x_1\\&#10;x_2\\&#10;x_3&#10;\end{pmatrix}&#10;:x_2=0&#10;\}&#10;=&#10;\{&#10;\begin{pmatrix}&#10;x_1\\&#10;0\\&#10;x_3&#10;\end{pmatrix}&#10;:x_1,x_3\in \mathbb{C}&#10;\}&#10;=&#10;span&#10;\{&#10;\begin{pmatrix}&#10;1\\&#10;0\\&#10;0&#10;\end{pmatrix}&#10;,&#10;\begin{pmatrix}&#10;0\\&#10;0\\&#10;1&#10;\end{pmatrix}&#10;\}&#10;$&#10;\end{document}"/>
  <p:tag name="IGUANATEXSIZE" val="33"/>
  <p:tag name="IGUANATEXCURSOR" val="323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77"/>
  <p:tag name="OUTPUTDPI" val="1200"/>
  <p:tag name="LATEXADDIN" val="\documentclass{article}&#10;\usepackage{amsmath}&#10;\usepackage{amssymb}&#10;\usepackage{amsthm}&#10;\usepackage{xcolor}&#10;\pagestyle{empty}&#10;\begin{document}&#10;&#10;&#10;$&#10;S=\{&#10;\left(\begin{array}{c}&#10;0\\&#10;\pi\\&#10;0&#10;\end{array}\right)\}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25"/>
  <p:tag name="OUTPUTDPI" val="1200"/>
  <p:tag name="LATEXADDIN" val="\documentclass{article}&#10;\usepackage{amsmath}&#10;\usepackage{amssymb}&#10;\usepackage{amsthm}&#10;\usepackage{xcolor}&#10;\pagestyle{empty}&#10;\begin{document}&#10;&#10;&#10;$&#10;W^\perp =&#10;S^\perp=&#10;span&#10;\{&#10;\begin{pmatrix}&#10;1\\&#10;0\\&#10;0&#10;\end{pmatrix}&#10;,&#10;\begin{pmatrix}&#10;0\\&#10;0\\&#10;1&#10;\end{pmatrix}&#10;\}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13"/>
  <p:tag name="OUTPUTDPI" val="1200"/>
  <p:tag name="LATEXADDIN" val="\documentclass{article}&#10;\usepackage{amsmath}&#10;\usepackage{amssymb}&#10;\usepackage{amsthm}&#10;\usepackage{xcolor}&#10;\pagestyle{empty}&#10;\begin{document}&#10;&#10;&#10;$S^\perp = [spanS]^\perp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26.75"/>
  <p:tag name="OUTPUTDPI" val="1200"/>
  <p:tag name="LATEXADDIN" val="\documentclass{article}&#10;\usepackage{amsmath}&#10;\usepackage{amssymb}&#10;\usepackage{amsthm}&#10;\usepackage{xcolor}&#10;\pagestyle{empty}&#10;\begin{document}&#10;&#10;&#10;$&#10;W=&#10;span S=&#10;\{\begin{pmatrix}&#10;0\\&#10;x\\&#10;0&#10;\end{pmatrix}&#10;:&#10;x\in \mathbb{C}&#10;\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66.25"/>
  <p:tag name="OUTPUTDPI" val="1200"/>
  <p:tag name="LATEXADDIN" val="\documentclass{article}&#10;\usepackage{amsmath}&#10;\usepackage{amssymb}&#10;\usepackage{amsthm}&#10;\usepackage{xcolor}&#10;\pagestyle{empty}&#10;\begin{document}&#10;&#10;&#10;$R(A)=span\{R_1(A),\dots R_m(A)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22.75"/>
  <p:tag name="OUTPUTDPI" val="1200"/>
  <p:tag name="LATEXADDIN" val="\documentclass{article}&#10;\usepackage{amsmath}&#10;\usepackage{amssymb}&#10;\usepackage{amsthm}&#10;\usepackage{xcolor}&#10;\pagestyle{empty}&#10;\begin{document}&#10;&#10;&#10;$&#10;R(A)^\perp = N(A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&#10;\{R_1(A),\dots ,R_m(A)\}^\perp = N(A)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22.75"/>
  <p:tag name="OUTPUTDPI" val="1200"/>
  <p:tag name="LATEXADDIN" val="\documentclass{article}&#10;\usepackage{amsmath}&#10;\usepackage{amssymb}&#10;\usepackage{amsthm}&#10;\usepackage{xcolor}&#10;\pagestyle{empty}&#10;\begin{document}&#10;&#10;&#10;$&#10;R(A)^\perp = N(A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&#10;\{R_1(A),\dots ,R_m(A)\}^\perp = N(A)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&#10;(\supseteq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1.5"/>
  <p:tag name="OUTPUTDPI" val="1200"/>
  <p:tag name="LATEXADDIN" val="\documentclass{article}&#10;\usepackage{amsmath}&#10;\usepackage{amssymb}&#10;\usepackage{amsthm}&#10;\usepackage{xcolor}&#10;\pagestyle{empty}&#10;\begin{document}&#10;&#10;&#10;$x\in N(A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5.5"/>
  <p:tag name="ORIGINALWIDTH" val="175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- &amp; \vec{R_{1}(A)} &amp; -\\&#10;- &amp; \vdots &amp; -\\&#10;- &amp; \vec{R_{m}(A)} &amp; -&#10;\end{array}\right)&#10;x&#10;=&#10;\left(\begin{array}{c}&#10;0\\&#10;\vdots \\&#10;0&#10;\end{array}\right)&#10;$&#10;\end{document}"/>
  <p:tag name="IGUANATEXSIZE" val="33"/>
  <p:tag name="IGUANATEXCURSOR" val="315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Ax=0\Leftarrow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37.75"/>
  <p:tag name="OUTPUTDPI" val="1200"/>
  <p:tag name="LATEXADDIN" val="\documentclass{article}&#10;\usepackage{amsmath}&#10;\usepackage{amssymb}&#10;\usepackage{amsthm}&#10;\usepackage{xcolor}&#10;\pagestyle{empty}&#10;\begin{document}&#10;&#10;&#10;$&#10;\langle&#10;R_1(A),x&#10;\rangle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76"/>
  <p:tag name="OUTPUTDPI" val="1200"/>
  <p:tag name="LATEXADDIN" val="\documentclass{article}&#10;\usepackage{amsmath}&#10;\usepackage{amssymb}&#10;\usepackage{amsthm}&#10;\usepackage{xcolor}&#10;\pagestyle{empty}&#10;\begin{document}&#10;&#10;&#10;$&#10;\langle&#10;R_m(A),x&#10;\rangle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578"/>
  <p:tag name="OUTPUTDPI" val="1200"/>
  <p:tag name="LATEXADDIN" val="\documentclass{article}&#10;\usepackage{amsmath}&#10;\usepackage{amssymb}&#10;\usepackage{amsthm}&#10;\usepackage{xcolor}&#10;\pagestyle{empty}&#10;\begin{document}&#10;&#10;&#10;$x\in \{R_1(A),\dots, R_m(A)\}^\perp\Leftarrow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22.75"/>
  <p:tag name="OUTPUTDPI" val="1200"/>
  <p:tag name="LATEXADDIN" val="\documentclass{article}&#10;\usepackage{amsmath}&#10;\usepackage{amssymb}&#10;\usepackage{amsthm}&#10;\usepackage{xcolor}&#10;\pagestyle{empty}&#10;\begin{document}&#10;&#10;&#10;$&#10;R(A)^\perp = N(A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&#10;\{R_1(A),\dots ,R_m(A)\}^\perp = N(A)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&#10;(\subseteq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6.5"/>
  <p:tag name="OUTPUTDPI" val="1200"/>
  <p:tag name="LATEXADDIN" val="\documentclass{article}&#10;\usepackage{amsmath}&#10;\usepackage{amssymb}&#10;\usepackage{amsthm}&#10;\usepackage{xcolor}&#10;\pagestyle{empty}&#10;\begin{document}&#10;&#10;&#10;$x\in N(A)\Leftarrow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5.5"/>
  <p:tag name="ORIGINALWIDTH" val="282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- &amp; \vec{R_{1}(A)} &amp; -\\&#10;- &amp; \vdots &amp; -\\&#10;- &amp; \vec{R_{m}(A)} &amp; -&#10;\end{array}\right)&#10;x&#10;=&#10;\left(\begin{array}{c}&#10;\langle&#10;R_1(A),x&#10;\rangle&#10;\\&#10;\vdots \\&#10;\langle&#10;R_1(A),x&#10;\rangle&#10;\end{array}\right)&#10;=&#10;\left(\begin{array}{c}&#10;0&#10;\\&#10;\vdots \\&#10;0&#10;\end{array}\right)&#10;$&#10;\end{document}"/>
  <p:tag name="IGUANATEXSIZE" val="33"/>
  <p:tag name="IGUANATEXCURSOR" val="389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Ax=0\Leftarrow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413"/>
  <p:tag name="OUTPUTDPI" val="1200"/>
  <p:tag name="LATEXADDIN" val="\documentclass{article}&#10;\usepackage{amsmath}&#10;\usepackage{amssymb}&#10;\usepackage{amsthm}&#10;\usepackage{xcolor}&#10;\pagestyle{empty}&#10;\begin{document}&#10;&#10;&#10;$x\in \{R_1(A),\dots, R_m(A)\}^\perp 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8"/>
  <p:tag name="OUTPUTDPI" val="1200"/>
  <p:tag name="LATEXADDIN" val="\documentclass{article}&#10;\usepackage{amsmath}&#10;\usepackage{amssymb}&#10;\usepackage{amsthm}&#10;\usepackage{xcolor}&#10;\pagestyle{empty}&#10;\begin{document}&#10;&#10;&#10;$&#10;v=\left(\begin{array}{c}&#10;1\\&#10;1\\&#10;2&#10;\end{array}\right),u=\left(\begin{array}{c}&#10;1\\&#10;1\\&#10;0&#10;\end{array}\right)\in\mathbb{R}^{3}&#10;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\{v,u\}^\perp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13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1 &amp; 1 &amp; 2\\&#10;1 &amp; 1 &amp; 0&#10;\end{array}\right)&#10;\in \mathbb{R}^{2\times 3}&#10;$&#10;\end{document}"/>
  <p:tag name="IGUANATEXSIZE" val="33"/>
  <p:tag name="IGUANATEXCURSOR" val="239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2212.5"/>
  <p:tag name="OUTPUTDPI" val="1200"/>
  <p:tag name="LATEXADDIN" val="\documentclass{article}&#10;\usepackage{amsmath}&#10;\usepackage{amssymb}&#10;\usepackage{amsthm}&#10;\usepackage{xcolor}&#10;\pagestyle{empty}&#10;\begin{document}&#10;&#10;&#10;$\{v,u\}^\perp = span\{v,u\}^\perp =R(A)^\perp = N(A)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64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1 &amp; 2\\&#10;1 &amp; 1 &amp; 0&#10;\end{array}\right)\to\left(\begin{array}{ccc}&#10;1 &amp; 1 &amp; 2\\&#10;0 &amp; 0 &amp; -2&#10;\end{array}\right)\to\left(\begin{array}{ccc}&#10;1 &amp; 1 &amp; 0\\&#10;0 &amp; 0 &amp; 1&#10;\end{array}\right)$&#10;\end{document}"/>
  <p:tag name="IGUANATEXSIZE" val="33"/>
  <p:tag name="IGUANATEXCURSOR" val="346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64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1 &amp; 2\\&#10;1 &amp; 1 &amp; 0&#10;\end{array}\right)\to\left(\begin{array}{ccc}&#10;1 &amp; 1 &amp; 2\\&#10;0 &amp; 0 &amp; -2&#10;\end{array}\right)\to\left(\begin{array}{ccc}&#10;1 &amp; 1 &amp; 0\\&#10;0 &amp; 0 &amp; 1&#10;\end{array}\right)$&#10;\end{document}"/>
  <p:tag name="IGUANATEXSIZE" val="33"/>
  <p:tag name="IGUANATEXCURSOR" val="346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60.5"/>
  <p:tag name="OUTPUTDPI" val="1200"/>
  <p:tag name="LATEXADDIN" val="\documentclass{article}&#10;\usepackage{amsmath}&#10;\usepackage{amssymb}&#10;\usepackage{amsthm}&#10;\usepackage{xcolor}&#10;\pagestyle{empty}&#10;\begin{document}&#10;&#10;&#10;$N(A)=\{&#10;\begin{pmatrix}&#10;-t\\&#10;t\\&#10;0&#10;\end{pmatrix}&#10;:&#10;t\in \mathbb{R}&#10;\}&#10;=&#10;span\{&#10;\begin{pmatrix}&#10;-1\\&#10;1\\&#10;0&#10;\end{pmatrix}&#10;\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481.25"/>
  <p:tag name="OUTPUTDPI" val="1200"/>
  <p:tag name="LATEXADDIN" val="\documentclass{article}&#10;\usepackage{amsmath}&#10;\usepackage{amssymb}&#10;\usepackage{amsthm}&#10;\usepackage{xcolor}&#10;\pagestyle{empty}&#10;\begin{document}&#10;&#10;$&#10;\Vert w+\tilde{w}\Vert^2= \langle w+\tilde{w},w+\tilde{w}\rangle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31"/>
  <p:tag name="OUTPUTDPI" val="1200"/>
  <p:tag name="LATEXADDIN" val="\documentclass{article}&#10;\usepackage{amsmath}&#10;\usepackage{amssymb}&#10;\usepackage{amsthm}&#10;\usepackage{xcolor}&#10;\pagestyle{empty}&#10;\begin{document}&#10;&#10;$&#10;w, \tilde{w}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353.75"/>
  <p:tag name="OUTPUTDPI" val="1200"/>
  <p:tag name="LATEXADDIN" val="\documentclass{article}&#10;\usepackage{amsmath}&#10;\usepackage{amssymb}&#10;\usepackage{amsthm}&#10;\usepackage{xcolor}&#10;\pagestyle{empty}&#10;\begin{document}&#10;&#10;$&#10;\Vert w\Vert^2+\Vert \tilde{w}\Vert^2=\Vert w+\tilde{w}\Vert^2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tilde{w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327.75"/>
  <p:tag name="OUTPUTDPI" val="1200"/>
  <p:tag name="LATEXADDIN" val="\documentclass{article}&#10;\usepackage{amsmath}&#10;\usepackage{amssymb}&#10;\usepackage{amsthm}&#10;\usepackage{xcolor}&#10;\pagestyle{empty}&#10;\begin{document}&#10;&#10;&#10;$w+\tilde{w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917"/>
  <p:tag name="OUTPUTDPI" val="1200"/>
  <p:tag name="LATEXADDIN" val="\documentclass{article}&#10;\usepackage{amsmath}&#10;\usepackage{amssymb}&#10;\usepackage{amsthm}&#10;\usepackage{xcolor}&#10;\pagestyle{empty}&#10;\begin{document}&#10;&#10;&#10;$&#10;=&#10;\langle w, w\rangle&#10;+&#10;\langle w, \tilde{w}\rangle&#10;+&#10;\langle \tilde{w}, w\rangle&#10;+&#10;\langle \tilde{w}, \tilde{w}\rangle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=0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=0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810.75"/>
  <p:tag name="OUTPUTDPI" val="1200"/>
  <p:tag name="LATEXADDIN" val="\documentclass{article}&#10;\usepackage{amsmath}&#10;\usepackage{amssymb}&#10;\usepackage{amsthm}&#10;\usepackage{xcolor}&#10;\pagestyle{empty}&#10;\begin{document}&#10;&#10;$&#10;=\Vert w\Vert^2+\Vert \tilde{w}\Vert^2&#10;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458.25"/>
  <p:tag name="OUTPUTDPI" val="1200"/>
  <p:tag name="LATEXADDIN" val="\documentclass{article}&#10;\usepackage{amsmath}&#10;\usepackage{amssymb}&#10;\usepackage{amsthm}&#10;\usepackage{xcolor}&#10;\pagestyle{empty}&#10;\begin{document}&#10;&#10;&#10;$v,w\in V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35"/>
  <p:tag name="OUTPUTDPI" val="1200"/>
  <p:tag name="LATEXADDIN" val="\documentclass{article}&#10;\usepackage{amsmath}&#10;\usepackage{amssymb}&#10;\usepackage{amsthm}&#10;\usepackage{xcolor}&#10;\pagestyle{empty}&#10;\begin{document}&#10;&#10;&#10;$W=span\{w\}\leq 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3.5"/>
  <p:tag name="OUTPUTDPI" val="1200"/>
  <p:tag name="LATEXADDIN" val="\documentclass{article}&#10;\usepackage{amsmath}&#10;\usepackage{amssymb}&#10;\usepackage{amsthm}&#10;\usepackage{xcolor}&#10;\pagestyle{empty}&#10;\begin{document}&#10;&#10;&#10;$W=span\{w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4.75"/>
  <p:tag name="OUTPUTDPI" val="1200"/>
  <p:tag name="LATEXADDIN" val="\documentclass{article}&#10;\usepackage{amsmath}&#10;\usepackage{amssymb}&#10;\usepackage{amsthm}&#10;\usepackage{xcolor}&#10;\pagestyle{empty}&#10;\begin{document}&#10;&#10;&#10;$\exists \alpha: \pi_W(v)= \alpha w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3.5"/>
  <p:tag name="OUTPUTDPI" val="1200"/>
  <p:tag name="LATEXADDIN" val="\documentclass{article}&#10;\usepackage{amsmath}&#10;\usepackage{amssymb}&#10;\usepackage{amsthm}&#10;\usepackage{xcolor}&#10;\pagestyle{empty}&#10;\begin{document}&#10;&#10;&#10;$W=span\{w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"/>
  <p:tag name="ORIGINALWIDTH" val="675"/>
  <p:tag name="OUTPUTDPI" val="1200"/>
  <p:tag name="LATEXADDIN" val="\documentclass{article}&#10;\usepackage{amsmath}&#10;\usepackage{amssymb}&#10;\usepackage{amsthm}&#10;\usepackage{xcolor}&#10;\pagestyle{empty}&#10;\begin{document}&#10;&#10;&#10;$\pi_W(v)= \overset{?}{\alpha} w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44.5"/>
  <p:tag name="OUTPUTDPI" val="1200"/>
  <p:tag name="LATEXADDIN" val="\documentclass{article}&#10;\usepackage{amsmath}&#10;\usepackage{amssymb}&#10;\usepackage{amsthm}&#10;\usepackage{xcolor}&#10;\pagestyle{empty}&#10;\begin{document}&#10;&#10;&#10;$\langle v-\alpha w,w \rangle =0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890"/>
  <p:tag name="OUTPUTDPI" val="1200"/>
  <p:tag name="LATEXADDIN" val="\documentclass{article}&#10;\usepackage{amsmath}&#10;\usepackage{amssymb}&#10;\usepackage{amsthm}&#10;\usepackage{xcolor}&#10;\pagestyle{empty}&#10;\begin{document}&#10;&#10;&#10;$0=\langle v-\alpha w,w \rangle = &#10;\langle v, w \rangle&#10;-\alpha&#10;\langle w, w \rangle&#10;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66.25"/>
  <p:tag name="OUTPUTDPI" val="1200"/>
  <p:tag name="LATEXADDIN" val="\documentclass{article}&#10;\usepackage{amsmath}&#10;\usepackage{amssymb}&#10;\usepackage{amsthm}&#10;\usepackage{xcolor}&#10;\pagestyle{empty}&#10;\begin{document}&#10;&#10;&#10;$&#10;\langle v, w \rangle&#10;=\alpha&#10;\langle w, w \rangle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949.5"/>
  <p:tag name="OUTPUTDPI" val="1200"/>
  <p:tag name="LATEXADDIN" val="\documentclass{article}&#10;\usepackage{amsmath}&#10;\usepackage{amssymb}&#10;\usepackage{amsthm}&#10;\usepackage{xcolor}&#10;\pagestyle{empty}&#10;\begin{document}&#10;&#10;&#10;$\alpha = &#10;\frac{\langle v,w \rangle}{\langle w,w \rangle}&#10;=&#10;\frac{\langle v,w \rangle}{\Vert w \Vert ^2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24"/>
  <p:tag name="OUTPUTDPI" val="1200"/>
  <p:tag name="LATEXADDIN" val="\documentclass{article}&#10;\usepackage{amsmath}&#10;\usepackage{amssymb}&#10;\usepackage{amsthm}&#10;\usepackage{xcolor}&#10;\pagestyle{empty}&#10;\begin{document}&#10;&#10;&#10;$&#10;w=&#10;\left(\begin{array}{c}&#10;1\\&#10;1\\&#10;1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1829.25"/>
  <p:tag name="OUTPUTDPI" val="1200"/>
  <p:tag name="LATEXADDIN" val="\documentclass{article}&#10;\usepackage{amsmath}&#10;\usepackage{amssymb}&#10;\usepackage{amsthm}&#10;\usepackage{xcolor}&#10;\pagestyle{empty}&#10;\begin{document}&#10;&#10;&#10;$\alpha = &#10;\frac{\langle v,w \rangle}{\langle w,w \rangle}&#10;=&#10;\frac{\langle v,w \rangle}{\Vert w \Vert ^2}&#10;=&#10;\frac{2+4}{1^2+1^2+1^2}&#10;=2&#10;$&#10;\end{document}"/>
  <p:tag name="IGUANATEXSIZE" val="33"/>
  <p:tag name="IGUANATEXCURSOR" val="277"/>
  <p:tag name="TRANSPARENCY" val="True"/>
  <p:tag name="FILENAME" val=""/>
  <p:tag name="INPUTTYPE" val="0"/>
  <p:tag name="LATEXENGINEID" val="0"/>
  <p:tag name="TEMPFOLDER" val="c:\temp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69.75"/>
  <p:tag name="OUTPUTDPI" val="1200"/>
  <p:tag name="LATEXADDIN" val="\documentclass{article}&#10;\usepackage{amsmath}&#10;\usepackage{amssymb}&#10;\usepackage{amsthm}&#10;\usepackage{xcolor}&#10;\pagestyle{empty}&#10;\begin{document}&#10;&#10;&#10;$\pi_W(v)= \alpha w&#10;=&#10;2&#10;\left(\begin{array}{c}&#10;1\\&#10;1\\&#10;1&#10;\end{array}\right)&#10;=&#10;\left(\begin{array}{c}&#10;2\\&#10;2\\&#10;2&#10;\end{array}\right)&#10;$&#10;\end{document}"/>
  <p:tag name="IGUANATEXSIZE" val="33"/>
  <p:tag name="IGUANATEXCURSOR" val="245"/>
  <p:tag name="TRANSPARENCY" val="True"/>
  <p:tag name="FILENAME" val=""/>
  <p:tag name="INPUTTYPE" val="0"/>
  <p:tag name="LATEXENGINEID" val="0"/>
  <p:tag name="TEMPFOLDER" val="c:\temp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24"/>
  <p:tag name="OUTPUTDPI" val="1200"/>
  <p:tag name="LATEXADDIN" val="\documentclass{article}&#10;\usepackage{amsmath}&#10;\usepackage{amssymb}&#10;\usepackage{amsthm}&#10;\usepackage{xcolor}&#10;\pagestyle{empty}&#10;\begin{document}&#10;&#10;&#10;$&#10;w=&#10;\left(\begin{array}{c}&#10;1\\&#10;1\\&#10;1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319"/>
  <p:tag name="OUTPUTDPI" val="1200"/>
  <p:tag name="LATEXADDIN" val="\documentclass{article}&#10;\usepackage{amsmath}&#10;\usepackage{amssymb}&#10;\usepackage{amsthm}&#10;\usepackage{xcolor}&#10;\pagestyle{empty}&#10;\begin{document}&#10;&#10;&#10;$v-\pi_W(v)&#10;=&#10;\left(\begin{array}{c}&#10;2\\&#10;0\\&#10;4&#10;\end{array}\right)&#10;-&#10;\left(\begin{array}{c}&#10;2\\&#10;2\\&#10;2&#10;\end{array}\right)&#10;=&#10;\left(\begin{array}{c}&#10;0\\&#10;-2\\&#10;2&#10;\end{array}\right)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24"/>
  <p:tag name="OUTPUTDPI" val="1200"/>
  <p:tag name="LATEXADDIN" val="\documentclass{article}&#10;\usepackage{amsmath}&#10;\usepackage{amssymb}&#10;\usepackage{amsthm}&#10;\usepackage{xcolor}&#10;\pagestyle{empty}&#10;\begin{document}&#10;&#10;&#10;$&#10;w=&#10;\left(\begin{array}{c}&#10;1\\&#10;1\\&#10;1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\leq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5"/>
  <p:tag name="ORIGINALWIDTH" val="1069.5"/>
  <p:tag name="OUTPUTDPI" val="1200"/>
  <p:tag name="LATEXADDIN" val="\documentclass{article}&#10;\usepackage{amsmath}&#10;\usepackage{amssymb}&#10;\usepackage{amsthm}&#10;\usepackage{xcolor}&#10;\pagestyle{empty}&#10;\begin{document}&#10;&#10;&#10;$\pi_W(v)= \sum_{i=1}^n \overset{?}{\alpha_i} w_i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292.25"/>
  <p:tag name="OUTPUTDPI" val="1200"/>
  <p:tag name="LATEXADDIN" val="\documentclass{article}&#10;\usepackage{amsmath}&#10;\usepackage{amssymb}&#10;\usepackage{amsthm}&#10;\usepackage{xcolor}&#10;\pagestyle{empty}&#10;\begin{document}&#10;&#10;&#10;$\langle v-\sum_{i=1}^n \alpha_i w_i,w_j \rangle =0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2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alpha_j = &#10;\frac{\langle v,w_j \rangle}{\langle w_j,w_j \rangle}&#10;=&#10;\frac{\langle v,w_j \rangle}{\Vert w_j \Vert ^2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56.25"/>
  <p:tag name="OUTPUTDPI" val="1200"/>
  <p:tag name="LATEXADDIN" val="\documentclass{article}&#10;\usepackage{amsmath}&#10;\usepackage{amssymb}&#10;\usepackage{amsthm}&#10;\usepackage{xcolor}&#10;\pagestyle{empty}&#10;\begin{document}&#10;&#10;&#10;$B=\{w_1,\dots ,w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972.25"/>
  <p:tag name="OUTPUTDPI" val="1200"/>
  <p:tag name="LATEXADDIN" val="\documentclass{article}&#10;\usepackage{amsmath}&#10;\usepackage{amssymb}&#10;\usepackage{amsthm}&#10;\usepackage{xcolor}&#10;\pagestyle{empty}&#10;\begin{document}&#10;&#10;&#10;$0=&#10;\langle v-\sum_{i=1}^n \alpha_i w_i,w_j \rangle &#10;=&#10;\langle v,w_j \rangle &#10;-&#10;\sum_{i=1}^n \alpha_i \langle  w_i,w_j \rangle &#10;=&#10;$&#10;\end{document}"/>
  <p:tag name="IGUANATEXSIZE" val="33"/>
  <p:tag name="IGUANATEXCURSOR" val="223"/>
  <p:tag name="TRANSPARENCY" val="True"/>
  <p:tag name="FILENAME" val=""/>
  <p:tag name="INPUTTYPE" val="0"/>
  <p:tag name="LATEXENGINEID" val="0"/>
  <p:tag name="TEMPFOLDER" val="c:\temp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89.5"/>
  <p:tag name="OUTPUTDPI" val="1200"/>
  <p:tag name="LATEXADDIN" val="\documentclass{article}&#10;\usepackage{amsmath}&#10;\usepackage{amssymb}&#10;\usepackage{amsthm}&#10;\usepackage{xcolor}&#10;\pagestyle{empty}&#10;\begin{document}&#10;&#10;&#10;$=&#10;\langle v,w_j \rangle &#10;-&#10;\alpha_j \langle  w_j,w_j \rangle 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065.75"/>
  <p:tag name="OUTPUTDPI" val="1200"/>
  <p:tag name="LATEXADDIN" val="\documentclass{article}&#10;\usepackage{amsmath}&#10;\usepackage{amssymb}&#10;\usepackage{amsthm}&#10;\usepackage{xcolor}&#10;\pagestyle{empty}&#10;\begin{document}&#10;&#10;&#10;$&#10;\langle v,w_j \rangle &#10;=&#10;\alpha_j \langle  w_j,w_j \rangle 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1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2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1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2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{W}(v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75.5"/>
  <p:tag name="OUTPUTDPI" val="1200"/>
  <p:tag name="LATEXADDIN" val="\documentclass{article}&#10;\usepackage{amsmath}&#10;\usepackage{amssymb}&#10;\usepackage{amsthm}&#10;\usepackage{xcolor}&#10;\pagestyle{empty}&#10;\begin{document}&#10;&#10;&#10;$&#10;W=span&#10;\{&#10;w_1=&#10;\left(\begin{array}{c}&#10;1\\&#10;1\\&#10;1&#10;\end{array}\right),&#10;w_2=&#10;\left(\begin{array}{c}&#10;-1\\&#10;1\\&#10;0&#10;\end{array}\right)&#10;\}&#10;$&#10;\end{document}"/>
  <p:tag name="IGUANATEXSIZE" val="33"/>
  <p:tag name="IGUANATEXCURSOR" val="251"/>
  <p:tag name="TRANSPARENCY" val="True"/>
  <p:tag name="FILENAME" val=""/>
  <p:tag name="INPUTTYPE" val="0"/>
  <p:tag name="LATEXENGINEID" val="0"/>
  <p:tag name="TEMPFOLDER" val="c:\temp\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833.25"/>
  <p:tag name="OUTPUTDPI" val="1200"/>
  <p:tag name="LATEXADDIN" val="\documentclass{article}&#10;\usepackage{amsmath}&#10;\usepackage{amssymb}&#10;\usepackage{amsthm}&#10;\usepackage{xcolor}&#10;\pagestyle{empty}&#10;\begin{document}&#10;&#10;&#10;$\alpha_1 = &#10;\frac{\langle v,w_1 \rangle}{\Vert w_1 \Vert ^2}&#10;=2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2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alpha_j = &#10;\frac{\langle v,w_j \rangle}{\langle w_j,w_j \rangle}&#10;=&#10;\frac{\langle v,w_j \rangle}{\Vert w_j \Vert ^2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.7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i\\&#10;2&#10;\end{array}\right)&#10;,&#10;\left(\begin{array}{c}&#10;1\\&#10;-i\\&#10;0&#10;\end{array}\right)\rangle&#10;=&#10;$&#10;\end{document}"/>
  <p:tag name="IGUANATEXSIZE" val="33"/>
  <p:tag name="IGUANATEXCURSOR" val="259"/>
  <p:tag name="TRANSPARENCY" val="True"/>
  <p:tag name="FILENAME" val=""/>
  <p:tag name="INPUTTYPE" val="0"/>
  <p:tag name="LATEXENGINEID" val="0"/>
  <p:tag name="TEMPFOLDER" val="c:\temp\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1728.75"/>
  <p:tag name="OUTPUTDPI" val="1200"/>
  <p:tag name="LATEXADDIN" val="\documentclass{article}&#10;\usepackage{amsmath}&#10;\usepackage{amssymb}&#10;\usepackage{amsthm}&#10;\usepackage{xcolor}&#10;\pagestyle{empty}&#10;\begin{document}&#10;&#10;&#10;$\alpha_2 = &#10;\frac{\langle v,w_1 \rangle}{\Vert w_2 \Vert ^2}&#10;=&#10;\frac{\langle v,w_2 \rangle}{\Vert w_2 \Vert ^2}&#10;=&#10;\frac{-2}{2}&#10;=-1&#10;$&#10;\end{document}"/>
  <p:tag name="IGUANATEXSIZE" val="33"/>
  <p:tag name="IGUANATEXCURSOR" val="273"/>
  <p:tag name="TRANSPARENCY" val="True"/>
  <p:tag name="FILENAME" val=""/>
  <p:tag name="INPUTTYPE" val="0"/>
  <p:tag name="LATEXENGINEID" val="0"/>
  <p:tag name="TEMPFOLDER" val="c:\temp\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2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alpha_j = &#10;\frac{\langle v,w_j \rangle}{\langle w_j,w_j \rangle}&#10;=&#10;\frac{\langle v,w_j \rangle}{\Vert w_j \Vert ^2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5"/>
  <p:tag name="ORIGINALWIDTH" val="1316.25"/>
  <p:tag name="OUTPUTDPI" val="1200"/>
  <p:tag name="LATEXADDIN" val="\documentclass{article}&#10;\usepackage{amsmath}&#10;\usepackage{amssymb}&#10;\usepackage{amsthm}&#10;\usepackage{xcolor}&#10;\pagestyle{empty}&#10;\begin{document}&#10;&#10;&#10;$&#10;1\cdot\overline{1}+i\cdot \overline{(-i)}+2\cdot \overline{0}=0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44"/>
  <p:tag name="OUTPUTDPI" val="1200"/>
  <p:tag name="LATEXADDIN" val="\documentclass{article}&#10;\usepackage{amsmath}&#10;\usepackage{amssymb}&#10;\usepackage{amsthm}&#10;\usepackage{xcolor}&#10;\pagestyle{empty}&#10;\begin{document}&#10;&#10;&#10;$&#10;\pi_W(v)=\alpha_1 w_1+\alpha_2 w_2&#10;=&#10;2&#10;\begin{pmatrix}&#10;1\\&#10;1\\&#10;1&#10;\end{pmatrix}&#10;-&#10;\begin{pmatrix}&#10;-1\\&#10;1\\&#10;0&#10;\end{pmatrix}&#10;$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9"/>
  <p:tag name="OUTPUTDPI" val="1200"/>
  <p:tag name="LATEXADDIN" val="\documentclass{article}&#10;\usepackage{amsmath}&#10;\usepackage{amssymb}&#10;\usepackage{amsthm}&#10;\usepackage{xcolor}&#10;\pagestyle{empty}&#10;\begin{document}&#10;&#10;&#10;$&#10;=&#10;\begin{pmatrix}&#10;3\\&#10;1\\&#10;2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66.5"/>
  <p:tag name="OUTPUTDPI" val="1200"/>
  <p:tag name="LATEXADDIN" val="\documentclass{article}&#10;\usepackage{amsmath}&#10;\usepackage{amssymb}&#10;\usepackage{amsthm}&#10;\usepackage{xcolor}&#10;\pagestyle{empty}&#10;\begin{document}&#10;&#10;&#10;$v-&#10;\pi_W(v)&#10;=&#10;\begin{pmatrix}&#10;-1\\&#10;-1\\&#10;2&#10;\end{pmatrix}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\leq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54.5"/>
  <p:tag name="OUTPUTDPI" val="1200"/>
  <p:tag name="LATEXADDIN" val="\documentclass{article}&#10;\usepackage{amsmath}&#10;\usepackage{amssymb}&#10;\usepackage{amsthm}&#10;\usepackage{xcolor}&#10;\pagestyle{empty}&#10;\begin{document}&#10;&#10;&#10;$&#10;=1\cdot1+i\cdot(i)+2\cdot0=0&#10;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2140.5"/>
  <p:tag name="OUTPUTDPI" val="1200"/>
  <p:tag name="LATEXADDIN" val="\documentclass{article}&#10;\usepackage{amsmath}&#10;\usepackage{amssymb}&#10;\usepackage{amsthm}&#10;\usepackage{xcolor}&#10;\pagestyle{empty}&#10;\begin{document}&#10;&#10;&#10;$&#10;\Vert v-\pi_W(v) \Vert  =\min\{\Vert  v-w \Vert \,\,:\,w\in W\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3291"/>
  <p:tag name="OUTPUTDPI" val="1200"/>
  <p:tag name="LATEXADDIN" val="\documentclass{article}&#10;\usepackage{amsmath}&#10;\usepackage{amssymb}&#10;\usepackage{amsthm}&#10;\usepackage{xcolor}&#10;\pagestyle{empty}&#10;\begin{document}&#10;&#10;&#10;$&#10;\Vert v-\pi_W(v)+\pi_W(v)-w\Vert^{2}=\Vert v-\pi_W(v)\Vert^{2}+\Vert \pi_W(v)-w\Vert^{2}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462.75"/>
  <p:tag name="OUTPUTDPI" val="1200"/>
  <p:tag name="LATEXADDIN" val="\documentclass{article}&#10;\usepackage{amsmath}&#10;\usepackage{amssymb}&#10;\usepackage{amsthm}&#10;\usepackage{xcolor}&#10;\pagestyle{empty}&#10;\begin{document}&#10;&#10;&#10;$&#10;\Vert v-w \Vert^2 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geq 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716.25"/>
  <p:tag name="OUTPUTDPI" val="1200"/>
  <p:tag name="LATEXADDIN" val="\documentclass{article}&#10;\usepackage{amsmath}&#10;\usepackage{amssymb}&#10;\usepackage{amsthm}&#10;\usepackage{xcolor}&#10;\pagestyle{empty}&#10;\begin{document}&#10;&#10;&#10;$&#10;\Vert v-\pi_W(v) \Vert^2 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238.5"/>
  <p:tag name="OUTPUTDPI" val="1200"/>
  <p:tag name="LATEXADDIN" val="\documentclass{article}&#10;\usepackage{amsmath}&#10;\usepackage{amssymb}&#10;\usepackage{amsthm}&#10;\usepackage{xcolor}&#10;\pagestyle{empty}&#10;\begin{document}&#10;&#10;&#10;$\in 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"/>
  <p:tag name="ORIGINALWIDTH" val="314.25"/>
  <p:tag name="OUTPUTDPI" val="1200"/>
  <p:tag name="LATEXADDIN" val="\documentclass{article}&#10;\usepackage{amsmath}&#10;\usepackage{amssymb}&#10;\usepackage{amsthm}&#10;\usepackage{xcolor}&#10;\pagestyle{empty}&#10;\begin{document}&#10;&#10;&#10;$\in W^\perp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1\\&#10;i\\&#10;2&#10;\end{array}\right)&#10;,&#10;\left(\begin{array}{c}&#10;1\\&#10;-i\\&#10;0&#10;\end{array}\right)&#10;$&#10;\end{document}"/>
  <p:tag name="IGUANATEXSIZE" val="33"/>
  <p:tag name="IGUANATEXCURSOR" val="251"/>
  <p:tag name="TRANSPARENCY" val="True"/>
  <p:tag name="FILENAME" val=""/>
  <p:tag name="INPUTTYPE" val="0"/>
  <p:tag name="LATEXENGINEID" val="0"/>
  <p:tag name="TEMPFOLDER" val="c:\temp\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 ,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91.5"/>
  <p:tag name="OUTPUTDPI" val="1200"/>
  <p:tag name="LATEXADDIN" val="\documentclass{article}&#10;\usepackage{amsmath}&#10;\usepackage{amssymb}&#10;\usepackage{amsthm}&#10;\usepackage{xcolor}&#10;\pagestyle{empty}&#10;\begin{document}&#10;&#10;&#10;$B'=\{w_1,\dots ,w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2.75"/>
  <p:tag name="ORIGINALWIDTH" val="1917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1} &amp;=&amp;v_{1}\\[2mm]  &#10; w_{2}&amp;=&amp;v_{2}-\frac{ \langle v_{2},w_{1}\rangle}{\Vert w_{1}\Vert^{2}}w_{1}\\[3mm]  &#10; w_{3}&amp;=&amp;v_{3}-\frac{ \langle v_{3},w_{1}\rangle}{\Vert w_{1}\Vert^{2}}w_{1}-\frac{\langle v_{3},w_{2}\rangle}{\Vert w_{2}\Vert^{2}}w_{2}\\ &#10;\\ &#10;\vdots &amp; &amp;\\ &#10; w_{i} &amp;=&amp;v_{i}-\sum_{k=1}^{i-1}\frac{\langle v_{i},w_{k}\rangle}{\Vert w_{k}\Vert ^{2}}w_{k}\\&#10; \vdots &amp; &amp;\\ &#10; w_{n} &amp;=&amp;v_{n}-\sum_{k=1}^{n-1}\frac{\langle v_{n},w_{k}\rangle}{\Vert w_{k}\Vert ^{2}}w_{k}\\&#10;\end{array}&#10;$&#10;\end{document}"/>
  <p:tag name="IGUANATEXSIZE" val="33"/>
  <p:tag name="IGUANATEXCURSOR" val="418"/>
  <p:tag name="TRANSPARENCY" val="True"/>
  <p:tag name="FILENAME" val=""/>
  <p:tag name="INPUTTYPE" val="0"/>
  <p:tag name="LATEXENGINEID" val="0"/>
  <p:tag name="TEMPFOLDER" val="c:\temp\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91.5"/>
  <p:tag name="OUTPUTDPI" val="1200"/>
  <p:tag name="LATEXADDIN" val="\documentclass{article}&#10;\usepackage{amsmath}&#10;\usepackage{amssymb}&#10;\usepackage{amsthm}&#10;\usepackage{xcolor}&#10;\pagestyle{empty}&#10;\begin{document}&#10;&#10;&#10;$B'=\{w_1,\dots ,w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&#10;$B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5"/>
  <p:tag name="ORIGINALWIDTH" val="522.75"/>
  <p:tag name="OUTPUTDPI" val="1200"/>
  <p:tag name="LATEXADDIN" val="\documentclass{article}&#10;\usepackage{amsmath}&#10;\usepackage{amssymb}&#10;\usepackage{amsthm}&#10;\usepackage{xcolor}&#10;\pagestyle{empty}&#10;\begin{document}&#10;&#10;&#10;$w'_i=\frac{w_i}{\Vert w_i \Vert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86.25"/>
  <p:tag name="OUTPUTDPI" val="1200"/>
  <p:tag name="LATEXADDIN" val="\documentclass{article}&#10;\usepackage{amsmath}&#10;\usepackage{amssymb}&#10;\usepackage{amsthm}&#10;\usepackage{xcolor}&#10;\pagestyle{empty}&#10;\begin{document}&#10;&#10;&#10;$\{w'_1,\dots ,w'_n\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3.5"/>
  <p:tag name="ORIGINALWIDTH" val="1917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1} &amp;=&amp;v_{1}\\[2mm]  &#10; w_{2}&amp;=&amp;v_{2}-\frac{ \langle v_{2},w_{1}\rangle}{\Vert w_{1}\Vert^{2}}w_{1}\\[3mm]  &#10; w_{3}&amp;=&amp;v_{3}-\frac{ \langle v_{3},w_{1}\rangle}{\Vert w_{1}\Vert^{2}}w_{1}-\frac{\langle v_{3},w_{2}\rangle}{\Vert w_{2}\Vert^{2}}w_{2}\\ &#10; \vdots &amp; &amp;\\ &#10; w_{i} &amp;=&amp;v_{i}-\sum_{k=1}^{i-1}\frac{\langle v_{i},w_{k}\rangle}{\Vert w_{k}\Vert ^{2}}w_{k}\\&#10; \vdots &amp; &amp;\\ &#10; w_{n} &amp;=&amp;v_{n}-\sum_{k=1}^{n-1}\frac{\langle v_{n},w_{k}\rangle}{\Vert w_{k}\Vert ^{2}}w_{k}\\&#10;\end{array}&#10;$&#10;\end{document}"/>
  <p:tag name="IGUANATEXSIZE" val="33"/>
  <p:tag name="IGUANATEXCURSOR" val="272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3.5"/>
  <p:tag name="ORIGINALWIDTH" val="1917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1} &amp;=&amp;v_{1}\\[2mm]  &#10; w_{2}&amp;=&amp;v_{2}-\frac{ \langle v_{2},w_{1}\rangle}{\Vert w_{1}\Vert^{2}}w_{1}\\[3mm]  &#10; w_{3}&amp;=&amp;v_{3}-\frac{ \langle v_{3},w_{1}\rangle}{\Vert w_{1}\Vert^{2}}w_{1}-\frac{\langle v_{3},w_{2}\rangle}{\Vert w_{2}\Vert^{2}}w_{2}\\ &#10; \vdots &amp; &amp;\\ &#10; w_{i} &amp;=&amp;v_{i}-\sum_{k=1}^{i-1}\frac{\langle v_{i},w_{k}\rangle}{\Vert w_{k}\Vert ^{2}}w_{k}\\&#10; \vdots &amp; &amp;\\ &#10; w_{n} &amp;=&amp;v_{n}-\sum_{k=1}^{n-1}\frac{\langle v_{n},w_{k}\rangle}{\Vert w_{k}\Vert ^{2}}w_{k}\\&#10;\end{array}&#10;$&#10;\end{document}"/>
  <p:tag name="IGUANATEXSIZE" val="33"/>
  <p:tag name="IGUANATEXCURSOR" val="272"/>
  <p:tag name="TRANSPARENCY" val="True"/>
  <p:tag name="FILENAME" val=""/>
  <p:tag name="INPUTTYPE" val="0"/>
  <p:tag name="LATEXENGINEID" val="0"/>
  <p:tag name="TEMPFOLDER" val="c:\temp\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v_1,\dots,v_i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538.5"/>
  <p:tag name="OUTPUTDPI" val="1200"/>
  <p:tag name="LATEXADDIN" val="\documentclass{article}&#10;\usepackage{amsmath}&#10;\usepackage{amssymb}&#10;\usepackage{amsthm}&#10;\usepackage{xcolor}&#10;\pagestyle{empty}&#10;\begin{document}&#10;&#10;&#10;$w_1,\dots,w_i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1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0\\&#10;1\\&#10;1&#10;\end{array}\right)&#10;,\,&#10;\left(\begin{array}{c}&#10;1\\&#10;1\\&#10;0&#10;\end{array}\right)&#10;,\,&#10;\left(\begin{array}{c}&#10;1\\&#10;0\\&#10;1&#10;\end{array}\right)\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w_1=v_1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1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0\\&#10;1\\&#10;1&#10;\end{array}\right)&#10;,\,&#10;\left(\begin{array}{c}&#10;1\\&#10;1\\&#10;0&#10;\end{array}\right)&#10;,\,&#10;\left(\begin{array}{c}&#10;1\\&#10;0\\&#10;1&#10;\end{array}\right)\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w_1=v_1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039.75"/>
  <p:tag name="OUTPUTDPI" val="1200"/>
  <p:tag name="LATEXADDIN" val="\documentclass{article}&#10;\usepackage{amsmath}&#10;\usepackage{amssymb}&#10;\usepackage{amsthm}&#10;\usepackage{xcolor}&#10;\pagestyle{empty}&#10;\begin{document}&#10;&#10;&#10;$w_{2}=v_{2}-\frac{\langle v_{2},w_{1}\rangle}{\Vert w_{1}\Vert^{2}}w_{1}=\left(\begin{array}{c}&#10;0\\&#10;1\\&#10;1&#10;\end{array}\right)-\frac{1}{2}\left(\begin{array}{c}&#10;1\\&#10;1\\&#10;0&#10;\end{array}\right)=\frac{1}{2}\left(\begin{array}{c}&#10;-1\\&#10;1\\&#10;2&#10;\end{array}\right)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13.2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1\\&#10;1\\&#10;0&#10;\end{array}\right)&#10;,\,&#10;\left(\begin{array}{c}&#10;1\\&#10;0\\&#10;1&#10;\end{array}\right)\}&#10;$&#10;\end{document}"/>
  <p:tag name="IGUANATEXSIZE" val="28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w_1=v_1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3.75"/>
  <p:tag name="OUTPUTDPI" val="1200"/>
  <p:tag name="LATEXADDIN" val="\documentclass{article}&#10;\usepackage{amsmath}&#10;\usepackage{amssymb}&#10;\usepackage{amsthm}&#10;\usepackage{xcolor}&#10;\pagestyle{empty}&#10;\begin{document}&#10;&#10;&#10;$w_{2}=&#10;\frac{1}{2}\left(\begin{array}{c}&#10;-1\\&#10;1\\&#10;2&#10;\end{array}\right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5.25"/>
  <p:tag name="ORIGINALWIDTH" val="2537.25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w_{3}&amp;=&amp;v_{3}-\frac{\langle v_{3},w_{1}\rangle }{\Vert w_{1}\Vert^{2}}w_{1}-\frac{\langle v_{3},w_{2}\rangle }{\Vert w_{2}\Vert^{2}}w_{2}\\&#10;&amp;=&amp;&#10;\left(\begin{array}{c}&#10;1\\&#10;0\\&#10;1&#10;\end{array}\right)-\frac{1}{2}\left(\begin{array}{c}&#10;1\\&#10;1\\&#10;0&#10;\end{array}\right)-\frac{(\frac{1}{2})}{(\frac{6}{4})}\cdot\frac{1}{2}\left(\begin{array}{c}&#10;-1\\&#10;1\\&#10;2&#10;\end{array}\right)\\&#10;&amp;=&amp;\frac{1}{2}\left(\begin{array}{c}&#10;1\\&#10;-1\\&#10;2&#10;\end{array}\right)-\frac{1}{6}\left(\begin{array}{c}&#10;-1\\&#10;1\\&#10;2&#10;\end{array}\right)\\&amp;=&amp;\frac{1}{6}\left(\begin{array}{c}&#10;4\\&#10;-4\\&#10;4&#10;\end{array}\right)=\frac{1}{3}\left(\begin{array}{c}&#10;2\\&#10;-2\\&#10;2&#10;\end{array}\right)&#10;\end{array}&#10;$&#10;\end{document}"/>
  <p:tag name="IGUANATEXSIZE" val="30"/>
  <p:tag name="IGUANATEXCURSOR" val="303"/>
  <p:tag name="TRANSPARENCY" val="True"/>
  <p:tag name="FILENAME" val=""/>
  <p:tag name="INPUTTYPE" val="0"/>
  <p:tag name="LATEXENGINEID" val="0"/>
  <p:tag name="TEMPFOLDER" val="c:\temp\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76.5"/>
  <p:tag name="OUTPUTDPI" val="1200"/>
  <p:tag name="LATEXADDIN" val="\documentclass{article}&#10;\usepackage{amsmath}&#10;\usepackage{amssymb}&#10;\usepackage{amsthm}&#10;\usepackage{xcolor}&#10;\pagestyle{empty}&#10;\begin{document}&#10;&#10;&#10;$&#10;w_1=&#10;\left(\begin{array}{c}&#10;1\\&#10;1\\&#10;0&#10;\end{array}\right)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3.75"/>
  <p:tag name="OUTPUTDPI" val="1200"/>
  <p:tag name="LATEXADDIN" val="\documentclass{article}&#10;\usepackage{amsmath}&#10;\usepackage{amssymb}&#10;\usepackage{amsthm}&#10;\usepackage{xcolor}&#10;\pagestyle{empty}&#10;\begin{document}&#10;&#10;&#10;$w_{2}=&#10;\frac{1}{2}\left(\begin{array}{c}&#10;-1\\&#10;1\\&#10;2&#10;\end{array}\right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3.75"/>
  <p:tag name="OUTPUTDPI" val="1200"/>
  <p:tag name="LATEXADDIN" val="\documentclass{article}&#10;\usepackage{amsmath}&#10;\usepackage{amssymb}&#10;\usepackage{amsthm}&#10;\usepackage{xcolor}&#10;\pagestyle{empty}&#10;\begin{document}&#10;&#10;&#10;$&#10;w_3=&#10;\frac{1}{3}\left(\begin{array}{c}&#10;2\\&#10;-2\\&#10;2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601.5"/>
  <p:tag name="OUTPUTDPI" val="1200"/>
  <p:tag name="LATEXADDIN" val="\documentclass{article}&#10;\usepackage{amsmath}&#10;\usepackage{amssymb}&#10;\usepackage{amsthm}&#10;\usepackage{xcolor}&#10;\pagestyle{empty}&#10;\begin{document}&#10;&#10;&#10;$&#10;||w_{1}||=\sqrt{2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.7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&#10;||w_{2}||=\frac{\sqrt{6}}{2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.25"/>
  <p:tag name="ORIGINALWIDTH" val="631.5"/>
  <p:tag name="OUTPUTDPI" val="1200"/>
  <p:tag name="LATEXADDIN" val="\documentclass{article}&#10;\usepackage{amsmath}&#10;\usepackage{amssymb}&#10;\usepackage{amsthm}&#10;\usepackage{xcolor}&#10;\pagestyle{empty}&#10;\begin{document}&#10;&#10;&#10;$&#10;||w_{3}||=\frac{2\sqrt{3}}{3}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54.5"/>
  <p:tag name="OUTPUTDPI" val="1200"/>
  <p:tag name="LATEXADDIN" val="\documentclass{article}&#10;\usepackage{amsmath}&#10;\usepackage{amssymb}&#10;\usepackage{amsthm}&#10;\usepackage{xcolor}&#10;\pagestyle{empty}&#10;\begin{document}&#10;&#10;&#10;$&#10;\{\frac{1}{\sqrt{2}}\left(\begin{array}{c}&#10;1\\&#10;1\\&#10;0&#10;\end{array}\right),\,\frac{1}{\sqrt{6}}\left(\begin{array}{c}&#10;-1\\&#10;1\\&#10;2&#10;\end{array}\right),\,\frac{1}{\sqrt{3}}\left(\begin{array}{c}&#10;1\\&#10;-1\\&#10;1&#10;\end{array}\right)\}&#10;$&#10;\end{document}"/>
  <p:tag name="IGUANATEXSIZE" val="33"/>
  <p:tag name="IGUANATEXCURSOR" val="364"/>
  <p:tag name="TRANSPARENCY" val="True"/>
  <p:tag name="FILENAME" val=""/>
  <p:tag name="INPUTTYPE" val="0"/>
  <p:tag name="LATEXENGINEID" val="0"/>
  <p:tag name="TEMPFOLDER" val="c:\temp\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$&#10;\Vert y \Vert =1 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3.25"/>
  <p:tag name="OUTPUTDPI" val="1200"/>
  <p:tag name="LATEXADDIN" val="\documentclass{article}&#10;\usepackage{amsmath}&#10;\usepackage{amssymb}&#10;\usepackage{amsthm}&#10;\usepackage{xcolor}&#10;\pagestyle{empty}&#10;\begin{document}&#10;&#10;&#10;$\pi_y(x)=\frac{\langle x,y \rangle}{\Vert y\Vert ^2}y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\pi_y(x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7"/>
  <p:tag name="OUTPUTDPI" val="1200"/>
  <p:tag name="LATEXADDIN" val="\documentclass{article}&#10;\usepackage{amsmath}&#10;\usepackage{amssymb}&#10;\usepackage{amsthm}&#10;\usepackage{xcolor}&#10;\pagestyle{empty}&#10;\begin{document}&#10;&#10;&#10;$x-\pi_y(x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$&#10;\Vert y \Vert =1 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12.25"/>
  <p:tag name="OUTPUTDPI" val="1200"/>
  <p:tag name="LATEXADDIN" val="\documentclass{article}&#10;\usepackage{amsmath}&#10;\usepackage{amssymb}&#10;\usepackage{amsthm}&#10;\usepackage{xcolor}&#10;\pagestyle{empty}&#10;\begin{document}&#10;&#10;&#10;$\pi_y(x)=\langle x,y \rangle y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\pi_y(x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7"/>
  <p:tag name="OUTPUTDPI" val="1200"/>
  <p:tag name="LATEXADDIN" val="\documentclass{article}&#10;\usepackage{amsmath}&#10;\usepackage{amssymb}&#10;\usepackage{amsthm}&#10;\usepackage{xcolor}&#10;\pagestyle{empty}&#10;\begin{document}&#10;&#10;&#10;$x-\pi_y(x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1725"/>
  <p:tag name="OUTPUTDPI" val="1200"/>
  <p:tag name="LATEXADDIN" val="\documentclass{article}&#10;\usepackage{amsmath}&#10;\usepackage{amssymb}&#10;\usepackage{amsthm}&#10;\usepackage{xcolor}&#10;\pagestyle{empty}&#10;\begin{document}&#10;&#10;&#10;$\Vert x \Vert ^2 = \Vert x-\pi_y(x)\Vert^2 +\Vert\pi_y(x) \Vert^2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590.25"/>
  <p:tag name="OUTPUTDPI" val="1200"/>
  <p:tag name="LATEXADDIN" val="\documentclass{article}&#10;\usepackage{amsmath}&#10;\usepackage{amssymb}&#10;\usepackage{amsthm}&#10;\usepackage{xcolor}&#10;\pagestyle{empty}&#10;\begin{document}&#10;&#10;&#10;$\geq \Vert \pi_y(x) \Vert ^2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$&#10;\Vert y \Vert =1 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\pi_y(x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7"/>
  <p:tag name="OUTPUTDPI" val="1200"/>
  <p:tag name="LATEXADDIN" val="\documentclass{article}&#10;\usepackage{amsmath}&#10;\usepackage{amssymb}&#10;\usepackage{amsthm}&#10;\usepackage{xcolor}&#10;\pagestyle{empty}&#10;\begin{document}&#10;&#10;&#10;$x-\pi_y(x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870"/>
  <p:tag name="OUTPUTDPI" val="1200"/>
  <p:tag name="LATEXADDIN" val="\documentclass{article}&#10;\usepackage{amsmath}&#10;\usepackage{amssymb}&#10;\usepackage{amsthm}&#10;\usepackage{xcolor}&#10;\pagestyle{empty}&#10;\begin{document}&#10;&#10;&#10;$\Vert x \Vert^2  \geq \Vert\pi_y(x) \Vert^2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12.25"/>
  <p:tag name="OUTPUTDPI" val="1200"/>
  <p:tag name="LATEXADDIN" val="\documentclass{article}&#10;\usepackage{amsmath}&#10;\usepackage{amssymb}&#10;\usepackage{amsthm}&#10;\usepackage{xcolor}&#10;\pagestyle{empty}&#10;\begin{document}&#10;&#10;&#10;$\pi_y(x)=\langle x,y \rangle y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$&#10;\Vert y \Vert =1 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\pi_y(x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07"/>
  <p:tag name="OUTPUTDPI" val="1200"/>
  <p:tag name="LATEXADDIN" val="\documentclass{article}&#10;\usepackage{amsmath}&#10;\usepackage{amssymb}&#10;\usepackage{amsthm}&#10;\usepackage{xcolor}&#10;\pagestyle{empty}&#10;\begin{document}&#10;&#10;&#10;$x-\pi_y(x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53.75"/>
  <p:tag name="OUTPUTDPI" val="1200"/>
  <p:tag name="LATEXADDIN" val="\documentclass{article}&#10;\usepackage{amsmath}&#10;\usepackage{amssymb}&#10;\usepackage{amsthm}&#10;\usepackage{xcolor}&#10;\pagestyle{empty}&#10;\begin{document}&#10;&#10;&#10;$\Vert x \Vert  \geq \Vert\pi_y(x) \Vert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87.25"/>
  <p:tag name="OUTPUTDPI" val="1200"/>
  <p:tag name="LATEXADDIN" val="\documentclass{article}&#10;\usepackage{amsmath}&#10;\usepackage{amssymb}&#10;\usepackage{amsthm}&#10;\usepackage{xcolor}&#10;\pagestyle{empty}&#10;\begin{document}&#10;&#10;$&#10;= \Vert \langle x,y \rangle y\Vert 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12.25"/>
  <p:tag name="OUTPUTDPI" val="1200"/>
  <p:tag name="LATEXADDIN" val="\documentclass{article}&#10;\usepackage{amsmath}&#10;\usepackage{amssymb}&#10;\usepackage{amsthm}&#10;\usepackage{xcolor}&#10;\pagestyle{empty}&#10;\begin{document}&#10;&#10;&#10;$\pi_y(x)=\langle x,y \rangle y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746.25"/>
  <p:tag name="OUTPUTDPI" val="1200"/>
  <p:tag name="LATEXADDIN" val="\documentclass{article}&#10;\usepackage{amsmath}&#10;\usepackage{amssymb}&#10;\usepackage{amsthm}&#10;\usepackage{xcolor}&#10;\pagestyle{empty}&#10;\begin{document}&#10;&#10;$&#10;= \vert \langle x,y \rangle \vert  \cdot \Vert y\Vert 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$&#10;= \vert \langle x,y \rangle \vert  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y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5"/>
  <p:tag name="ORIGINALWIDTH" val="1254"/>
  <p:tag name="OUTPUTDPI" val="1200"/>
  <p:tag name="LATEXADDIN" val="\documentclass{article}&#10;\usepackage{amsmath}&#10;\usepackage{amssymb}&#10;\usepackage{amsthm}&#10;\usepackage{xcolor}&#10;\pagestyle{empty}&#10;\begin{document}&#10;&#10;$&#10;|\langle x,y \rangle | = \Vert y \Vert \cdot |\langle x,\frac{y}{\Vert y \Vert} \rangle | 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84.25"/>
  <p:tag name="OUTPUTDPI" val="1200"/>
  <p:tag name="LATEXADDIN" val="\documentclass{article}&#10;\usepackage{amsmath}&#10;\usepackage{amssymb}&#10;\usepackage{amsthm}&#10;\usepackage{xcolor}&#10;\pagestyle{empty}&#10;\begin{document}&#10;&#10;&#10;$&#10;= \Vert x \Vert \cdot \Vert y \Vert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5"/>
  <p:tag name="ORIGINALWIDTH" val="981"/>
  <p:tag name="OUTPUTDPI" val="1200"/>
  <p:tag name="LATEXADDIN" val="\documentclass{article}&#10;\usepackage{amsmath}&#10;\usepackage{amssymb}&#10;\usepackage{amsthm}&#10;\usepackage{xcolor}&#10;\pagestyle{empty}&#10;\begin{document}&#10;&#10;$&#10;\leq  \Vert y \Vert \cdot \Vert x\Vert\cdot \Vert\frac{y}{\Vert y \Vert}\Vert  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=1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33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-2\\&#10;0\\&#10;1&#10;\end{array}\right),\left(\begin{array}{c}&#10;1\\&#10;0\\&#10;2&#10;\end{array}\right)\rangle&#10;=&#10;-2\cdot 1 +1\cdot 2 =0&#10;$&#10;\end{document}"/>
  <p:tag name="IGUANATEXSIZE" val="30"/>
  <p:tag name="IGUANATEXCURSOR" val="289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02.7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-2\\&#10;0\\&#10;1&#10;\end{array}\right),&#10;\left(\begin{array}{c}&#10;0\\&#10;\pi\\&#10;0&#10;\end{array}\right)&#10;\rangle&#10;= 0 &#10;$&#10;\end{document}"/>
  <p:tag name="IGUANATEXSIZE" val="30"/>
  <p:tag name="IGUANATEXCURSOR" val="273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0\\&#10;2&#10;\end{array}\right),\left(\begin{array}{c}&#10;0\\&#10;\pi\\&#10;0&#10;\end{array}\right)&#10;\rangle&#10;=0&#10;$&#10;\end{document}"/>
  <p:tag name="IGUANATEXSIZE" val="30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11822</TotalTime>
  <Words>1267</Words>
  <Application>Microsoft Office PowerPoint</Application>
  <PresentationFormat>מסך רחב</PresentationFormat>
  <Paragraphs>511</Paragraphs>
  <Slides>60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משפט: אי שיוויון קושי שוורץ</vt:lpstr>
      <vt:lpstr>משפט: אי שיוויון קושי שוורץ</vt:lpstr>
      <vt:lpstr>משפט: אי שיוויון קושי שוורץ</vt:lpstr>
      <vt:lpstr>משפט: אי שיוויון קושי שוורץ</vt:lpstr>
      <vt:lpstr>משפט: אי שיוויון קושי שוורץ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364</cp:revision>
  <dcterms:created xsi:type="dcterms:W3CDTF">2016-09-11T18:49:07Z</dcterms:created>
  <dcterms:modified xsi:type="dcterms:W3CDTF">2016-11-03T09:46:22Z</dcterms:modified>
</cp:coreProperties>
</file>