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458" r:id="rId2"/>
    <p:sldId id="474" r:id="rId3"/>
    <p:sldId id="491" r:id="rId4"/>
    <p:sldId id="476" r:id="rId5"/>
    <p:sldId id="477" r:id="rId6"/>
    <p:sldId id="478" r:id="rId7"/>
    <p:sldId id="480" r:id="rId8"/>
    <p:sldId id="481" r:id="rId9"/>
    <p:sldId id="482" r:id="rId10"/>
    <p:sldId id="483" r:id="rId11"/>
    <p:sldId id="484" r:id="rId12"/>
    <p:sldId id="479" r:id="rId13"/>
    <p:sldId id="492" r:id="rId14"/>
    <p:sldId id="508" r:id="rId15"/>
    <p:sldId id="506" r:id="rId16"/>
    <p:sldId id="507" r:id="rId17"/>
    <p:sldId id="519" r:id="rId18"/>
    <p:sldId id="509" r:id="rId19"/>
    <p:sldId id="510" r:id="rId20"/>
    <p:sldId id="512" r:id="rId21"/>
    <p:sldId id="511" r:id="rId22"/>
    <p:sldId id="520" r:id="rId23"/>
    <p:sldId id="517" r:id="rId24"/>
    <p:sldId id="523" r:id="rId25"/>
    <p:sldId id="514" r:id="rId26"/>
    <p:sldId id="518" r:id="rId27"/>
    <p:sldId id="513" r:id="rId28"/>
    <p:sldId id="485" r:id="rId29"/>
    <p:sldId id="486" r:id="rId30"/>
    <p:sldId id="521" r:id="rId31"/>
    <p:sldId id="493" r:id="rId32"/>
    <p:sldId id="494" r:id="rId33"/>
    <p:sldId id="443" r:id="rId3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EBF40A4-110F-4731-AB11-06F3C35A5761}" type="datetimeFigureOut">
              <a:rPr lang="he-IL" smtClean="0"/>
              <a:t>ט'/סיון/תש"פ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5D7530B-516A-4166-903C-DA51AD92F9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7530B-516A-4166-903C-DA51AD92F9F1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091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08D3-9F56-4EA8-A75F-3BF5D4880356}" type="datetime8">
              <a:rPr lang="he-IL" smtClean="0"/>
              <a:t>01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77B7-C92C-4EF2-AEE6-DA8D00E775AF}" type="datetime8">
              <a:rPr lang="he-IL" smtClean="0"/>
              <a:t>01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37052-BF7F-4CAC-B14D-7C8CD61A897B}" type="datetime8">
              <a:rPr lang="he-IL" smtClean="0"/>
              <a:t>01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CA0E-4769-490A-B255-8043E539E1E3}" type="datetime8">
              <a:rPr lang="he-IL" smtClean="0"/>
              <a:t>01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4C7C-15C6-4708-8CCA-19650702356C}" type="datetime8">
              <a:rPr lang="he-IL" smtClean="0"/>
              <a:t>01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5B12-8CC5-4F90-811D-856E08428EF3}" type="datetime8">
              <a:rPr lang="he-IL" smtClean="0"/>
              <a:t>01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85E2-5BE4-48F1-9CD6-67D91D084FF1}" type="datetime8">
              <a:rPr lang="he-IL" smtClean="0"/>
              <a:t>01 יוני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A1FB-70DB-49DB-BD7F-D7E3B9647A01}" type="datetime8">
              <a:rPr lang="he-IL" smtClean="0"/>
              <a:t>01 יוני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04522-2755-4B42-98B4-9290F9B742CC}" type="datetime8">
              <a:rPr lang="he-IL" smtClean="0"/>
              <a:t>01 יוני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A8F2-EC84-442E-BFE5-FBC5C4804C94}" type="datetime8">
              <a:rPr lang="he-IL" smtClean="0"/>
              <a:t>01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2618-C636-4DE9-9C96-DD6B992BAD44}" type="datetime8">
              <a:rPr lang="he-IL" smtClean="0"/>
              <a:t>01 יוני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5212-2443-4E23-A98E-7DDA823F9D22}" type="datetime8">
              <a:rPr lang="he-IL" smtClean="0"/>
              <a:t>01 יוני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2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1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40.png"/><Relationship Id="rId5" Type="http://schemas.openxmlformats.org/officeDocument/2006/relationships/tags" Target="../tags/tag72.xml"/><Relationship Id="rId10" Type="http://schemas.openxmlformats.org/officeDocument/2006/relationships/image" Target="../media/image34.png"/><Relationship Id="rId4" Type="http://schemas.openxmlformats.org/officeDocument/2006/relationships/tags" Target="../tags/tag71.xml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76.xml"/><Relationship Id="rId7" Type="http://schemas.openxmlformats.org/officeDocument/2006/relationships/image" Target="../media/image4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7.xml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tags" Target="../tags/tag80.xml"/><Relationship Id="rId21" Type="http://schemas.openxmlformats.org/officeDocument/2006/relationships/image" Target="../media/image51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tags" Target="../tags/tag79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image" Target="../media/image54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tags" Target="../tags/tag87.xml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47.png"/><Relationship Id="rId18" Type="http://schemas.openxmlformats.org/officeDocument/2006/relationships/image" Target="../media/image55.png"/><Relationship Id="rId3" Type="http://schemas.openxmlformats.org/officeDocument/2006/relationships/tags" Target="../tags/tag95.xml"/><Relationship Id="rId21" Type="http://schemas.openxmlformats.org/officeDocument/2006/relationships/image" Target="../media/image62.png"/><Relationship Id="rId7" Type="http://schemas.openxmlformats.org/officeDocument/2006/relationships/tags" Target="../tags/tag99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51.png"/><Relationship Id="rId2" Type="http://schemas.openxmlformats.org/officeDocument/2006/relationships/tags" Target="../tags/tag94.xml"/><Relationship Id="rId16" Type="http://schemas.openxmlformats.org/officeDocument/2006/relationships/image" Target="../media/image50.png"/><Relationship Id="rId20" Type="http://schemas.openxmlformats.org/officeDocument/2006/relationships/image" Target="../media/image57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image" Target="../media/image49.png"/><Relationship Id="rId23" Type="http://schemas.openxmlformats.org/officeDocument/2006/relationships/image" Target="../media/image64.png"/><Relationship Id="rId10" Type="http://schemas.openxmlformats.org/officeDocument/2006/relationships/tags" Target="../tags/tag102.xml"/><Relationship Id="rId19" Type="http://schemas.openxmlformats.org/officeDocument/2006/relationships/image" Target="../media/image56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48.png"/><Relationship Id="rId22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tags" Target="../tags/tag106.xml"/><Relationship Id="rId21" Type="http://schemas.openxmlformats.org/officeDocument/2006/relationships/image" Target="../media/image74.png"/><Relationship Id="rId7" Type="http://schemas.openxmlformats.org/officeDocument/2006/relationships/tags" Target="../tags/tag110.xml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tags" Target="../tags/tag105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08.xml"/><Relationship Id="rId15" Type="http://schemas.openxmlformats.org/officeDocument/2006/relationships/image" Target="../media/image68.png"/><Relationship Id="rId10" Type="http://schemas.openxmlformats.org/officeDocument/2006/relationships/tags" Target="../tags/tag113.xml"/><Relationship Id="rId19" Type="http://schemas.openxmlformats.org/officeDocument/2006/relationships/image" Target="../media/image72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image" Target="../media/image77.png"/><Relationship Id="rId3" Type="http://schemas.openxmlformats.org/officeDocument/2006/relationships/tags" Target="../tags/tag116.xml"/><Relationship Id="rId21" Type="http://schemas.openxmlformats.org/officeDocument/2006/relationships/image" Target="../media/image69.png"/><Relationship Id="rId34" Type="http://schemas.openxmlformats.org/officeDocument/2006/relationships/image" Target="../media/image85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image" Target="../media/image68.png"/><Relationship Id="rId29" Type="http://schemas.openxmlformats.org/officeDocument/2006/relationships/image" Target="../media/image80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image" Target="../media/image71.png"/><Relationship Id="rId28" Type="http://schemas.openxmlformats.org/officeDocument/2006/relationships/image" Target="../media/image79.png"/><Relationship Id="rId10" Type="http://schemas.openxmlformats.org/officeDocument/2006/relationships/tags" Target="../tags/tag123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82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image" Target="../media/image70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8" Type="http://schemas.openxmlformats.org/officeDocument/2006/relationships/tags" Target="../tags/tag1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6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71.png"/><Relationship Id="rId5" Type="http://schemas.openxmlformats.org/officeDocument/2006/relationships/tags" Target="../tags/tag136.xml"/><Relationship Id="rId10" Type="http://schemas.openxmlformats.org/officeDocument/2006/relationships/image" Target="../media/image70.png"/><Relationship Id="rId4" Type="http://schemas.openxmlformats.org/officeDocument/2006/relationships/tags" Target="../tags/tag135.xml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image" Target="../media/image71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image" Target="../media/image70.png"/><Relationship Id="rId5" Type="http://schemas.openxmlformats.org/officeDocument/2006/relationships/tags" Target="../tags/tag142.xml"/><Relationship Id="rId10" Type="http://schemas.openxmlformats.org/officeDocument/2006/relationships/image" Target="../media/image69.png"/><Relationship Id="rId4" Type="http://schemas.openxmlformats.org/officeDocument/2006/relationships/tags" Target="../tags/tag141.xml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tags" Target="../tags/tag147.xml"/><Relationship Id="rId21" Type="http://schemas.openxmlformats.org/officeDocument/2006/relationships/image" Target="../media/image73.png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69.png"/><Relationship Id="rId2" Type="http://schemas.openxmlformats.org/officeDocument/2006/relationships/tags" Target="../tags/tag146.xml"/><Relationship Id="rId16" Type="http://schemas.openxmlformats.org/officeDocument/2006/relationships/image" Target="../media/image68.png"/><Relationship Id="rId20" Type="http://schemas.openxmlformats.org/officeDocument/2006/relationships/image" Target="../media/image87.pn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image" Target="../media/image67.png"/><Relationship Id="rId10" Type="http://schemas.openxmlformats.org/officeDocument/2006/relationships/tags" Target="../tags/tag154.xml"/><Relationship Id="rId19" Type="http://schemas.openxmlformats.org/officeDocument/2006/relationships/image" Target="../media/image71.png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image" Target="../media/image66.png"/><Relationship Id="rId22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image" Target="../media/image70.png"/><Relationship Id="rId3" Type="http://schemas.openxmlformats.org/officeDocument/2006/relationships/tags" Target="../tags/tag158.xml"/><Relationship Id="rId21" Type="http://schemas.openxmlformats.org/officeDocument/2006/relationships/image" Target="../media/image90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image" Target="../media/image69.png"/><Relationship Id="rId2" Type="http://schemas.openxmlformats.org/officeDocument/2006/relationships/tags" Target="../tags/tag157.xml"/><Relationship Id="rId16" Type="http://schemas.openxmlformats.org/officeDocument/2006/relationships/image" Target="../media/image68.png"/><Relationship Id="rId20" Type="http://schemas.openxmlformats.org/officeDocument/2006/relationships/image" Target="../media/image89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65.xml"/><Relationship Id="rId19" Type="http://schemas.openxmlformats.org/officeDocument/2006/relationships/image" Target="../media/image71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image" Target="../media/image67.png"/><Relationship Id="rId26" Type="http://schemas.openxmlformats.org/officeDocument/2006/relationships/image" Target="../media/image91.png"/><Relationship Id="rId3" Type="http://schemas.openxmlformats.org/officeDocument/2006/relationships/tags" Target="../tags/tag172.xml"/><Relationship Id="rId21" Type="http://schemas.openxmlformats.org/officeDocument/2006/relationships/image" Target="../media/image70.png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image" Target="../media/image66.png"/><Relationship Id="rId25" Type="http://schemas.openxmlformats.org/officeDocument/2006/relationships/image" Target="../media/image88.png"/><Relationship Id="rId2" Type="http://schemas.openxmlformats.org/officeDocument/2006/relationships/tags" Target="../tags/tag171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image" Target="../media/image73.png"/><Relationship Id="rId5" Type="http://schemas.openxmlformats.org/officeDocument/2006/relationships/tags" Target="../tags/tag174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87.png"/><Relationship Id="rId10" Type="http://schemas.openxmlformats.org/officeDocument/2006/relationships/tags" Target="../tags/tag179.xml"/><Relationship Id="rId19" Type="http://schemas.openxmlformats.org/officeDocument/2006/relationships/image" Target="../media/image68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image" Target="../media/image71.png"/><Relationship Id="rId27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image" Target="../media/image99.png"/><Relationship Id="rId3" Type="http://schemas.openxmlformats.org/officeDocument/2006/relationships/tags" Target="../tags/tag186.xml"/><Relationship Id="rId21" Type="http://schemas.openxmlformats.org/officeDocument/2006/relationships/image" Target="../media/image94.png"/><Relationship Id="rId34" Type="http://schemas.openxmlformats.org/officeDocument/2006/relationships/image" Target="../media/image88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image" Target="../media/image98.png"/><Relationship Id="rId33" Type="http://schemas.openxmlformats.org/officeDocument/2006/relationships/image" Target="../media/image105.pn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97.png"/><Relationship Id="rId32" Type="http://schemas.openxmlformats.org/officeDocument/2006/relationships/image" Target="../media/image104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65.png"/><Relationship Id="rId10" Type="http://schemas.openxmlformats.org/officeDocument/2006/relationships/tags" Target="../tags/tag193.xml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84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6.png"/><Relationship Id="rId8" Type="http://schemas.openxmlformats.org/officeDocument/2006/relationships/tags" Target="../tags/tag19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image" Target="../media/image109.png"/><Relationship Id="rId21" Type="http://schemas.openxmlformats.org/officeDocument/2006/relationships/tags" Target="../tags/tag222.xml"/><Relationship Id="rId34" Type="http://schemas.openxmlformats.org/officeDocument/2006/relationships/image" Target="../media/image117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image" Target="../media/image108.png"/><Relationship Id="rId33" Type="http://schemas.openxmlformats.org/officeDocument/2006/relationships/image" Target="../media/image116.png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tags" Target="../tags/tag221.xml"/><Relationship Id="rId29" Type="http://schemas.openxmlformats.org/officeDocument/2006/relationships/image" Target="../media/image112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89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slideLayout" Target="../slideLayouts/slideLayout6.xml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10" Type="http://schemas.openxmlformats.org/officeDocument/2006/relationships/tags" Target="../tags/tag211.xml"/><Relationship Id="rId19" Type="http://schemas.openxmlformats.org/officeDocument/2006/relationships/tags" Target="../tags/tag220.xml"/><Relationship Id="rId31" Type="http://schemas.openxmlformats.org/officeDocument/2006/relationships/image" Target="../media/image114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Relationship Id="rId8" Type="http://schemas.openxmlformats.org/officeDocument/2006/relationships/tags" Target="../tags/tag209.xml"/><Relationship Id="rId3" Type="http://schemas.openxmlformats.org/officeDocument/2006/relationships/tags" Target="../tags/tag20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image" Target="../media/image69.png"/><Relationship Id="rId3" Type="http://schemas.openxmlformats.org/officeDocument/2006/relationships/tags" Target="../tags/tag226.xml"/><Relationship Id="rId21" Type="http://schemas.openxmlformats.org/officeDocument/2006/relationships/image" Target="../media/image89.png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image" Target="../media/image68.png"/><Relationship Id="rId25" Type="http://schemas.openxmlformats.org/officeDocument/2006/relationships/image" Target="../media/image122.png"/><Relationship Id="rId2" Type="http://schemas.openxmlformats.org/officeDocument/2006/relationships/tags" Target="../tags/tag225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71.png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image" Target="../media/image121.png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image" Target="../media/image120.png"/><Relationship Id="rId10" Type="http://schemas.openxmlformats.org/officeDocument/2006/relationships/tags" Target="../tags/tag233.xml"/><Relationship Id="rId19" Type="http://schemas.openxmlformats.org/officeDocument/2006/relationships/image" Target="../media/image70.pn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123.png"/><Relationship Id="rId3" Type="http://schemas.openxmlformats.org/officeDocument/2006/relationships/tags" Target="../tags/tag241.xml"/><Relationship Id="rId21" Type="http://schemas.openxmlformats.org/officeDocument/2006/relationships/image" Target="../media/image70.png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image" Target="../media/image120.png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0" Type="http://schemas.openxmlformats.org/officeDocument/2006/relationships/image" Target="../media/image69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image" Target="../media/image90.png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image" Target="../media/image89.png"/><Relationship Id="rId10" Type="http://schemas.openxmlformats.org/officeDocument/2006/relationships/tags" Target="../tags/tag248.xml"/><Relationship Id="rId19" Type="http://schemas.openxmlformats.org/officeDocument/2006/relationships/image" Target="../media/image68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image" Target="../media/image71.png"/><Relationship Id="rId27" Type="http://schemas.openxmlformats.org/officeDocument/2006/relationships/image" Target="../media/image124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26" Type="http://schemas.openxmlformats.org/officeDocument/2006/relationships/image" Target="../media/image89.png"/><Relationship Id="rId39" Type="http://schemas.openxmlformats.org/officeDocument/2006/relationships/image" Target="../media/image133.png"/><Relationship Id="rId21" Type="http://schemas.openxmlformats.org/officeDocument/2006/relationships/tags" Target="../tags/tag276.xml"/><Relationship Id="rId34" Type="http://schemas.openxmlformats.org/officeDocument/2006/relationships/image" Target="../media/image114.png"/><Relationship Id="rId7" Type="http://schemas.openxmlformats.org/officeDocument/2006/relationships/tags" Target="../tags/tag262.xml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tags" Target="../tags/tag275.xml"/><Relationship Id="rId29" Type="http://schemas.openxmlformats.org/officeDocument/2006/relationships/image" Target="../media/image128.png"/><Relationship Id="rId41" Type="http://schemas.openxmlformats.org/officeDocument/2006/relationships/image" Target="../media/image134.png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image" Target="../media/image125.png"/><Relationship Id="rId32" Type="http://schemas.openxmlformats.org/officeDocument/2006/relationships/image" Target="../media/image112.png"/><Relationship Id="rId37" Type="http://schemas.openxmlformats.org/officeDocument/2006/relationships/image" Target="../media/image131.png"/><Relationship Id="rId40" Type="http://schemas.openxmlformats.org/officeDocument/2006/relationships/image" Target="../media/image84.png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image" Target="../media/image107.png"/><Relationship Id="rId28" Type="http://schemas.openxmlformats.org/officeDocument/2006/relationships/image" Target="../media/image127.png"/><Relationship Id="rId36" Type="http://schemas.openxmlformats.org/officeDocument/2006/relationships/image" Target="../media/image130.png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31" Type="http://schemas.openxmlformats.org/officeDocument/2006/relationships/image" Target="../media/image111.png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slideLayout" Target="../slideLayouts/slideLayout6.xml"/><Relationship Id="rId27" Type="http://schemas.openxmlformats.org/officeDocument/2006/relationships/image" Target="../media/image126.png"/><Relationship Id="rId30" Type="http://schemas.openxmlformats.org/officeDocument/2006/relationships/image" Target="../media/image110.png"/><Relationship Id="rId35" Type="http://schemas.openxmlformats.org/officeDocument/2006/relationships/image" Target="../media/image129.png"/><Relationship Id="rId8" Type="http://schemas.openxmlformats.org/officeDocument/2006/relationships/tags" Target="../tags/tag263.xml"/><Relationship Id="rId3" Type="http://schemas.openxmlformats.org/officeDocument/2006/relationships/tags" Target="../tags/tag258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image" Target="../media/image69.png"/><Relationship Id="rId33" Type="http://schemas.openxmlformats.org/officeDocument/2006/relationships/image" Target="../media/image113.png"/><Relationship Id="rId38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tags" Target="../tags/tag302.xml"/><Relationship Id="rId39" Type="http://schemas.openxmlformats.org/officeDocument/2006/relationships/image" Target="../media/image138.png"/><Relationship Id="rId21" Type="http://schemas.openxmlformats.org/officeDocument/2006/relationships/tags" Target="../tags/tag297.xml"/><Relationship Id="rId34" Type="http://schemas.openxmlformats.org/officeDocument/2006/relationships/image" Target="../media/image68.png"/><Relationship Id="rId42" Type="http://schemas.openxmlformats.org/officeDocument/2006/relationships/image" Target="../media/image109.png"/><Relationship Id="rId47" Type="http://schemas.openxmlformats.org/officeDocument/2006/relationships/image" Target="../media/image114.png"/><Relationship Id="rId50" Type="http://schemas.openxmlformats.org/officeDocument/2006/relationships/image" Target="../media/image140.png"/><Relationship Id="rId55" Type="http://schemas.openxmlformats.org/officeDocument/2006/relationships/image" Target="../media/image144.png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9" Type="http://schemas.openxmlformats.org/officeDocument/2006/relationships/tags" Target="../tags/tag305.xml"/><Relationship Id="rId11" Type="http://schemas.openxmlformats.org/officeDocument/2006/relationships/tags" Target="../tags/tag287.xml"/><Relationship Id="rId24" Type="http://schemas.openxmlformats.org/officeDocument/2006/relationships/tags" Target="../tags/tag300.xml"/><Relationship Id="rId32" Type="http://schemas.openxmlformats.org/officeDocument/2006/relationships/tags" Target="../tags/tag308.xml"/><Relationship Id="rId37" Type="http://schemas.openxmlformats.org/officeDocument/2006/relationships/image" Target="../media/image7.png"/><Relationship Id="rId40" Type="http://schemas.openxmlformats.org/officeDocument/2006/relationships/image" Target="../media/image107.png"/><Relationship Id="rId45" Type="http://schemas.openxmlformats.org/officeDocument/2006/relationships/image" Target="../media/image112.png"/><Relationship Id="rId53" Type="http://schemas.openxmlformats.org/officeDocument/2006/relationships/image" Target="../media/image142.png"/><Relationship Id="rId58" Type="http://schemas.openxmlformats.org/officeDocument/2006/relationships/image" Target="../media/image147.png"/><Relationship Id="rId5" Type="http://schemas.openxmlformats.org/officeDocument/2006/relationships/tags" Target="../tags/tag281.xml"/><Relationship Id="rId61" Type="http://schemas.openxmlformats.org/officeDocument/2006/relationships/image" Target="../media/image149.png"/><Relationship Id="rId19" Type="http://schemas.openxmlformats.org/officeDocument/2006/relationships/tags" Target="../tags/tag295.xml"/><Relationship Id="rId14" Type="http://schemas.openxmlformats.org/officeDocument/2006/relationships/tags" Target="../tags/tag290.xml"/><Relationship Id="rId22" Type="http://schemas.openxmlformats.org/officeDocument/2006/relationships/tags" Target="../tags/tag298.xml"/><Relationship Id="rId27" Type="http://schemas.openxmlformats.org/officeDocument/2006/relationships/tags" Target="../tags/tag303.xml"/><Relationship Id="rId30" Type="http://schemas.openxmlformats.org/officeDocument/2006/relationships/tags" Target="../tags/tag306.xml"/><Relationship Id="rId35" Type="http://schemas.openxmlformats.org/officeDocument/2006/relationships/image" Target="../media/image135.png"/><Relationship Id="rId43" Type="http://schemas.openxmlformats.org/officeDocument/2006/relationships/image" Target="../media/image110.png"/><Relationship Id="rId48" Type="http://schemas.openxmlformats.org/officeDocument/2006/relationships/image" Target="../media/image126.png"/><Relationship Id="rId56" Type="http://schemas.openxmlformats.org/officeDocument/2006/relationships/image" Target="../media/image145.png"/><Relationship Id="rId8" Type="http://schemas.openxmlformats.org/officeDocument/2006/relationships/tags" Target="../tags/tag284.xml"/><Relationship Id="rId51" Type="http://schemas.openxmlformats.org/officeDocument/2006/relationships/image" Target="../media/image141.png"/><Relationship Id="rId3" Type="http://schemas.openxmlformats.org/officeDocument/2006/relationships/tags" Target="../tags/tag279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tags" Target="../tags/tag301.xml"/><Relationship Id="rId33" Type="http://schemas.openxmlformats.org/officeDocument/2006/relationships/slideLayout" Target="../slideLayouts/slideLayout6.xml"/><Relationship Id="rId38" Type="http://schemas.openxmlformats.org/officeDocument/2006/relationships/image" Target="../media/image137.png"/><Relationship Id="rId46" Type="http://schemas.openxmlformats.org/officeDocument/2006/relationships/image" Target="../media/image113.png"/><Relationship Id="rId59" Type="http://schemas.openxmlformats.org/officeDocument/2006/relationships/image" Target="../media/image148.png"/><Relationship Id="rId20" Type="http://schemas.openxmlformats.org/officeDocument/2006/relationships/tags" Target="../tags/tag296.xml"/><Relationship Id="rId41" Type="http://schemas.openxmlformats.org/officeDocument/2006/relationships/image" Target="../media/image108.png"/><Relationship Id="rId54" Type="http://schemas.openxmlformats.org/officeDocument/2006/relationships/image" Target="../media/image143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5" Type="http://schemas.openxmlformats.org/officeDocument/2006/relationships/tags" Target="../tags/tag291.xml"/><Relationship Id="rId23" Type="http://schemas.openxmlformats.org/officeDocument/2006/relationships/tags" Target="../tags/tag299.xml"/><Relationship Id="rId28" Type="http://schemas.openxmlformats.org/officeDocument/2006/relationships/tags" Target="../tags/tag304.xml"/><Relationship Id="rId36" Type="http://schemas.openxmlformats.org/officeDocument/2006/relationships/image" Target="../media/image136.png"/><Relationship Id="rId49" Type="http://schemas.openxmlformats.org/officeDocument/2006/relationships/image" Target="../media/image139.png"/><Relationship Id="rId57" Type="http://schemas.openxmlformats.org/officeDocument/2006/relationships/image" Target="../media/image146.png"/><Relationship Id="rId10" Type="http://schemas.openxmlformats.org/officeDocument/2006/relationships/tags" Target="../tags/tag286.xml"/><Relationship Id="rId31" Type="http://schemas.openxmlformats.org/officeDocument/2006/relationships/tags" Target="../tags/tag307.xml"/><Relationship Id="rId44" Type="http://schemas.openxmlformats.org/officeDocument/2006/relationships/image" Target="../media/image111.png"/><Relationship Id="rId52" Type="http://schemas.openxmlformats.org/officeDocument/2006/relationships/image" Target="../media/image84.png"/><Relationship Id="rId60" Type="http://schemas.openxmlformats.org/officeDocument/2006/relationships/image" Target="../media/image115.png"/><Relationship Id="rId4" Type="http://schemas.openxmlformats.org/officeDocument/2006/relationships/tags" Target="../tags/tag280.xml"/><Relationship Id="rId9" Type="http://schemas.openxmlformats.org/officeDocument/2006/relationships/tags" Target="../tags/tag28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37.png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12" Type="http://schemas.openxmlformats.org/officeDocument/2006/relationships/image" Target="../media/image7.png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image" Target="../media/image136.png"/><Relationship Id="rId5" Type="http://schemas.openxmlformats.org/officeDocument/2006/relationships/tags" Target="../tags/tag313.xml"/><Relationship Id="rId10" Type="http://schemas.openxmlformats.org/officeDocument/2006/relationships/image" Target="../media/image135.png"/><Relationship Id="rId4" Type="http://schemas.openxmlformats.org/officeDocument/2006/relationships/tags" Target="../tags/tag312.xml"/><Relationship Id="rId9" Type="http://schemas.openxmlformats.org/officeDocument/2006/relationships/image" Target="../media/image68.png"/><Relationship Id="rId14" Type="http://schemas.openxmlformats.org/officeDocument/2006/relationships/image" Target="../media/image1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tags" Target="../tags/tag318.xml"/><Relationship Id="rId7" Type="http://schemas.openxmlformats.org/officeDocument/2006/relationships/image" Target="../media/image2.png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19.xml"/><Relationship Id="rId9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52.png"/><Relationship Id="rId3" Type="http://schemas.openxmlformats.org/officeDocument/2006/relationships/tags" Target="../tags/tag32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9.png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image" Target="../media/image151.png"/><Relationship Id="rId5" Type="http://schemas.openxmlformats.org/officeDocument/2006/relationships/tags" Target="../tags/tag324.xml"/><Relationship Id="rId10" Type="http://schemas.openxmlformats.org/officeDocument/2006/relationships/image" Target="../media/image150.png"/><Relationship Id="rId4" Type="http://schemas.openxmlformats.org/officeDocument/2006/relationships/tags" Target="../tags/tag323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8.png"/><Relationship Id="rId5" Type="http://schemas.openxmlformats.org/officeDocument/2006/relationships/tags" Target="../tags/tag11.xml"/><Relationship Id="rId10" Type="http://schemas.openxmlformats.org/officeDocument/2006/relationships/image" Target="../media/image7.png"/><Relationship Id="rId4" Type="http://schemas.openxmlformats.org/officeDocument/2006/relationships/tags" Target="../tags/tag10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image" Target="../media/image158.png"/><Relationship Id="rId3" Type="http://schemas.openxmlformats.org/officeDocument/2006/relationships/tags" Target="../tags/tag328.xml"/><Relationship Id="rId21" Type="http://schemas.openxmlformats.org/officeDocument/2006/relationships/image" Target="../media/image153.png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image" Target="../media/image157.png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161.png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image" Target="../media/image156.png"/><Relationship Id="rId32" Type="http://schemas.openxmlformats.org/officeDocument/2006/relationships/image" Target="../media/image164.png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image" Target="../media/image155.png"/><Relationship Id="rId28" Type="http://schemas.openxmlformats.org/officeDocument/2006/relationships/image" Target="../media/image160.png"/><Relationship Id="rId10" Type="http://schemas.openxmlformats.org/officeDocument/2006/relationships/tags" Target="../tags/tag335.xml"/><Relationship Id="rId19" Type="http://schemas.openxmlformats.org/officeDocument/2006/relationships/tags" Target="../tags/tag344.xml"/><Relationship Id="rId31" Type="http://schemas.openxmlformats.org/officeDocument/2006/relationships/image" Target="../media/image163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image" Target="../media/image154.png"/><Relationship Id="rId27" Type="http://schemas.openxmlformats.org/officeDocument/2006/relationships/image" Target="../media/image159.png"/><Relationship Id="rId30" Type="http://schemas.openxmlformats.org/officeDocument/2006/relationships/image" Target="../media/image1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image" Target="../media/image167.png"/><Relationship Id="rId26" Type="http://schemas.openxmlformats.org/officeDocument/2006/relationships/image" Target="../media/image174.png"/><Relationship Id="rId3" Type="http://schemas.openxmlformats.org/officeDocument/2006/relationships/tags" Target="../tags/tag347.xml"/><Relationship Id="rId21" Type="http://schemas.openxmlformats.org/officeDocument/2006/relationships/image" Target="../media/image170.png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image" Target="../media/image166.png"/><Relationship Id="rId25" Type="http://schemas.openxmlformats.org/officeDocument/2006/relationships/image" Target="../media/image78.png"/><Relationship Id="rId2" Type="http://schemas.openxmlformats.org/officeDocument/2006/relationships/tags" Target="../tags/tag346.xml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24" Type="http://schemas.openxmlformats.org/officeDocument/2006/relationships/image" Target="../media/image173.png"/><Relationship Id="rId5" Type="http://schemas.openxmlformats.org/officeDocument/2006/relationships/tags" Target="../tags/tag349.xml"/><Relationship Id="rId15" Type="http://schemas.openxmlformats.org/officeDocument/2006/relationships/image" Target="../media/image1.png"/><Relationship Id="rId23" Type="http://schemas.openxmlformats.org/officeDocument/2006/relationships/image" Target="../media/image172.png"/><Relationship Id="rId10" Type="http://schemas.openxmlformats.org/officeDocument/2006/relationships/tags" Target="../tags/tag354.xml"/><Relationship Id="rId19" Type="http://schemas.openxmlformats.org/officeDocument/2006/relationships/image" Target="../media/image168.png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71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image" Target="../media/image181.png"/><Relationship Id="rId3" Type="http://schemas.openxmlformats.org/officeDocument/2006/relationships/tags" Target="../tags/tag360.xml"/><Relationship Id="rId21" Type="http://schemas.openxmlformats.org/officeDocument/2006/relationships/image" Target="../media/image176.png"/><Relationship Id="rId34" Type="http://schemas.openxmlformats.org/officeDocument/2006/relationships/image" Target="../media/image189.png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image" Target="../media/image180.png"/><Relationship Id="rId33" Type="http://schemas.openxmlformats.org/officeDocument/2006/relationships/image" Target="../media/image188.png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image" Target="../media/image175.png"/><Relationship Id="rId29" Type="http://schemas.openxmlformats.org/officeDocument/2006/relationships/image" Target="../media/image184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image" Target="../media/image179.png"/><Relationship Id="rId32" Type="http://schemas.openxmlformats.org/officeDocument/2006/relationships/image" Target="../media/image187.pn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image" Target="../media/image178.png"/><Relationship Id="rId28" Type="http://schemas.openxmlformats.org/officeDocument/2006/relationships/image" Target="../media/image183.png"/><Relationship Id="rId36" Type="http://schemas.openxmlformats.org/officeDocument/2006/relationships/image" Target="../media/image68.png"/><Relationship Id="rId10" Type="http://schemas.openxmlformats.org/officeDocument/2006/relationships/tags" Target="../tags/tag367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186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image" Target="../media/image177.png"/><Relationship Id="rId27" Type="http://schemas.openxmlformats.org/officeDocument/2006/relationships/image" Target="../media/image182.png"/><Relationship Id="rId30" Type="http://schemas.openxmlformats.org/officeDocument/2006/relationships/image" Target="../media/image185.png"/><Relationship Id="rId35" Type="http://schemas.openxmlformats.org/officeDocument/2006/relationships/image" Target="../media/image190.png"/><Relationship Id="rId8" Type="http://schemas.openxmlformats.org/officeDocument/2006/relationships/tags" Target="../tags/tag36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9.png"/><Relationship Id="rId3" Type="http://schemas.openxmlformats.org/officeDocument/2006/relationships/tags" Target="../tags/tag15.xml"/><Relationship Id="rId21" Type="http://schemas.openxmlformats.org/officeDocument/2006/relationships/image" Target="../media/image12.png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4.png"/><Relationship Id="rId2" Type="http://schemas.openxmlformats.org/officeDocument/2006/relationships/tags" Target="../tags/tag14.xml"/><Relationship Id="rId16" Type="http://schemas.openxmlformats.org/officeDocument/2006/relationships/image" Target="../media/image3.png"/><Relationship Id="rId20" Type="http://schemas.openxmlformats.org/officeDocument/2006/relationships/image" Target="../media/image11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image" Target="../media/image2.png"/><Relationship Id="rId10" Type="http://schemas.openxmlformats.org/officeDocument/2006/relationships/tags" Target="../tags/tag22.xml"/><Relationship Id="rId19" Type="http://schemas.openxmlformats.org/officeDocument/2006/relationships/image" Target="../media/image10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.png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3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.png"/><Relationship Id="rId2" Type="http://schemas.openxmlformats.org/officeDocument/2006/relationships/tags" Target="../tags/tag26.xml"/><Relationship Id="rId16" Type="http://schemas.openxmlformats.org/officeDocument/2006/relationships/image" Target="../media/image14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1.png"/><Relationship Id="rId5" Type="http://schemas.openxmlformats.org/officeDocument/2006/relationships/tags" Target="../tags/tag2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7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1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0.png"/><Relationship Id="rId5" Type="http://schemas.openxmlformats.org/officeDocument/2006/relationships/tags" Target="../tags/tag38.xml"/><Relationship Id="rId10" Type="http://schemas.openxmlformats.org/officeDocument/2006/relationships/image" Target="../media/image15.png"/><Relationship Id="rId4" Type="http://schemas.openxmlformats.org/officeDocument/2006/relationships/tags" Target="../tags/tag37.xml"/><Relationship Id="rId9" Type="http://schemas.openxmlformats.org/officeDocument/2006/relationships/image" Target="../media/image1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43.xml"/><Relationship Id="rId21" Type="http://schemas.openxmlformats.org/officeDocument/2006/relationships/image" Target="../media/image28.png"/><Relationship Id="rId7" Type="http://schemas.openxmlformats.org/officeDocument/2006/relationships/tags" Target="../tags/tag47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tags" Target="../tags/tag4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45.xml"/><Relationship Id="rId15" Type="http://schemas.openxmlformats.org/officeDocument/2006/relationships/image" Target="../media/image22.png"/><Relationship Id="rId10" Type="http://schemas.openxmlformats.org/officeDocument/2006/relationships/tags" Target="../tags/tag50.xml"/><Relationship Id="rId19" Type="http://schemas.openxmlformats.org/officeDocument/2006/relationships/image" Target="../media/image26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21.png"/><Relationship Id="rId18" Type="http://schemas.openxmlformats.org/officeDocument/2006/relationships/image" Target="../media/image30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tags" Target="../tags/tag52.xml"/><Relationship Id="rId16" Type="http://schemas.openxmlformats.org/officeDocument/2006/relationships/image" Target="../media/image24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9.png"/><Relationship Id="rId5" Type="http://schemas.openxmlformats.org/officeDocument/2006/relationships/tags" Target="../tags/tag55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31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35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61.xml"/><Relationship Id="rId16" Type="http://schemas.openxmlformats.org/officeDocument/2006/relationships/image" Target="../media/image3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33.png"/><Relationship Id="rId5" Type="http://schemas.openxmlformats.org/officeDocument/2006/relationships/tags" Target="../tags/tag64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520952" y="1357059"/>
            <a:ext cx="9144000" cy="1433766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בסיס </a:t>
            </a:r>
            <a:r>
              <a:rPr lang="he-IL" sz="10000" dirty="0" err="1" smtClean="0"/>
              <a:t>ומימד</a:t>
            </a:r>
            <a:endParaRPr lang="he-IL" sz="100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51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22" y="632827"/>
            <a:ext cx="1323810" cy="2685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62801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73" y="479045"/>
            <a:ext cx="5304381" cy="60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57249" y="528586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</a:t>
            </a:r>
            <a:endParaRPr lang="he-IL" sz="2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5" y="1719652"/>
            <a:ext cx="1836190" cy="26666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42508" y="1641673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  <a:endParaRPr lang="he-IL" sz="2500" dirty="0"/>
          </a:p>
        </p:txBody>
      </p:sp>
      <p:sp>
        <p:nvSpPr>
          <p:cNvPr id="22" name="TextBox 21"/>
          <p:cNvSpPr txBox="1"/>
          <p:nvPr/>
        </p:nvSpPr>
        <p:spPr>
          <a:xfrm>
            <a:off x="10534649" y="255169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23" y="2671178"/>
            <a:ext cx="1420953" cy="2361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62801" y="255169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23" y="3412541"/>
            <a:ext cx="7637332" cy="136685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57249" y="3738511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88" y="5664052"/>
            <a:ext cx="2466666" cy="234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712301" y="5538448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  <a:endParaRPr lang="he-IL" sz="250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77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37" y="624949"/>
            <a:ext cx="649524" cy="3161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42507" y="513343"/>
            <a:ext cx="11542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הוא מ"ו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62" y="648581"/>
            <a:ext cx="129524" cy="2704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80495" y="529487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6" y="1719653"/>
            <a:ext cx="1779047" cy="3161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42508" y="1641673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  <a:endParaRPr lang="he-IL" sz="2500" dirty="0"/>
          </a:p>
        </p:txBody>
      </p:sp>
      <p:sp>
        <p:nvSpPr>
          <p:cNvPr id="19" name="TextBox 18"/>
          <p:cNvSpPr txBox="1"/>
          <p:nvPr/>
        </p:nvSpPr>
        <p:spPr>
          <a:xfrm>
            <a:off x="3261969" y="529487"/>
            <a:ext cx="317559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כי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ולפי הגדרה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46" y="648582"/>
            <a:ext cx="1876193" cy="323809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33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3367742" y="597266"/>
            <a:ext cx="8572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26" y="297403"/>
            <a:ext cx="5208382" cy="12160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2" y="2127201"/>
            <a:ext cx="6214096" cy="1216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31" y="2429678"/>
            <a:ext cx="2835809" cy="61104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08" y="2184353"/>
            <a:ext cx="79238" cy="16000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309" y="2219038"/>
            <a:ext cx="94476" cy="114286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" y="4160163"/>
            <a:ext cx="2739809" cy="1216000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77" y="4160162"/>
            <a:ext cx="4115809" cy="121600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16" y="4160163"/>
            <a:ext cx="2636190" cy="1216000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70" y="1750397"/>
            <a:ext cx="3053714" cy="304000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9462865" y="2183786"/>
            <a:ext cx="0" cy="42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87" y="2429678"/>
            <a:ext cx="2800763" cy="608000"/>
          </a:xfrm>
          <a:prstGeom prst="rect">
            <a:avLst/>
          </a:prstGeom>
        </p:spPr>
      </p:pic>
      <p:sp>
        <p:nvSpPr>
          <p:cNvPr id="29" name="סוגר מסולסל שמאלי 28"/>
          <p:cNvSpPr/>
          <p:nvPr/>
        </p:nvSpPr>
        <p:spPr>
          <a:xfrm rot="16200000">
            <a:off x="8587099" y="4397563"/>
            <a:ext cx="262638" cy="22198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343899" y="5828293"/>
            <a:ext cx="111721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2228850" y="5828293"/>
            <a:ext cx="599177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מכיוון שגם פורשים את </a:t>
            </a:r>
            <a:r>
              <a:rPr lang="en-US" sz="2500" dirty="0" smtClean="0"/>
              <a:t>W</a:t>
            </a:r>
            <a:r>
              <a:rPr lang="he-IL" sz="2500" dirty="0" smtClean="0"/>
              <a:t> הם בסיס ל </a:t>
            </a:r>
            <a:r>
              <a:rPr lang="en-US" sz="2500" dirty="0" smtClean="0"/>
              <a:t>W</a:t>
            </a:r>
            <a:endParaRPr lang="he-IL" sz="25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7" y="6021435"/>
            <a:ext cx="1478095" cy="224762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>
            <a:off x="8343899" y="3676650"/>
            <a:ext cx="0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89" y="3277164"/>
            <a:ext cx="397714" cy="128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21" y="3480983"/>
            <a:ext cx="420571" cy="130286"/>
          </a:xfrm>
          <a:prstGeom prst="rect">
            <a:avLst/>
          </a:prstGeom>
        </p:spPr>
      </p:pic>
      <p:cxnSp>
        <p:nvCxnSpPr>
          <p:cNvPr id="30" name="מחבר חץ ישר 29"/>
          <p:cNvCxnSpPr/>
          <p:nvPr/>
        </p:nvCxnSpPr>
        <p:spPr>
          <a:xfrm>
            <a:off x="9260041" y="3676650"/>
            <a:ext cx="0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531" y="3277164"/>
            <a:ext cx="405714" cy="13028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63" y="3480983"/>
            <a:ext cx="412571" cy="128000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092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676007" y="513343"/>
            <a:ext cx="20465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3367742" y="597266"/>
            <a:ext cx="85725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26" y="297403"/>
            <a:ext cx="5208382" cy="12160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2" y="2127201"/>
            <a:ext cx="6214096" cy="1216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31" y="2429678"/>
            <a:ext cx="2835809" cy="61104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08" y="2184353"/>
            <a:ext cx="79238" cy="16000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309" y="2219038"/>
            <a:ext cx="94476" cy="114286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70" y="1750397"/>
            <a:ext cx="3053714" cy="304000"/>
          </a:xfrm>
          <a:prstGeom prst="rect">
            <a:avLst/>
          </a:prstGeom>
        </p:spPr>
      </p:pic>
      <p:cxnSp>
        <p:nvCxnSpPr>
          <p:cNvPr id="38" name="מחבר חץ ישר 37"/>
          <p:cNvCxnSpPr/>
          <p:nvPr/>
        </p:nvCxnSpPr>
        <p:spPr>
          <a:xfrm>
            <a:off x="9462865" y="2183786"/>
            <a:ext cx="0" cy="42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87" y="2429678"/>
            <a:ext cx="2800763" cy="6080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723412"/>
            <a:ext cx="1478095" cy="2247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968227" y="3557161"/>
            <a:ext cx="109266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עובדה: </a:t>
            </a:r>
            <a:endParaRPr lang="he-IL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9783021" y="4219277"/>
            <a:ext cx="224837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באופן כללי, עבור </a:t>
            </a:r>
            <a:endParaRPr lang="he-IL" sz="22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74" y="4355477"/>
            <a:ext cx="1376152" cy="2061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08159" y="4209126"/>
            <a:ext cx="16734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מתקיים כי</a:t>
            </a:r>
            <a:r>
              <a:rPr lang="en-US" sz="2200" dirty="0" smtClean="0"/>
              <a:t>:</a:t>
            </a:r>
            <a:endParaRPr lang="he-IL" sz="22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88" y="4585953"/>
            <a:ext cx="211429" cy="74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71314" y="4004298"/>
            <a:ext cx="224837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200" dirty="0" smtClean="0"/>
              <a:t>מספר עמודות ללא איבר מוביל בצורה מדורגת</a:t>
            </a:r>
            <a:endParaRPr lang="he-IL" sz="22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1" y="4355477"/>
            <a:ext cx="1506895" cy="20281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82021" y="4044366"/>
            <a:ext cx="21106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200" dirty="0" smtClean="0"/>
              <a:t>מספר משתנים חופשיים</a:t>
            </a:r>
            <a:endParaRPr lang="he-IL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5504688" y="5421128"/>
            <a:ext cx="640409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ובסיס מתקבל ע"י הצבת פרמטר אחד=1 וכל השאר =0</a:t>
            </a:r>
            <a:endParaRPr lang="he-IL" sz="22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11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3124123"/>
            <a:ext cx="11021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פתרון:</a:t>
            </a:r>
            <a:endParaRPr lang="he-IL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76365" y="1398747"/>
            <a:ext cx="1146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תרגיל:</a:t>
            </a:r>
            <a:endParaRPr lang="he-IL" sz="22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11" y="2287369"/>
            <a:ext cx="339048" cy="2609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59199" y="1398747"/>
            <a:ext cx="204655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הקבוצה</a:t>
            </a:r>
            <a:endParaRPr lang="he-IL" sz="22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74" y="1187384"/>
            <a:ext cx="2898286" cy="9112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66214" y="4388183"/>
            <a:ext cx="1644357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" dirty="0" smtClean="0"/>
              <a:t>חישבנו כבר</a:t>
            </a:r>
            <a:endParaRPr lang="he-IL" sz="1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84461"/>
            <a:ext cx="6206476" cy="911238"/>
          </a:xfrm>
          <a:prstGeom prst="rect">
            <a:avLst/>
          </a:prstGeom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14</a:t>
            </a:fld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7507969" y="2198400"/>
            <a:ext cx="18189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ת"ק </a:t>
            </a:r>
            <a:r>
              <a:rPr lang="he-IL" sz="2200" dirty="0" err="1" smtClean="0"/>
              <a:t>בת"ל</a:t>
            </a:r>
            <a:r>
              <a:rPr lang="he-IL" sz="2200" dirty="0" smtClean="0"/>
              <a:t> של</a:t>
            </a:r>
            <a:endParaRPr lang="he-IL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cxnSp>
        <p:nvCxnSpPr>
          <p:cNvPr id="43" name="מחבר חץ ישר 42"/>
          <p:cNvCxnSpPr/>
          <p:nvPr/>
        </p:nvCxnSpPr>
        <p:spPr>
          <a:xfrm flipV="1">
            <a:off x="6746382" y="3708986"/>
            <a:ext cx="0" cy="58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79" y="3099391"/>
            <a:ext cx="1504000" cy="911238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15" y="4333372"/>
            <a:ext cx="140190" cy="22400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97" y="4749069"/>
            <a:ext cx="4540951" cy="91123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8669" y="4987597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2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466725" y="1377938"/>
            <a:ext cx="54879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מצאו קבוצה </a:t>
            </a:r>
            <a:r>
              <a:rPr lang="he-IL" sz="2200" dirty="0" err="1" smtClean="0"/>
              <a:t>בת"ל</a:t>
            </a:r>
            <a:r>
              <a:rPr lang="he-IL" sz="2200" dirty="0" smtClean="0"/>
              <a:t> שמכילה אותה עם 3 איברים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2052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14" grpId="0"/>
      <p:bldP spid="23" grpId="0"/>
      <p:bldP spid="25" grpId="0"/>
      <p:bldP spid="49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76365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15</a:t>
            </a:fld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9289669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נסמן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15" y="1369637"/>
            <a:ext cx="2236198" cy="31809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181600" y="1246347"/>
            <a:ext cx="17588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ונראה כי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74" y="1369638"/>
            <a:ext cx="1900959" cy="31809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524040" y="1246347"/>
            <a:ext cx="175885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50" name="TextBox 49"/>
          <p:cNvSpPr txBox="1"/>
          <p:nvPr/>
        </p:nvSpPr>
        <p:spPr>
          <a:xfrm>
            <a:off x="9289669" y="195397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נניח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86" y="2103263"/>
            <a:ext cx="3784775" cy="28571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61618" y="1953976"/>
            <a:ext cx="5101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ונראה כי כל המקדמים בהכרח שווים ל 0</a:t>
            </a:r>
            <a:endParaRPr lang="he-IL" sz="25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4" y="2691178"/>
            <a:ext cx="175238" cy="28381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14" y="3220039"/>
            <a:ext cx="3481917" cy="285714"/>
          </a:xfrm>
          <a:prstGeom prst="rect">
            <a:avLst/>
          </a:prstGeom>
        </p:spPr>
      </p:pic>
      <p:pic>
        <p:nvPicPr>
          <p:cNvPr id="61" name="תמונה 6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4" y="3781633"/>
            <a:ext cx="175238" cy="28381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77" y="4336815"/>
            <a:ext cx="756190" cy="285714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933825" y="4222095"/>
            <a:ext cx="276493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(כי אחרת נחלק ב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56" y="4336815"/>
            <a:ext cx="403810" cy="28571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562397" y="4222095"/>
            <a:ext cx="122353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ונקבל כי</a:t>
            </a:r>
            <a:endParaRPr lang="he-IL" sz="2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83" y="4301040"/>
            <a:ext cx="1603815" cy="318095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85074" y="4222095"/>
            <a:ext cx="37350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500" dirty="0" smtClean="0"/>
              <a:t>(</a:t>
            </a:r>
            <a:endParaRPr lang="he-IL" sz="25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27" y="4292716"/>
            <a:ext cx="3038105" cy="259047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865" y="4893901"/>
            <a:ext cx="175238" cy="28381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05" y="4333669"/>
            <a:ext cx="281905" cy="177143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14" y="5384611"/>
            <a:ext cx="2558093" cy="270476"/>
          </a:xfrm>
          <a:prstGeom prst="rect">
            <a:avLst/>
          </a:prstGeom>
        </p:spPr>
      </p:pic>
      <p:cxnSp>
        <p:nvCxnSpPr>
          <p:cNvPr id="26" name="מחבר חץ ישר 25"/>
          <p:cNvCxnSpPr>
            <a:stCxn id="69" idx="1"/>
          </p:cNvCxnSpPr>
          <p:nvPr/>
        </p:nvCxnSpPr>
        <p:spPr>
          <a:xfrm flipH="1">
            <a:off x="7858125" y="5035806"/>
            <a:ext cx="1942740" cy="348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תמונה 2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18" y="5434543"/>
            <a:ext cx="113143" cy="13828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940459" y="5206580"/>
            <a:ext cx="7095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1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36909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40" grpId="0"/>
      <p:bldP spid="46" grpId="0"/>
      <p:bldP spid="50" grpId="0"/>
      <p:bldP spid="54" grpId="0"/>
      <p:bldP spid="62" grpId="0"/>
      <p:bldP spid="63" grpId="0"/>
      <p:bldP spid="65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76365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16</a:t>
            </a:fld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7479793" y="1246347"/>
            <a:ext cx="295607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מ"ו יש בסיס</a:t>
            </a:r>
            <a:endParaRPr lang="he-IL" sz="2500" dirty="0"/>
          </a:p>
        </p:txBody>
      </p:sp>
      <p:sp>
        <p:nvSpPr>
          <p:cNvPr id="50" name="TextBox 49"/>
          <p:cNvSpPr txBox="1"/>
          <p:nvPr/>
        </p:nvSpPr>
        <p:spPr>
          <a:xfrm>
            <a:off x="6785267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42" name="TextBox 41"/>
          <p:cNvSpPr txBox="1"/>
          <p:nvPr/>
        </p:nvSpPr>
        <p:spPr>
          <a:xfrm>
            <a:off x="4362450" y="1246347"/>
            <a:ext cx="23363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 קבוצה </a:t>
            </a:r>
            <a:endParaRPr lang="he-IL" sz="25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77" y="1384072"/>
            <a:ext cx="188572" cy="23047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171701" y="1246347"/>
            <a:ext cx="25424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/>
              <a:t> </a:t>
            </a:r>
            <a:r>
              <a:rPr lang="he-IL" sz="2500" dirty="0" smtClean="0"/>
              <a:t>מקסימאלית.</a:t>
            </a:r>
            <a:endParaRPr lang="he-IL" sz="2500" dirty="0"/>
          </a:p>
        </p:txBody>
      </p:sp>
      <p:sp>
        <p:nvSpPr>
          <p:cNvPr id="71" name="TextBox 70"/>
          <p:cNvSpPr txBox="1"/>
          <p:nvPr/>
        </p:nvSpPr>
        <p:spPr>
          <a:xfrm>
            <a:off x="4362450" y="1850977"/>
            <a:ext cx="23363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ואז נקבל כי</a:t>
            </a:r>
            <a:endParaRPr lang="he-IL" sz="2500" dirty="0"/>
          </a:p>
        </p:txBody>
      </p:sp>
      <p:pic>
        <p:nvPicPr>
          <p:cNvPr id="72" name="תמונה 7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50" y="1985696"/>
            <a:ext cx="1748571" cy="3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2" grpId="0"/>
      <p:bldP spid="44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76365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17</a:t>
            </a:fld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7479793" y="1246347"/>
            <a:ext cx="295607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מ"ו יש בסיס</a:t>
            </a:r>
            <a:endParaRPr lang="he-IL" sz="2500" dirty="0"/>
          </a:p>
        </p:txBody>
      </p:sp>
      <p:sp>
        <p:nvSpPr>
          <p:cNvPr id="50" name="TextBox 49"/>
          <p:cNvSpPr txBox="1"/>
          <p:nvPr/>
        </p:nvSpPr>
        <p:spPr>
          <a:xfrm>
            <a:off x="6785267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42" name="TextBox 41"/>
          <p:cNvSpPr txBox="1"/>
          <p:nvPr/>
        </p:nvSpPr>
        <p:spPr>
          <a:xfrm>
            <a:off x="4362450" y="1246347"/>
            <a:ext cx="23363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 קבוצה </a:t>
            </a:r>
            <a:endParaRPr lang="he-IL" sz="25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77" y="1384072"/>
            <a:ext cx="188572" cy="23047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171701" y="1246347"/>
            <a:ext cx="25424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/>
              <a:t> </a:t>
            </a:r>
            <a:r>
              <a:rPr lang="he-IL" sz="2500" dirty="0" smtClean="0"/>
              <a:t>מקסימאלית.</a:t>
            </a:r>
            <a:endParaRPr lang="he-IL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76365" y="195397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47" name="TextBox 46"/>
          <p:cNvSpPr txBox="1"/>
          <p:nvPr/>
        </p:nvSpPr>
        <p:spPr>
          <a:xfrm>
            <a:off x="8201025" y="1953976"/>
            <a:ext cx="22348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</a:t>
            </a:r>
            <a:endParaRPr lang="he-IL" sz="25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29" y="2070880"/>
            <a:ext cx="188572" cy="23047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088729" y="1953976"/>
            <a:ext cx="283130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ניתן להשלים לבסיס</a:t>
            </a:r>
            <a:endParaRPr lang="he-IL" sz="2500" dirty="0"/>
          </a:p>
        </p:txBody>
      </p:sp>
      <p:sp>
        <p:nvSpPr>
          <p:cNvPr id="51" name="TextBox 50"/>
          <p:cNvSpPr txBox="1"/>
          <p:nvPr/>
        </p:nvSpPr>
        <p:spPr>
          <a:xfrm>
            <a:off x="3999344" y="196287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475" y="1962877"/>
            <a:ext cx="221506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נוסיף שוב ושוב</a:t>
            </a:r>
            <a:endParaRPr lang="he-IL" sz="25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0" y="2070880"/>
            <a:ext cx="1603815" cy="31809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58391" y="2523936"/>
            <a:ext cx="39521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עד שנגיע לקבוצה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מקס'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4053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3124123"/>
            <a:ext cx="11021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פתרון:</a:t>
            </a:r>
            <a:endParaRPr lang="he-IL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76365" y="1398747"/>
            <a:ext cx="1146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תרגיל:</a:t>
            </a:r>
            <a:endParaRPr lang="he-IL" sz="22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11" y="2287369"/>
            <a:ext cx="339048" cy="2609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59199" y="1398747"/>
            <a:ext cx="204655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הקבוצה</a:t>
            </a:r>
            <a:endParaRPr lang="he-IL" sz="22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74" y="1187384"/>
            <a:ext cx="2898286" cy="9112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66214" y="4388183"/>
            <a:ext cx="1644357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" dirty="0" smtClean="0"/>
              <a:t>חישבנו כבר</a:t>
            </a:r>
            <a:endParaRPr lang="he-IL" sz="1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84461"/>
            <a:ext cx="6206476" cy="911238"/>
          </a:xfrm>
          <a:prstGeom prst="rect">
            <a:avLst/>
          </a:prstGeom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18</a:t>
            </a:fld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7507969" y="2198400"/>
            <a:ext cx="18189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ת"ק </a:t>
            </a:r>
            <a:r>
              <a:rPr lang="he-IL" sz="2200" dirty="0" err="1" smtClean="0"/>
              <a:t>בת"ל</a:t>
            </a:r>
            <a:r>
              <a:rPr lang="he-IL" sz="2200" dirty="0" smtClean="0"/>
              <a:t> של</a:t>
            </a:r>
            <a:endParaRPr lang="he-IL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cxnSp>
        <p:nvCxnSpPr>
          <p:cNvPr id="43" name="מחבר חץ ישר 42"/>
          <p:cNvCxnSpPr/>
          <p:nvPr/>
        </p:nvCxnSpPr>
        <p:spPr>
          <a:xfrm flipV="1">
            <a:off x="6746382" y="3708986"/>
            <a:ext cx="0" cy="58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29" y="3099391"/>
            <a:ext cx="967619" cy="911238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15" y="4333372"/>
            <a:ext cx="140190" cy="2240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71" y="4749070"/>
            <a:ext cx="3337143" cy="91123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47344" y="4987597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2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466725" y="1377938"/>
            <a:ext cx="54879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מצאו קבוצה </a:t>
            </a:r>
            <a:r>
              <a:rPr lang="he-IL" sz="2200" dirty="0" err="1" smtClean="0"/>
              <a:t>בת"ל</a:t>
            </a:r>
            <a:r>
              <a:rPr lang="he-IL" sz="2200" dirty="0" smtClean="0"/>
              <a:t> שמכילה אותה עם 3 איברים</a:t>
            </a:r>
            <a:endParaRPr lang="he-IL" sz="2200" dirty="0"/>
          </a:p>
        </p:txBody>
      </p:sp>
      <p:cxnSp>
        <p:nvCxnSpPr>
          <p:cNvPr id="38" name="מחבר חץ ישר 37"/>
          <p:cNvCxnSpPr/>
          <p:nvPr/>
        </p:nvCxnSpPr>
        <p:spPr>
          <a:xfrm>
            <a:off x="5791200" y="5276850"/>
            <a:ext cx="499474" cy="187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86798" y="5464651"/>
            <a:ext cx="14235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בסיס של</a:t>
            </a:r>
            <a:endParaRPr lang="he-IL" sz="22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75" y="5579098"/>
            <a:ext cx="339048" cy="2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76365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19</a:t>
            </a:fld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7479793" y="1246347"/>
            <a:ext cx="295607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מ"ו יש בסיס</a:t>
            </a:r>
            <a:endParaRPr lang="he-IL" sz="2500" dirty="0"/>
          </a:p>
        </p:txBody>
      </p:sp>
      <p:sp>
        <p:nvSpPr>
          <p:cNvPr id="50" name="TextBox 49"/>
          <p:cNvSpPr txBox="1"/>
          <p:nvPr/>
        </p:nvSpPr>
        <p:spPr>
          <a:xfrm>
            <a:off x="6785267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42" name="TextBox 41"/>
          <p:cNvSpPr txBox="1"/>
          <p:nvPr/>
        </p:nvSpPr>
        <p:spPr>
          <a:xfrm>
            <a:off x="4362450" y="1246347"/>
            <a:ext cx="23363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 קבוצה </a:t>
            </a:r>
            <a:endParaRPr lang="he-IL" sz="25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77" y="1384072"/>
            <a:ext cx="188572" cy="23047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171701" y="1246347"/>
            <a:ext cx="25424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/>
              <a:t> </a:t>
            </a:r>
            <a:r>
              <a:rPr lang="he-IL" sz="2500" dirty="0" smtClean="0"/>
              <a:t>מקסימאלית.</a:t>
            </a:r>
            <a:endParaRPr lang="he-IL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76365" y="195397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47" name="TextBox 46"/>
          <p:cNvSpPr txBox="1"/>
          <p:nvPr/>
        </p:nvSpPr>
        <p:spPr>
          <a:xfrm>
            <a:off x="8201025" y="1953976"/>
            <a:ext cx="22348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</a:t>
            </a:r>
            <a:endParaRPr lang="he-IL" sz="25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29" y="2070880"/>
            <a:ext cx="188572" cy="23047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088729" y="1953976"/>
            <a:ext cx="283130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ניתן להשלים לבסיס</a:t>
            </a:r>
            <a:endParaRPr lang="he-IL" sz="2500" dirty="0"/>
          </a:p>
        </p:txBody>
      </p:sp>
      <p:sp>
        <p:nvSpPr>
          <p:cNvPr id="51" name="TextBox 50"/>
          <p:cNvSpPr txBox="1"/>
          <p:nvPr/>
        </p:nvSpPr>
        <p:spPr>
          <a:xfrm>
            <a:off x="3999344" y="196287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475" y="1962877"/>
            <a:ext cx="221506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נוסיף שוב ושוב</a:t>
            </a:r>
            <a:endParaRPr lang="he-IL" sz="25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0" y="2070880"/>
            <a:ext cx="1603815" cy="31809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58391" y="2523936"/>
            <a:ext cx="39521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עד שנגיע לקבוצה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מקס'</a:t>
            </a:r>
            <a:endParaRPr lang="he-IL" sz="2500" dirty="0"/>
          </a:p>
        </p:txBody>
      </p:sp>
      <p:sp>
        <p:nvSpPr>
          <p:cNvPr id="57" name="TextBox 56"/>
          <p:cNvSpPr txBox="1"/>
          <p:nvPr/>
        </p:nvSpPr>
        <p:spPr>
          <a:xfrm>
            <a:off x="10576365" y="3335101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58" name="TextBox 57"/>
          <p:cNvSpPr txBox="1"/>
          <p:nvPr/>
        </p:nvSpPr>
        <p:spPr>
          <a:xfrm>
            <a:off x="9858375" y="3335101"/>
            <a:ext cx="6062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75" y="3487903"/>
            <a:ext cx="314286" cy="22285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249101" y="3335101"/>
            <a:ext cx="8332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ת"מ </a:t>
            </a:r>
            <a:endParaRPr lang="he-IL" sz="2500" dirty="0"/>
          </a:p>
        </p:txBody>
      </p:sp>
      <p:sp>
        <p:nvSpPr>
          <p:cNvPr id="64" name="TextBox 63"/>
          <p:cNvSpPr txBox="1"/>
          <p:nvPr/>
        </p:nvSpPr>
        <p:spPr>
          <a:xfrm>
            <a:off x="7503408" y="3335101"/>
            <a:ext cx="8332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של</a:t>
            </a:r>
            <a:endParaRPr lang="he-IL" sz="2500" dirty="0"/>
          </a:p>
        </p:txBody>
      </p:sp>
      <p:pic>
        <p:nvPicPr>
          <p:cNvPr id="66" name="תמונה 6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16" y="3487902"/>
            <a:ext cx="226667" cy="222857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95621" y="3335101"/>
            <a:ext cx="6062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05" y="3487904"/>
            <a:ext cx="2158096" cy="26285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576365" y="4018025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8201025" y="4018025"/>
            <a:ext cx="22348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 בסיס </a:t>
            </a:r>
            <a:endParaRPr lang="he-IL" sz="25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439" y="4141314"/>
            <a:ext cx="188572" cy="23047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503408" y="3986380"/>
            <a:ext cx="8332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של</a:t>
            </a:r>
            <a:endParaRPr lang="he-IL" sz="2500" dirty="0"/>
          </a:p>
        </p:txBody>
      </p:sp>
      <p:pic>
        <p:nvPicPr>
          <p:cNvPr id="59" name="תמונה 5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50" y="4141314"/>
            <a:ext cx="314286" cy="22285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344025" y="4529106"/>
            <a:ext cx="10918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כיוון ש</a:t>
            </a:r>
            <a:endParaRPr lang="he-IL" sz="2500" dirty="0"/>
          </a:p>
        </p:txBody>
      </p:sp>
      <p:pic>
        <p:nvPicPr>
          <p:cNvPr id="62" name="תמונה 6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06" y="4645945"/>
            <a:ext cx="188572" cy="23047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866029" y="4495079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,</a:t>
            </a:r>
            <a:endParaRPr lang="he-IL" sz="2500" dirty="0"/>
          </a:p>
        </p:txBody>
      </p:sp>
      <p:sp>
        <p:nvSpPr>
          <p:cNvPr id="65" name="TextBox 64"/>
          <p:cNvSpPr txBox="1"/>
          <p:nvPr/>
        </p:nvSpPr>
        <p:spPr>
          <a:xfrm>
            <a:off x="3352800" y="4529106"/>
            <a:ext cx="451322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אפשר להשלים אותה לבסיס של</a:t>
            </a:r>
            <a:endParaRPr lang="he-IL" sz="2500" dirty="0"/>
          </a:p>
        </p:txBody>
      </p:sp>
      <p:pic>
        <p:nvPicPr>
          <p:cNvPr id="68" name="תמונה 6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066" y="4693878"/>
            <a:ext cx="226667" cy="2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54" grpId="0"/>
      <p:bldP spid="61" grpId="0"/>
      <p:bldP spid="63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7950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בסיס ל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38" y="682257"/>
            <a:ext cx="253867" cy="24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776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175" y="1366158"/>
            <a:ext cx="45130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הם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וגם פורשים את </a:t>
            </a:r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1502968"/>
            <a:ext cx="253867" cy="24960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689" y="2610424"/>
            <a:ext cx="4696380" cy="251428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8050123" y="1889378"/>
            <a:ext cx="360452" cy="539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5324475" y="1889378"/>
            <a:ext cx="847725" cy="520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89" y="2610424"/>
            <a:ext cx="2386286" cy="252952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24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620375" y="3124123"/>
            <a:ext cx="11021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פתרון:</a:t>
            </a:r>
            <a:endParaRPr lang="he-IL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576365" y="1398747"/>
            <a:ext cx="11462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תרגיל:</a:t>
            </a:r>
            <a:endParaRPr lang="he-IL" sz="22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11" y="2287369"/>
            <a:ext cx="339048" cy="2609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59199" y="1398747"/>
            <a:ext cx="204655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הקבוצה</a:t>
            </a:r>
            <a:endParaRPr lang="he-IL" sz="22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74" y="1187384"/>
            <a:ext cx="2898286" cy="9112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66214" y="4388183"/>
            <a:ext cx="1644357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" dirty="0" smtClean="0"/>
              <a:t>חישבנו כבר</a:t>
            </a:r>
            <a:endParaRPr lang="he-IL" sz="1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84461"/>
            <a:ext cx="6206476" cy="911238"/>
          </a:xfrm>
          <a:prstGeom prst="rect">
            <a:avLst/>
          </a:prstGeom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20</a:t>
            </a:fld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7507969" y="2198400"/>
            <a:ext cx="181898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ת"ק </a:t>
            </a:r>
            <a:r>
              <a:rPr lang="he-IL" sz="2200" dirty="0" err="1" smtClean="0"/>
              <a:t>בת"ל</a:t>
            </a:r>
            <a:r>
              <a:rPr lang="he-IL" sz="2200" dirty="0" smtClean="0"/>
              <a:t> של</a:t>
            </a:r>
            <a:endParaRPr lang="he-IL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cxnSp>
        <p:nvCxnSpPr>
          <p:cNvPr id="43" name="מחבר חץ ישר 42"/>
          <p:cNvCxnSpPr/>
          <p:nvPr/>
        </p:nvCxnSpPr>
        <p:spPr>
          <a:xfrm flipV="1">
            <a:off x="6746382" y="3708986"/>
            <a:ext cx="0" cy="587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29" y="3099391"/>
            <a:ext cx="967619" cy="911238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15" y="4333372"/>
            <a:ext cx="140190" cy="2240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71" y="4749070"/>
            <a:ext cx="3337143" cy="91123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47344" y="4987597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2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466725" y="1377938"/>
            <a:ext cx="548795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מצאו קבוצה </a:t>
            </a:r>
            <a:r>
              <a:rPr lang="he-IL" sz="2200" dirty="0" err="1" smtClean="0"/>
              <a:t>בת"ל</a:t>
            </a:r>
            <a:r>
              <a:rPr lang="he-IL" sz="2200" dirty="0" smtClean="0"/>
              <a:t> שמכילה אותה עם 3 איברים</a:t>
            </a:r>
            <a:endParaRPr lang="he-IL" sz="2200" dirty="0"/>
          </a:p>
        </p:txBody>
      </p:sp>
      <p:cxnSp>
        <p:nvCxnSpPr>
          <p:cNvPr id="7" name="מחבר חץ ישר 6"/>
          <p:cNvCxnSpPr/>
          <p:nvPr/>
        </p:nvCxnSpPr>
        <p:spPr>
          <a:xfrm>
            <a:off x="5791200" y="5276850"/>
            <a:ext cx="499474" cy="187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86798" y="5464651"/>
            <a:ext cx="142359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בסיס של</a:t>
            </a:r>
            <a:endParaRPr lang="he-IL" sz="22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75" y="5579098"/>
            <a:ext cx="339048" cy="26095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150416" y="4676162"/>
            <a:ext cx="40415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הוכחה: אחרת, היה אפשר למצוא </a:t>
            </a:r>
          </a:p>
          <a:p>
            <a:r>
              <a:rPr lang="he-IL" sz="2200" dirty="0" smtClean="0"/>
              <a:t>קבוצה </a:t>
            </a:r>
            <a:r>
              <a:rPr lang="he-IL" sz="2200" dirty="0" err="1" smtClean="0"/>
              <a:t>בת"ל</a:t>
            </a:r>
            <a:r>
              <a:rPr lang="he-IL" sz="2200" dirty="0" smtClean="0"/>
              <a:t> עם 4 איברים ואז</a:t>
            </a:r>
            <a:endParaRPr lang="he-IL" sz="22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52" y="4821833"/>
            <a:ext cx="182857" cy="17219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560" y="5550562"/>
            <a:ext cx="963809" cy="27992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945929" y="5446828"/>
            <a:ext cx="160701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err="1" smtClean="0"/>
              <a:t>ממימד</a:t>
            </a:r>
            <a:r>
              <a:rPr lang="he-IL" sz="2200" dirty="0" smtClean="0"/>
              <a:t> 4</a:t>
            </a:r>
            <a:endParaRPr lang="he-IL" sz="2200" dirty="0"/>
          </a:p>
        </p:txBody>
      </p:sp>
      <p:sp>
        <p:nvSpPr>
          <p:cNvPr id="42" name="TextBox 41"/>
          <p:cNvSpPr txBox="1"/>
          <p:nvPr/>
        </p:nvSpPr>
        <p:spPr>
          <a:xfrm>
            <a:off x="9458325" y="5886803"/>
            <a:ext cx="26429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אבל זה ת"מ של</a:t>
            </a:r>
            <a:endParaRPr lang="he-IL" sz="2200" dirty="0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900" y="5971770"/>
            <a:ext cx="339048" cy="2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8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2850" y="141729"/>
            <a:ext cx="441007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השלמה קבוצה </a:t>
            </a:r>
            <a:r>
              <a:rPr lang="he-IL" sz="3500" dirty="0" err="1" smtClean="0">
                <a:cs typeface="+mj-cs"/>
              </a:rPr>
              <a:t>בת"ל</a:t>
            </a:r>
            <a:r>
              <a:rPr lang="he-IL" sz="3500" dirty="0" smtClean="0">
                <a:cs typeface="+mj-cs"/>
              </a:rPr>
              <a:t> לבסיס</a:t>
            </a:r>
            <a:endParaRPr lang="he-IL" sz="35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61" y="6297582"/>
            <a:ext cx="170993" cy="357073"/>
          </a:xfrm>
          <a:prstGeom prst="rect">
            <a:avLst/>
          </a:prstGeom>
        </p:spPr>
      </p:pic>
      <p:cxnSp>
        <p:nvCxnSpPr>
          <p:cNvPr id="6" name="מחבר ישר 5"/>
          <p:cNvCxnSpPr/>
          <p:nvPr/>
        </p:nvCxnSpPr>
        <p:spPr>
          <a:xfrm>
            <a:off x="1596755" y="5924550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79" y="5276863"/>
            <a:ext cx="749351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3" y="4043427"/>
            <a:ext cx="1325195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5" y="2785397"/>
            <a:ext cx="1901038" cy="417424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" y="1127310"/>
            <a:ext cx="3256407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79" y="2267165"/>
            <a:ext cx="45263" cy="379705"/>
          </a:xfrm>
          <a:prstGeom prst="rect">
            <a:avLst/>
          </a:prstGeom>
        </p:spPr>
      </p:pic>
      <p:cxnSp>
        <p:nvCxnSpPr>
          <p:cNvPr id="21" name="מחבר ישר 20"/>
          <p:cNvCxnSpPr/>
          <p:nvPr/>
        </p:nvCxnSpPr>
        <p:spPr>
          <a:xfrm>
            <a:off x="1596754" y="4784694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1605200" y="3504468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>
            <a:off x="1680408" y="1792481"/>
            <a:ext cx="2" cy="261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/>
          <p:nvPr/>
        </p:nvCxnSpPr>
        <p:spPr>
          <a:xfrm>
            <a:off x="1971429" y="6055503"/>
            <a:ext cx="20195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/>
          <p:cNvCxnSpPr/>
          <p:nvPr/>
        </p:nvCxnSpPr>
        <p:spPr>
          <a:xfrm>
            <a:off x="1971429" y="4915647"/>
            <a:ext cx="205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>
            <a:off x="1971429" y="3635421"/>
            <a:ext cx="205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תמונה 8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19" y="5860238"/>
            <a:ext cx="2584762" cy="323810"/>
          </a:xfrm>
          <a:prstGeom prst="rect">
            <a:avLst/>
          </a:prstGeom>
        </p:spPr>
      </p:pic>
      <p:pic>
        <p:nvPicPr>
          <p:cNvPr id="82" name="תמונה 8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1" y="4784695"/>
            <a:ext cx="2133334" cy="318095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1" y="3476373"/>
            <a:ext cx="2569524" cy="318095"/>
          </a:xfrm>
          <a:prstGeom prst="rect">
            <a:avLst/>
          </a:prstGeom>
        </p:spPr>
      </p:pic>
      <p:sp>
        <p:nvSpPr>
          <p:cNvPr id="39" name="מלבן מעוגל 38"/>
          <p:cNvSpPr/>
          <p:nvPr/>
        </p:nvSpPr>
        <p:spPr>
          <a:xfrm>
            <a:off x="0" y="876680"/>
            <a:ext cx="3467100" cy="58479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/>
          <p:nvPr/>
        </p:nvSpPr>
        <p:spPr>
          <a:xfrm>
            <a:off x="545088" y="225588"/>
            <a:ext cx="2118423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8683900" y="8379"/>
            <a:ext cx="3470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איך מוצאים/משלימים בסיס למרחב </a:t>
            </a:r>
            <a:r>
              <a:rPr lang="he-IL" sz="2800" dirty="0" err="1" smtClean="0">
                <a:cs typeface="+mj-cs"/>
              </a:rPr>
              <a:t>ממימד</a:t>
            </a:r>
            <a:r>
              <a:rPr lang="he-IL" sz="2800" dirty="0" smtClean="0">
                <a:cs typeface="+mj-cs"/>
              </a:rPr>
              <a:t>      ?</a:t>
            </a:r>
            <a:endParaRPr lang="he-IL" sz="2800" dirty="0">
              <a:cs typeface="+mj-cs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50" y="614997"/>
            <a:ext cx="228829" cy="188595"/>
          </a:xfrm>
          <a:prstGeom prst="rect">
            <a:avLst/>
          </a:prstGeom>
        </p:spPr>
      </p:pic>
      <p:cxnSp>
        <p:nvCxnSpPr>
          <p:cNvPr id="44" name="מחבר חץ ישר 43"/>
          <p:cNvCxnSpPr/>
          <p:nvPr/>
        </p:nvCxnSpPr>
        <p:spPr>
          <a:xfrm>
            <a:off x="1971429" y="2104409"/>
            <a:ext cx="20576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תמונה 8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1" y="1949070"/>
            <a:ext cx="3811429" cy="318095"/>
          </a:xfrm>
          <a:prstGeom prst="rect">
            <a:avLst/>
          </a:prstGeom>
        </p:spPr>
      </p:pic>
      <p:sp>
        <p:nvSpPr>
          <p:cNvPr id="28" name="מלבן מעוגל 27"/>
          <p:cNvSpPr/>
          <p:nvPr/>
        </p:nvSpPr>
        <p:spPr>
          <a:xfrm>
            <a:off x="2876550" y="1331884"/>
            <a:ext cx="279661" cy="262906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מעוגל 31"/>
          <p:cNvSpPr/>
          <p:nvPr/>
        </p:nvSpPr>
        <p:spPr>
          <a:xfrm>
            <a:off x="9909143" y="517392"/>
            <a:ext cx="354761" cy="377957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18" y="1277725"/>
            <a:ext cx="338286" cy="212571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1" y="1218488"/>
            <a:ext cx="3470476" cy="318095"/>
          </a:xfrm>
          <a:prstGeom prst="rect">
            <a:avLst/>
          </a:prstGeom>
        </p:spPr>
      </p:pic>
      <p:sp>
        <p:nvSpPr>
          <p:cNvPr id="37" name="מלבן מעוגל 36"/>
          <p:cNvSpPr/>
          <p:nvPr/>
        </p:nvSpPr>
        <p:spPr>
          <a:xfrm>
            <a:off x="4232761" y="1193140"/>
            <a:ext cx="3540103" cy="343444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5" name="תמונה 6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43" y="3735507"/>
            <a:ext cx="2360381" cy="911238"/>
          </a:xfrm>
          <a:prstGeom prst="rect">
            <a:avLst/>
          </a:prstGeom>
        </p:spPr>
      </p:pic>
      <p:pic>
        <p:nvPicPr>
          <p:cNvPr id="64" name="תמונה 6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28" y="2493617"/>
            <a:ext cx="3337143" cy="911238"/>
          </a:xfrm>
          <a:prstGeom prst="rect">
            <a:avLst/>
          </a:prstGeom>
        </p:spPr>
      </p:pic>
      <p:pic>
        <p:nvPicPr>
          <p:cNvPr id="77" name="תמונה 7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27" y="5009298"/>
            <a:ext cx="1383619" cy="911238"/>
          </a:xfrm>
          <a:prstGeom prst="rect">
            <a:avLst/>
          </a:prstGeom>
        </p:spPr>
      </p:pic>
      <p:pic>
        <p:nvPicPr>
          <p:cNvPr id="78" name="תמונה 7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39" y="6297582"/>
            <a:ext cx="170993" cy="357073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11040105" y="1789945"/>
            <a:ext cx="110218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דוגמה:</a:t>
            </a:r>
            <a:endParaRPr lang="he-IL" sz="2200" dirty="0"/>
          </a:p>
        </p:txBody>
      </p:sp>
      <p:pic>
        <p:nvPicPr>
          <p:cNvPr id="87" name="תמונה 8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433" y="1842388"/>
            <a:ext cx="339048" cy="260952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32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28" grpId="0" animBg="1"/>
      <p:bldP spid="32" grpId="0" animBg="1"/>
      <p:bldP spid="37" grpId="0" animBg="1"/>
      <p:bldP spid="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0871487" y="1086878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למשל:</a:t>
            </a:r>
            <a:endParaRPr lang="he-IL" sz="2000" dirty="0"/>
          </a:p>
        </p:txBody>
      </p:sp>
      <p:pic>
        <p:nvPicPr>
          <p:cNvPr id="129" name="תמונה 1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09" y="1184495"/>
            <a:ext cx="804572" cy="21638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15" y="2092830"/>
            <a:ext cx="4554286" cy="910857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15" y="2092830"/>
            <a:ext cx="3731429" cy="910857"/>
          </a:xfrm>
          <a:prstGeom prst="rect">
            <a:avLst/>
          </a:prstGeom>
        </p:spPr>
      </p:pic>
      <p:pic>
        <p:nvPicPr>
          <p:cNvPr id="102" name="תמונה 10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22" y="1871906"/>
            <a:ext cx="149714" cy="112000"/>
          </a:xfrm>
          <a:prstGeom prst="rect">
            <a:avLst/>
          </a:prstGeom>
        </p:spPr>
      </p:pic>
      <p:pic>
        <p:nvPicPr>
          <p:cNvPr id="103" name="תמונה 10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57" y="1886050"/>
            <a:ext cx="154285" cy="112000"/>
          </a:xfrm>
          <a:prstGeom prst="rect">
            <a:avLst/>
          </a:prstGeom>
        </p:spPr>
      </p:pic>
      <p:pic>
        <p:nvPicPr>
          <p:cNvPr id="104" name="תמונה 10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56" y="1871906"/>
            <a:ext cx="155428" cy="114286"/>
          </a:xfrm>
          <a:prstGeom prst="rect">
            <a:avLst/>
          </a:prstGeom>
        </p:spPr>
      </p:pic>
      <p:pic>
        <p:nvPicPr>
          <p:cNvPr id="105" name="תמונה 10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98" y="1871906"/>
            <a:ext cx="157714" cy="112000"/>
          </a:xfrm>
          <a:prstGeom prst="rect">
            <a:avLst/>
          </a:prstGeom>
        </p:spPr>
      </p:pic>
      <p:pic>
        <p:nvPicPr>
          <p:cNvPr id="106" name="תמונה 10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06" y="1871906"/>
            <a:ext cx="154285" cy="114286"/>
          </a:xfrm>
          <a:prstGeom prst="rect">
            <a:avLst/>
          </a:prstGeom>
        </p:spPr>
      </p:pic>
      <p:pic>
        <p:nvPicPr>
          <p:cNvPr id="126" name="תמונה 1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06" y="2018085"/>
            <a:ext cx="3284571" cy="910857"/>
          </a:xfrm>
          <a:prstGeom prst="rect">
            <a:avLst/>
          </a:prstGeom>
        </p:spPr>
      </p:pic>
      <p:pic>
        <p:nvPicPr>
          <p:cNvPr id="123" name="תמונה 1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74" y="1797213"/>
            <a:ext cx="149714" cy="112000"/>
          </a:xfrm>
          <a:prstGeom prst="rect">
            <a:avLst/>
          </a:prstGeom>
        </p:spPr>
      </p:pic>
      <p:pic>
        <p:nvPicPr>
          <p:cNvPr id="124" name="תמונה 1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53" y="1797213"/>
            <a:ext cx="154285" cy="112000"/>
          </a:xfrm>
          <a:prstGeom prst="rect">
            <a:avLst/>
          </a:prstGeom>
        </p:spPr>
      </p:pic>
      <p:pic>
        <p:nvPicPr>
          <p:cNvPr id="125" name="תמונה 1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03" y="1797213"/>
            <a:ext cx="157714" cy="112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92" y="3911599"/>
            <a:ext cx="3475809" cy="1519238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58" y="3996744"/>
            <a:ext cx="149714" cy="112000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05" y="4315688"/>
            <a:ext cx="154285" cy="112000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75" y="4619551"/>
            <a:ext cx="155428" cy="114286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9" y="4917036"/>
            <a:ext cx="157714" cy="112000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85" y="5207329"/>
            <a:ext cx="154285" cy="11428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1" y="2092830"/>
            <a:ext cx="3014857" cy="9108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871487" y="301850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אבחנה:</a:t>
            </a:r>
            <a:endParaRPr lang="he-IL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135163" y="301850"/>
            <a:ext cx="56886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שורות שונות מאפס במטריצה מדורגת הן </a:t>
            </a:r>
            <a:r>
              <a:rPr lang="he-IL" sz="2000" dirty="0" err="1" smtClean="0"/>
              <a:t>בת"ל</a:t>
            </a: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74" y="3911600"/>
            <a:ext cx="1813333" cy="1519238"/>
          </a:xfrm>
          <a:prstGeom prst="rect">
            <a:avLst/>
          </a:prstGeom>
        </p:spPr>
      </p:pic>
      <p:sp>
        <p:nvSpPr>
          <p:cNvPr id="6" name="סוגר מסולסל ימני 5"/>
          <p:cNvSpPr/>
          <p:nvPr/>
        </p:nvSpPr>
        <p:spPr>
          <a:xfrm>
            <a:off x="7945506" y="3960569"/>
            <a:ext cx="77142" cy="8222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099791" y="4108744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בת"ל</a:t>
            </a:r>
            <a:endParaRPr lang="he-IL" sz="2000" dirty="0"/>
          </a:p>
        </p:txBody>
      </p:sp>
      <p:sp>
        <p:nvSpPr>
          <p:cNvPr id="7" name="סוגר מסולסל ימני 6"/>
          <p:cNvSpPr/>
          <p:nvPr/>
        </p:nvSpPr>
        <p:spPr>
          <a:xfrm rot="16200000">
            <a:off x="2158916" y="848678"/>
            <a:ext cx="257176" cy="23591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793332" y="1471796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 ל</a:t>
            </a:r>
            <a:endParaRPr lang="he-IL" sz="20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7" y="2481401"/>
            <a:ext cx="385143" cy="13371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03" y="1582708"/>
            <a:ext cx="251429" cy="178286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00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76365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23</a:t>
            </a:fld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7479793" y="1246347"/>
            <a:ext cx="295607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מ"ו יש בסיס</a:t>
            </a:r>
            <a:endParaRPr lang="he-IL" sz="2500" dirty="0"/>
          </a:p>
        </p:txBody>
      </p:sp>
      <p:sp>
        <p:nvSpPr>
          <p:cNvPr id="50" name="TextBox 49"/>
          <p:cNvSpPr txBox="1"/>
          <p:nvPr/>
        </p:nvSpPr>
        <p:spPr>
          <a:xfrm>
            <a:off x="6785267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42" name="TextBox 41"/>
          <p:cNvSpPr txBox="1"/>
          <p:nvPr/>
        </p:nvSpPr>
        <p:spPr>
          <a:xfrm>
            <a:off x="4362450" y="1246347"/>
            <a:ext cx="23363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 קבוצה </a:t>
            </a:r>
            <a:endParaRPr lang="he-IL" sz="25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77" y="1384072"/>
            <a:ext cx="188572" cy="23047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171701" y="1246347"/>
            <a:ext cx="25424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/>
              <a:t> </a:t>
            </a:r>
            <a:r>
              <a:rPr lang="he-IL" sz="2500" dirty="0" smtClean="0"/>
              <a:t>מקסימאלית.</a:t>
            </a:r>
            <a:endParaRPr lang="he-IL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76365" y="195397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47" name="TextBox 46"/>
          <p:cNvSpPr txBox="1"/>
          <p:nvPr/>
        </p:nvSpPr>
        <p:spPr>
          <a:xfrm>
            <a:off x="8201025" y="1953976"/>
            <a:ext cx="22348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</a:t>
            </a:r>
            <a:endParaRPr lang="he-IL" sz="25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29" y="2070880"/>
            <a:ext cx="188572" cy="23047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088729" y="1953976"/>
            <a:ext cx="283130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ניתן להשלים לבסיס</a:t>
            </a:r>
            <a:endParaRPr lang="he-IL" sz="2500" dirty="0"/>
          </a:p>
        </p:txBody>
      </p:sp>
      <p:sp>
        <p:nvSpPr>
          <p:cNvPr id="51" name="TextBox 50"/>
          <p:cNvSpPr txBox="1"/>
          <p:nvPr/>
        </p:nvSpPr>
        <p:spPr>
          <a:xfrm>
            <a:off x="3999344" y="196287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475" y="1962877"/>
            <a:ext cx="221506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נוסיף שוב ושוב</a:t>
            </a:r>
            <a:endParaRPr lang="he-IL" sz="25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0" y="2070880"/>
            <a:ext cx="1603815" cy="31809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58391" y="2523936"/>
            <a:ext cx="39521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עד שנגיע לקבוצה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מקס'</a:t>
            </a:r>
            <a:endParaRPr lang="he-IL" sz="2500" dirty="0"/>
          </a:p>
        </p:txBody>
      </p:sp>
      <p:sp>
        <p:nvSpPr>
          <p:cNvPr id="57" name="TextBox 56"/>
          <p:cNvSpPr txBox="1"/>
          <p:nvPr/>
        </p:nvSpPr>
        <p:spPr>
          <a:xfrm>
            <a:off x="10576365" y="3335101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58" name="TextBox 57"/>
          <p:cNvSpPr txBox="1"/>
          <p:nvPr/>
        </p:nvSpPr>
        <p:spPr>
          <a:xfrm>
            <a:off x="9858375" y="3335101"/>
            <a:ext cx="6062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75" y="3487903"/>
            <a:ext cx="314286" cy="22285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249101" y="3335101"/>
            <a:ext cx="8332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ת"מ </a:t>
            </a:r>
            <a:endParaRPr lang="he-IL" sz="2500" dirty="0"/>
          </a:p>
        </p:txBody>
      </p:sp>
      <p:sp>
        <p:nvSpPr>
          <p:cNvPr id="64" name="TextBox 63"/>
          <p:cNvSpPr txBox="1"/>
          <p:nvPr/>
        </p:nvSpPr>
        <p:spPr>
          <a:xfrm>
            <a:off x="7503408" y="3335101"/>
            <a:ext cx="8332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של</a:t>
            </a:r>
            <a:endParaRPr lang="he-IL" sz="2500" dirty="0"/>
          </a:p>
        </p:txBody>
      </p:sp>
      <p:pic>
        <p:nvPicPr>
          <p:cNvPr id="66" name="תמונה 6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16" y="3487902"/>
            <a:ext cx="226667" cy="222857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95621" y="3335101"/>
            <a:ext cx="6062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05" y="3487904"/>
            <a:ext cx="2158096" cy="26285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576365" y="4020901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69" name="TextBox 68"/>
          <p:cNvSpPr txBox="1"/>
          <p:nvPr/>
        </p:nvSpPr>
        <p:spPr>
          <a:xfrm>
            <a:off x="9846712" y="4024438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45" y="4162163"/>
            <a:ext cx="226667" cy="22285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8777058" y="4024438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72" name="תמונה 7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37" y="4162163"/>
            <a:ext cx="188572" cy="23047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886575" y="3999071"/>
            <a:ext cx="152848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פורשת.</a:t>
            </a:r>
            <a:endParaRPr lang="he-IL" sz="2500" dirty="0"/>
          </a:p>
        </p:txBody>
      </p:sp>
      <p:sp>
        <p:nvSpPr>
          <p:cNvPr id="74" name="TextBox 73"/>
          <p:cNvSpPr txBox="1"/>
          <p:nvPr/>
        </p:nvSpPr>
        <p:spPr>
          <a:xfrm>
            <a:off x="3248026" y="3999071"/>
            <a:ext cx="406279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 ניתן לצמצם אותה לבסיס</a:t>
            </a:r>
            <a:endParaRPr lang="he-IL" sz="2500" dirty="0"/>
          </a:p>
        </p:txBody>
      </p:sp>
      <p:sp>
        <p:nvSpPr>
          <p:cNvPr id="75" name="TextBox 74"/>
          <p:cNvSpPr txBox="1"/>
          <p:nvPr/>
        </p:nvSpPr>
        <p:spPr>
          <a:xfrm>
            <a:off x="10576365" y="4630501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76" name="TextBox 75"/>
          <p:cNvSpPr txBox="1"/>
          <p:nvPr/>
        </p:nvSpPr>
        <p:spPr>
          <a:xfrm>
            <a:off x="7920033" y="4634038"/>
            <a:ext cx="265633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</a:t>
            </a:r>
            <a:endParaRPr lang="he-IL" sz="2500" dirty="0"/>
          </a:p>
        </p:txBody>
      </p:sp>
      <p:sp>
        <p:nvSpPr>
          <p:cNvPr id="78" name="TextBox 77"/>
          <p:cNvSpPr txBox="1"/>
          <p:nvPr/>
        </p:nvSpPr>
        <p:spPr>
          <a:xfrm>
            <a:off x="5743575" y="4634038"/>
            <a:ext cx="292215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שהיא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מקס'</a:t>
            </a:r>
            <a:r>
              <a:rPr lang="en-US" sz="2500" dirty="0" smtClean="0"/>
              <a:t> </a:t>
            </a:r>
            <a:r>
              <a:rPr lang="he-IL" sz="2500" dirty="0" smtClean="0"/>
              <a:t> ואז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60" y="4764437"/>
            <a:ext cx="870479" cy="26666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59" y="4716830"/>
            <a:ext cx="1723815" cy="31809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750981" y="5352491"/>
            <a:ext cx="6531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ואז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99" y="5477196"/>
            <a:ext cx="3278105" cy="3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9" grpId="0"/>
      <p:bldP spid="71" grpId="0"/>
      <p:bldP spid="73" grpId="0"/>
      <p:bldP spid="74" grpId="0"/>
      <p:bldP spid="75" grpId="0"/>
      <p:bldP spid="76" grpId="0"/>
      <p:bldP spid="78" grpId="0"/>
      <p:bldP spid="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76365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24</a:t>
            </a:fld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10576365" y="29734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משפט:</a:t>
            </a:r>
            <a:endParaRPr lang="he-IL" sz="2500" dirty="0"/>
          </a:p>
        </p:txBody>
      </p:sp>
      <p:sp>
        <p:nvSpPr>
          <p:cNvPr id="31" name="TextBox 30"/>
          <p:cNvSpPr txBox="1"/>
          <p:nvPr/>
        </p:nvSpPr>
        <p:spPr>
          <a:xfrm>
            <a:off x="9976103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36" y="437916"/>
            <a:ext cx="226667" cy="2228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06449" y="300191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437916"/>
            <a:ext cx="188572" cy="2304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7979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6152856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74" y="437917"/>
            <a:ext cx="1603815" cy="31809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06265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06" y="437918"/>
            <a:ext cx="1005718" cy="3180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20643" y="300191"/>
            <a:ext cx="109180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 smtClean="0"/>
              <a:t>.</a:t>
            </a:r>
            <a:endParaRPr lang="he-IL" sz="2500" dirty="0"/>
          </a:p>
        </p:txBody>
      </p:sp>
      <p:sp>
        <p:nvSpPr>
          <p:cNvPr id="35" name="TextBox 34"/>
          <p:cNvSpPr txBox="1"/>
          <p:nvPr/>
        </p:nvSpPr>
        <p:spPr>
          <a:xfrm>
            <a:off x="7479793" y="1246347"/>
            <a:ext cx="2956076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לכל מ"ו יש בסיס</a:t>
            </a:r>
            <a:endParaRPr lang="he-IL" sz="2500" dirty="0"/>
          </a:p>
        </p:txBody>
      </p:sp>
      <p:sp>
        <p:nvSpPr>
          <p:cNvPr id="50" name="TextBox 49"/>
          <p:cNvSpPr txBox="1"/>
          <p:nvPr/>
        </p:nvSpPr>
        <p:spPr>
          <a:xfrm>
            <a:off x="6785267" y="124634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42" name="TextBox 41"/>
          <p:cNvSpPr txBox="1"/>
          <p:nvPr/>
        </p:nvSpPr>
        <p:spPr>
          <a:xfrm>
            <a:off x="4362450" y="1246347"/>
            <a:ext cx="233630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 קבוצה </a:t>
            </a:r>
            <a:endParaRPr lang="he-IL" sz="25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77" y="1384072"/>
            <a:ext cx="188572" cy="23047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171701" y="1246347"/>
            <a:ext cx="25424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err="1" smtClean="0"/>
              <a:t>בת"ל</a:t>
            </a:r>
            <a:r>
              <a:rPr lang="he-IL" sz="2500" dirty="0"/>
              <a:t> </a:t>
            </a:r>
            <a:r>
              <a:rPr lang="he-IL" sz="2500" dirty="0" smtClean="0"/>
              <a:t>מקסימאלית.</a:t>
            </a:r>
            <a:endParaRPr lang="he-IL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76365" y="1953976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47" name="TextBox 46"/>
          <p:cNvSpPr txBox="1"/>
          <p:nvPr/>
        </p:nvSpPr>
        <p:spPr>
          <a:xfrm>
            <a:off x="8201025" y="1953976"/>
            <a:ext cx="223484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</a:t>
            </a:r>
            <a:endParaRPr lang="he-IL" sz="25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29" y="2070880"/>
            <a:ext cx="188572" cy="23047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088729" y="1953976"/>
            <a:ext cx="283130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ניתן להשלים לבסיס</a:t>
            </a:r>
            <a:endParaRPr lang="he-IL" sz="2500" dirty="0"/>
          </a:p>
        </p:txBody>
      </p:sp>
      <p:sp>
        <p:nvSpPr>
          <p:cNvPr id="51" name="TextBox 50"/>
          <p:cNvSpPr txBox="1"/>
          <p:nvPr/>
        </p:nvSpPr>
        <p:spPr>
          <a:xfrm>
            <a:off x="3999344" y="1962877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475" y="1962877"/>
            <a:ext cx="221506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נוסיף שוב ושוב</a:t>
            </a:r>
            <a:endParaRPr lang="he-IL" sz="25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0" y="2070880"/>
            <a:ext cx="1603815" cy="31809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58391" y="2523936"/>
            <a:ext cx="395214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עד שנגיע לקבוצה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מקס'</a:t>
            </a:r>
            <a:endParaRPr lang="he-IL" sz="2500" dirty="0"/>
          </a:p>
        </p:txBody>
      </p:sp>
      <p:sp>
        <p:nvSpPr>
          <p:cNvPr id="57" name="TextBox 56"/>
          <p:cNvSpPr txBox="1"/>
          <p:nvPr/>
        </p:nvSpPr>
        <p:spPr>
          <a:xfrm>
            <a:off x="10576365" y="3335101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58" name="TextBox 57"/>
          <p:cNvSpPr txBox="1"/>
          <p:nvPr/>
        </p:nvSpPr>
        <p:spPr>
          <a:xfrm>
            <a:off x="9858375" y="3335101"/>
            <a:ext cx="6062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75" y="3487903"/>
            <a:ext cx="314286" cy="22285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249101" y="3335101"/>
            <a:ext cx="8332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ת"מ </a:t>
            </a:r>
            <a:endParaRPr lang="he-IL" sz="2500" dirty="0"/>
          </a:p>
        </p:txBody>
      </p:sp>
      <p:sp>
        <p:nvSpPr>
          <p:cNvPr id="64" name="TextBox 63"/>
          <p:cNvSpPr txBox="1"/>
          <p:nvPr/>
        </p:nvSpPr>
        <p:spPr>
          <a:xfrm>
            <a:off x="7503408" y="3335101"/>
            <a:ext cx="83324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של</a:t>
            </a:r>
            <a:endParaRPr lang="he-IL" sz="2500" dirty="0"/>
          </a:p>
        </p:txBody>
      </p:sp>
      <p:pic>
        <p:nvPicPr>
          <p:cNvPr id="66" name="תמונה 6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16" y="3487902"/>
            <a:ext cx="226667" cy="222857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395621" y="3335101"/>
            <a:ext cx="6062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אז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05" y="3487904"/>
            <a:ext cx="2158096" cy="26285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576365" y="4020901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69" name="TextBox 68"/>
          <p:cNvSpPr txBox="1"/>
          <p:nvPr/>
        </p:nvSpPr>
        <p:spPr>
          <a:xfrm>
            <a:off x="9846712" y="4024438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45" y="4162163"/>
            <a:ext cx="226667" cy="222857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8777058" y="4024438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72" name="תמונה 7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37" y="4162163"/>
            <a:ext cx="188572" cy="23047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886575" y="3999071"/>
            <a:ext cx="152848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פורשת.</a:t>
            </a:r>
            <a:endParaRPr lang="he-IL" sz="2500" dirty="0"/>
          </a:p>
        </p:txBody>
      </p:sp>
      <p:sp>
        <p:nvSpPr>
          <p:cNvPr id="74" name="TextBox 73"/>
          <p:cNvSpPr txBox="1"/>
          <p:nvPr/>
        </p:nvSpPr>
        <p:spPr>
          <a:xfrm>
            <a:off x="3248026" y="3999071"/>
            <a:ext cx="406279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 ניתן לצמצם אותה לבסיס</a:t>
            </a:r>
            <a:endParaRPr lang="he-IL" sz="2500" dirty="0"/>
          </a:p>
        </p:txBody>
      </p:sp>
      <p:sp>
        <p:nvSpPr>
          <p:cNvPr id="75" name="TextBox 74"/>
          <p:cNvSpPr txBox="1"/>
          <p:nvPr/>
        </p:nvSpPr>
        <p:spPr>
          <a:xfrm>
            <a:off x="10576365" y="4630501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76" name="TextBox 75"/>
          <p:cNvSpPr txBox="1"/>
          <p:nvPr/>
        </p:nvSpPr>
        <p:spPr>
          <a:xfrm>
            <a:off x="7920033" y="4634038"/>
            <a:ext cx="265633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ניקח</a:t>
            </a:r>
            <a:endParaRPr lang="he-IL" sz="2500" dirty="0"/>
          </a:p>
        </p:txBody>
      </p:sp>
      <p:sp>
        <p:nvSpPr>
          <p:cNvPr id="78" name="TextBox 77"/>
          <p:cNvSpPr txBox="1"/>
          <p:nvPr/>
        </p:nvSpPr>
        <p:spPr>
          <a:xfrm>
            <a:off x="6368501" y="4634038"/>
            <a:ext cx="229722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שהיא </a:t>
            </a:r>
            <a:r>
              <a:rPr lang="he-IL" sz="2500" dirty="0" err="1" smtClean="0"/>
              <a:t>בת"ל</a:t>
            </a:r>
            <a:r>
              <a:rPr lang="he-IL" sz="2500" dirty="0" smtClean="0"/>
              <a:t> מקס</a:t>
            </a:r>
            <a:r>
              <a:rPr lang="he-IL" sz="2500" dirty="0" smtClean="0"/>
              <a:t>'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960" y="4764437"/>
            <a:ext cx="870479" cy="26666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0612267" y="5206902"/>
            <a:ext cx="11462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מסקנה:</a:t>
            </a:r>
            <a:endParaRPr lang="he-IL" sz="2500" dirty="0"/>
          </a:p>
        </p:txBody>
      </p:sp>
      <p:sp>
        <p:nvSpPr>
          <p:cNvPr id="59" name="TextBox 58"/>
          <p:cNvSpPr txBox="1"/>
          <p:nvPr/>
        </p:nvSpPr>
        <p:spPr>
          <a:xfrm>
            <a:off x="9882614" y="5203365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יהא </a:t>
            </a:r>
            <a:endParaRPr lang="he-IL" sz="2500" dirty="0"/>
          </a:p>
        </p:txBody>
      </p:sp>
      <p:pic>
        <p:nvPicPr>
          <p:cNvPr id="61" name="תמונה 6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47" y="5341090"/>
            <a:ext cx="226667" cy="22285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812960" y="5203365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מ"ו,</a:t>
            </a:r>
            <a:endParaRPr lang="he-IL" sz="2500" dirty="0"/>
          </a:p>
        </p:txBody>
      </p:sp>
      <p:pic>
        <p:nvPicPr>
          <p:cNvPr id="63" name="תמונה 6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04" y="5341090"/>
            <a:ext cx="1428574" cy="22666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509088" y="5203365"/>
            <a:ext cx="72965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אזי</a:t>
            </a:r>
            <a:endParaRPr lang="he-IL" sz="2500" dirty="0"/>
          </a:p>
        </p:txBody>
      </p:sp>
      <p:sp>
        <p:nvSpPr>
          <p:cNvPr id="68" name="TextBox 67"/>
          <p:cNvSpPr txBox="1"/>
          <p:nvPr/>
        </p:nvSpPr>
        <p:spPr>
          <a:xfrm>
            <a:off x="2819401" y="5203365"/>
            <a:ext cx="38831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כל קבוצה עם יותר (ממש) מ 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6" y="5395179"/>
            <a:ext cx="173333" cy="142857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223225" y="5203365"/>
            <a:ext cx="25380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איברים אינה </a:t>
            </a:r>
            <a:r>
              <a:rPr lang="he-IL" sz="2500" dirty="0" err="1" smtClean="0"/>
              <a:t>בת"ל</a:t>
            </a:r>
            <a:endParaRPr lang="he-IL" sz="2500" dirty="0"/>
          </a:p>
        </p:txBody>
      </p:sp>
      <p:sp>
        <p:nvSpPr>
          <p:cNvPr id="79" name="TextBox 78"/>
          <p:cNvSpPr txBox="1"/>
          <p:nvPr/>
        </p:nvSpPr>
        <p:spPr>
          <a:xfrm>
            <a:off x="2819401" y="5580156"/>
            <a:ext cx="388315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כל קבוצה עם פחות (ממש) מ </a:t>
            </a:r>
            <a:endParaRPr lang="he-IL" sz="25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6" y="5771970"/>
            <a:ext cx="173333" cy="142857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0" y="5580156"/>
            <a:ext cx="276131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500" dirty="0" smtClean="0"/>
              <a:t>איברים אינה פורשת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3399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2" grpId="0"/>
      <p:bldP spid="65" grpId="0"/>
      <p:bldP spid="68" grpId="0"/>
      <p:bldP spid="77" grpId="0"/>
      <p:bldP spid="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תרגיל: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850" y="1090027"/>
            <a:ext cx="1005714" cy="2704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38289" y="748211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מצאו בסיס ל</a:t>
            </a:r>
            <a:endParaRPr lang="he-IL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2" y="383159"/>
            <a:ext cx="6677333" cy="1214476"/>
          </a:xfrm>
          <a:prstGeom prst="rect">
            <a:avLst/>
          </a:prstGeom>
        </p:spPr>
      </p:pic>
      <p:sp>
        <p:nvSpPr>
          <p:cNvPr id="8" name="סוגר מסולסל שמאלי 7"/>
          <p:cNvSpPr/>
          <p:nvPr/>
        </p:nvSpPr>
        <p:spPr>
          <a:xfrm rot="16200000">
            <a:off x="4224620" y="-1106513"/>
            <a:ext cx="219456" cy="55231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04" y="1826958"/>
            <a:ext cx="165943" cy="2028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34649" y="229476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פתרון:</a:t>
            </a:r>
            <a:endParaRPr lang="he-IL" sz="25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04" y="2459312"/>
            <a:ext cx="165943" cy="20281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10728" y="2294763"/>
            <a:ext cx="176066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פורשת את </a:t>
            </a:r>
            <a:endParaRPr lang="he-IL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00" y="2459312"/>
            <a:ext cx="276572" cy="19611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306824" y="2294763"/>
            <a:ext cx="336221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נרצה לצמצם אותה לבסיס</a:t>
            </a:r>
            <a:endParaRPr lang="he-IL" sz="2500" dirty="0"/>
          </a:p>
        </p:txBody>
      </p:sp>
      <p:sp>
        <p:nvSpPr>
          <p:cNvPr id="32" name="TextBox 31"/>
          <p:cNvSpPr txBox="1"/>
          <p:nvPr/>
        </p:nvSpPr>
        <p:spPr>
          <a:xfrm>
            <a:off x="972129" y="2294763"/>
            <a:ext cx="336221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נבדוק אי תלות:</a:t>
            </a:r>
            <a:endParaRPr lang="he-IL" sz="2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8" y="3215182"/>
            <a:ext cx="2328686" cy="109302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52" y="3268364"/>
            <a:ext cx="4623086" cy="110811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86" y="3283500"/>
            <a:ext cx="3646628" cy="10930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843571" y="5877601"/>
            <a:ext cx="68451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ת"ל!</a:t>
            </a:r>
            <a:endParaRPr lang="he-IL" sz="2000" dirty="0"/>
          </a:p>
        </p:txBody>
      </p:sp>
      <p:pic>
        <p:nvPicPr>
          <p:cNvPr id="36" name="תמונה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22" y="160002"/>
            <a:ext cx="149714" cy="112000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53" y="160002"/>
            <a:ext cx="154285" cy="112000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15" y="160002"/>
            <a:ext cx="155428" cy="114286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17" y="160002"/>
            <a:ext cx="157714" cy="112000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66" y="160002"/>
            <a:ext cx="154285" cy="114286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31" y="4823172"/>
            <a:ext cx="1600000" cy="160000"/>
          </a:xfrm>
          <a:prstGeom prst="rect">
            <a:avLst/>
          </a:prstGeom>
        </p:spPr>
      </p:pic>
      <p:cxnSp>
        <p:nvCxnSpPr>
          <p:cNvPr id="47" name="מחבר ישר 46"/>
          <p:cNvCxnSpPr/>
          <p:nvPr/>
        </p:nvCxnSpPr>
        <p:spPr>
          <a:xfrm>
            <a:off x="10211816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>
            <a:off x="11245088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>
            <a:off x="6481064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7514336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>
            <a:off x="1945640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/>
          <p:cNvCxnSpPr/>
          <p:nvPr/>
        </p:nvCxnSpPr>
        <p:spPr>
          <a:xfrm>
            <a:off x="2832608" y="3283500"/>
            <a:ext cx="0" cy="10247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תמונה 5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8" y="4921148"/>
            <a:ext cx="4395428" cy="1093028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912742" y="5534066"/>
            <a:ext cx="7710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/>
              <a:t>ב</a:t>
            </a:r>
            <a:r>
              <a:rPr lang="he-IL" sz="2000" dirty="0" err="1" smtClean="0"/>
              <a:t>ת"ל</a:t>
            </a:r>
            <a:r>
              <a:rPr lang="he-IL" sz="2000" dirty="0" smtClean="0"/>
              <a:t>!</a:t>
            </a:r>
            <a:endParaRPr lang="he-IL" sz="2000" dirty="0"/>
          </a:p>
        </p:txBody>
      </p:sp>
      <p:pic>
        <p:nvPicPr>
          <p:cNvPr id="58" name="תמונה 5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55" y="5251354"/>
            <a:ext cx="908190" cy="160000"/>
          </a:xfrm>
          <a:prstGeom prst="rect">
            <a:avLst/>
          </a:prstGeom>
        </p:spPr>
      </p:pic>
      <p:sp>
        <p:nvSpPr>
          <p:cNvPr id="59" name="מלבן 58"/>
          <p:cNvSpPr/>
          <p:nvPr/>
        </p:nvSpPr>
        <p:spPr>
          <a:xfrm>
            <a:off x="5582631" y="4921148"/>
            <a:ext cx="1380744" cy="119618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תמונה 6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49" y="5567534"/>
            <a:ext cx="1255619" cy="160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49" y="5240782"/>
            <a:ext cx="1251048" cy="160000"/>
          </a:xfrm>
          <a:prstGeom prst="rect">
            <a:avLst/>
          </a:prstGeom>
        </p:spPr>
      </p:pic>
      <p:sp>
        <p:nvSpPr>
          <p:cNvPr id="39" name="מלבן 38"/>
          <p:cNvSpPr/>
          <p:nvPr/>
        </p:nvSpPr>
        <p:spPr>
          <a:xfrm>
            <a:off x="10185016" y="4666343"/>
            <a:ext cx="1911733" cy="17630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84" y="5448385"/>
            <a:ext cx="225524" cy="14171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76" y="5448385"/>
            <a:ext cx="225524" cy="14171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209494" y="5534066"/>
            <a:ext cx="77101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בסיס!</a:t>
            </a:r>
            <a:endParaRPr lang="he-IL" sz="2000" dirty="0"/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07" y="5251354"/>
            <a:ext cx="908190" cy="160000"/>
          </a:xfrm>
          <a:prstGeom prst="rect">
            <a:avLst/>
          </a:prstGeom>
        </p:spPr>
      </p:pic>
      <p:sp>
        <p:nvSpPr>
          <p:cNvPr id="49" name="מלבן 48"/>
          <p:cNvSpPr/>
          <p:nvPr/>
        </p:nvSpPr>
        <p:spPr>
          <a:xfrm>
            <a:off x="7879383" y="4921148"/>
            <a:ext cx="1380744" cy="119618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37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6" grpId="0"/>
      <p:bldP spid="31" grpId="0"/>
      <p:bldP spid="32" grpId="0"/>
      <p:bldP spid="34" grpId="0"/>
      <p:bldP spid="56" grpId="0"/>
      <p:bldP spid="59" grpId="0" animBg="1"/>
      <p:bldP spid="39" grpId="0" animBg="1"/>
      <p:bldP spid="46" grpId="0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9676007" y="513343"/>
            <a:ext cx="20465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טענה: יהא  </a:t>
            </a:r>
            <a:endParaRPr lang="he-IL" sz="20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418" y="630544"/>
            <a:ext cx="181333" cy="17828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62" y="628544"/>
            <a:ext cx="1834667" cy="22095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001276" y="513343"/>
            <a:ext cx="158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וקטורים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288058" y="513343"/>
            <a:ext cx="8189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000" dirty="0" smtClean="0"/>
              <a:t>מ"ו,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57105" y="520266"/>
            <a:ext cx="11049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אזי:</a:t>
            </a:r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29" y="539796"/>
            <a:ext cx="1310476" cy="16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352448" y="798510"/>
            <a:ext cx="7920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ת"ל</a:t>
            </a:r>
            <a:endParaRPr lang="he-IL" sz="2000" dirty="0"/>
          </a:p>
        </p:txBody>
      </p:sp>
      <p:pic>
        <p:nvPicPr>
          <p:cNvPr id="52" name="תמונה 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71" y="760924"/>
            <a:ext cx="546667" cy="17714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45169" y="444567"/>
            <a:ext cx="22583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אחד </a:t>
            </a:r>
            <a:r>
              <a:rPr lang="he-IL" sz="2000" dirty="0" err="1" smtClean="0"/>
              <a:t>מהוקטורים</a:t>
            </a:r>
            <a:r>
              <a:rPr lang="he-IL" sz="2000" dirty="0" smtClean="0"/>
              <a:t> הוא </a:t>
            </a:r>
            <a:r>
              <a:rPr lang="he-IL" sz="2000" dirty="0" err="1" smtClean="0"/>
              <a:t>צי"ל</a:t>
            </a:r>
            <a:r>
              <a:rPr lang="he-IL" sz="2000" dirty="0" smtClean="0"/>
              <a:t>  של האחרים</a:t>
            </a:r>
            <a:endParaRPr lang="he-IL" sz="20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67" y="1581373"/>
            <a:ext cx="233143" cy="15085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05468" y="1825248"/>
            <a:ext cx="25221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הוא </a:t>
            </a:r>
            <a:r>
              <a:rPr lang="he-IL" sz="2000" dirty="0" err="1" smtClean="0"/>
              <a:t>צי"ל</a:t>
            </a:r>
            <a:r>
              <a:rPr lang="he-IL" sz="2000" dirty="0" smtClean="0"/>
              <a:t> של האחרים</a:t>
            </a:r>
            <a:endParaRPr lang="he-IL" sz="20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65" y="1721685"/>
            <a:ext cx="4839619" cy="254476"/>
          </a:xfrm>
          <a:prstGeom prst="rect">
            <a:avLst/>
          </a:prstGeom>
        </p:spPr>
      </p:pic>
      <p:pic>
        <p:nvPicPr>
          <p:cNvPr id="89" name="תמונה 8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84" y="1760352"/>
            <a:ext cx="546667" cy="177143"/>
          </a:xfrm>
          <a:prstGeom prst="rect">
            <a:avLst/>
          </a:prstGeom>
        </p:spPr>
      </p:pic>
      <p:sp>
        <p:nvSpPr>
          <p:cNvPr id="17" name="מלבן 16"/>
          <p:cNvSpPr/>
          <p:nvPr/>
        </p:nvSpPr>
        <p:spPr>
          <a:xfrm>
            <a:off x="224155" y="308020"/>
            <a:ext cx="5452745" cy="966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מלבן 89"/>
          <p:cNvSpPr/>
          <p:nvPr/>
        </p:nvSpPr>
        <p:spPr>
          <a:xfrm>
            <a:off x="204082" y="1383109"/>
            <a:ext cx="9065289" cy="949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1140976" y="2627841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למשל:</a:t>
            </a:r>
            <a:endParaRPr lang="he-IL" sz="2000" dirty="0"/>
          </a:p>
        </p:txBody>
      </p:sp>
      <p:pic>
        <p:nvPicPr>
          <p:cNvPr id="129" name="תמונה 1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98" y="2725458"/>
            <a:ext cx="804572" cy="21638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5" y="3141343"/>
            <a:ext cx="4554286" cy="910857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5" y="3141343"/>
            <a:ext cx="3731429" cy="910857"/>
          </a:xfrm>
          <a:prstGeom prst="rect">
            <a:avLst/>
          </a:prstGeom>
        </p:spPr>
      </p:pic>
      <p:pic>
        <p:nvPicPr>
          <p:cNvPr id="102" name="תמונה 10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" y="2920419"/>
            <a:ext cx="149714" cy="112000"/>
          </a:xfrm>
          <a:prstGeom prst="rect">
            <a:avLst/>
          </a:prstGeom>
        </p:spPr>
      </p:pic>
      <p:pic>
        <p:nvPicPr>
          <p:cNvPr id="103" name="תמונה 10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97" y="2934563"/>
            <a:ext cx="154285" cy="112000"/>
          </a:xfrm>
          <a:prstGeom prst="rect">
            <a:avLst/>
          </a:prstGeom>
        </p:spPr>
      </p:pic>
      <p:pic>
        <p:nvPicPr>
          <p:cNvPr id="104" name="תמונה 10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96" y="2920419"/>
            <a:ext cx="155428" cy="114286"/>
          </a:xfrm>
          <a:prstGeom prst="rect">
            <a:avLst/>
          </a:prstGeom>
        </p:spPr>
      </p:pic>
      <p:pic>
        <p:nvPicPr>
          <p:cNvPr id="105" name="תמונה 10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38" y="2920419"/>
            <a:ext cx="157714" cy="112000"/>
          </a:xfrm>
          <a:prstGeom prst="rect">
            <a:avLst/>
          </a:prstGeom>
        </p:spPr>
      </p:pic>
      <p:pic>
        <p:nvPicPr>
          <p:cNvPr id="106" name="תמונה 10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46" y="2920419"/>
            <a:ext cx="154285" cy="114286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35450" y="2768294"/>
            <a:ext cx="5755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ת"ל</a:t>
            </a:r>
            <a:endParaRPr lang="he-IL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9" y="4789546"/>
            <a:ext cx="1940571" cy="910857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97" y="4779087"/>
            <a:ext cx="2448000" cy="910857"/>
          </a:xfrm>
          <a:prstGeom prst="rect">
            <a:avLst/>
          </a:prstGeom>
        </p:spPr>
      </p:pic>
      <p:pic>
        <p:nvPicPr>
          <p:cNvPr id="110" name="תמונה 10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32" y="4569430"/>
            <a:ext cx="71314" cy="146743"/>
          </a:xfrm>
          <a:prstGeom prst="rect">
            <a:avLst/>
          </a:prstGeom>
        </p:spPr>
      </p:pic>
      <p:pic>
        <p:nvPicPr>
          <p:cNvPr id="111" name="תמונה 11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33" y="4569430"/>
            <a:ext cx="85029" cy="102857"/>
          </a:xfrm>
          <a:prstGeom prst="rect">
            <a:avLst/>
          </a:prstGeom>
        </p:spPr>
      </p:pic>
      <p:pic>
        <p:nvPicPr>
          <p:cNvPr id="112" name="תמונה 11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68" y="5174117"/>
            <a:ext cx="225524" cy="141714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91" y="4716173"/>
            <a:ext cx="2291429" cy="1139429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99" y="3942298"/>
            <a:ext cx="654857" cy="1139429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81" y="5315831"/>
            <a:ext cx="654857" cy="1139429"/>
          </a:xfrm>
          <a:prstGeom prst="rect">
            <a:avLst/>
          </a:prstGeom>
        </p:spPr>
      </p:pic>
      <p:pic>
        <p:nvPicPr>
          <p:cNvPr id="116" name="תמונה 115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423" y="4123677"/>
            <a:ext cx="2084571" cy="208762"/>
          </a:xfrm>
          <a:prstGeom prst="rect">
            <a:avLst/>
          </a:prstGeom>
        </p:spPr>
      </p:pic>
      <p:pic>
        <p:nvPicPr>
          <p:cNvPr id="117" name="תמונה 11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38" y="5656640"/>
            <a:ext cx="2630095" cy="211810"/>
          </a:xfrm>
          <a:prstGeom prst="rect">
            <a:avLst/>
          </a:prstGeom>
        </p:spPr>
      </p:pic>
      <p:cxnSp>
        <p:nvCxnSpPr>
          <p:cNvPr id="42" name="מחבר חץ ישר 41"/>
          <p:cNvCxnSpPr/>
          <p:nvPr/>
        </p:nvCxnSpPr>
        <p:spPr>
          <a:xfrm flipV="1">
            <a:off x="7748376" y="4711098"/>
            <a:ext cx="472684" cy="370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מחבר חץ ישר 118"/>
          <p:cNvCxnSpPr/>
          <p:nvPr/>
        </p:nvCxnSpPr>
        <p:spPr>
          <a:xfrm>
            <a:off x="7788747" y="5594498"/>
            <a:ext cx="432313" cy="326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תמונה 11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803" y="6038850"/>
            <a:ext cx="2000762" cy="211810"/>
          </a:xfrm>
          <a:prstGeom prst="rect">
            <a:avLst/>
          </a:prstGeom>
        </p:spPr>
      </p:pic>
      <p:pic>
        <p:nvPicPr>
          <p:cNvPr id="121" name="תמונה 120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41" y="4611792"/>
            <a:ext cx="1450666" cy="208762"/>
          </a:xfrm>
          <a:prstGeom prst="rect">
            <a:avLst/>
          </a:prstGeom>
        </p:spPr>
      </p:pic>
      <p:pic>
        <p:nvPicPr>
          <p:cNvPr id="126" name="תמונה 125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46" y="3066598"/>
            <a:ext cx="3284571" cy="910857"/>
          </a:xfrm>
          <a:prstGeom prst="rect">
            <a:avLst/>
          </a:prstGeom>
        </p:spPr>
      </p:pic>
      <p:pic>
        <p:nvPicPr>
          <p:cNvPr id="123" name="תמונה 122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14" y="2845726"/>
            <a:ext cx="149714" cy="112000"/>
          </a:xfrm>
          <a:prstGeom prst="rect">
            <a:avLst/>
          </a:prstGeom>
        </p:spPr>
      </p:pic>
      <p:pic>
        <p:nvPicPr>
          <p:cNvPr id="124" name="תמונה 123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93" y="2845726"/>
            <a:ext cx="154285" cy="112000"/>
          </a:xfrm>
          <a:prstGeom prst="rect">
            <a:avLst/>
          </a:prstGeom>
        </p:spPr>
      </p:pic>
      <p:pic>
        <p:nvPicPr>
          <p:cNvPr id="125" name="תמונה 124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43" y="2845726"/>
            <a:ext cx="157714" cy="112000"/>
          </a:xfrm>
          <a:prstGeom prst="rect">
            <a:avLst/>
          </a:prstGeom>
        </p:spPr>
      </p:pic>
      <p:pic>
        <p:nvPicPr>
          <p:cNvPr id="131" name="תמונה 130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65" y="2470847"/>
            <a:ext cx="1302857" cy="127238"/>
          </a:xfrm>
          <a:prstGeom prst="rect">
            <a:avLst/>
          </a:prstGeom>
        </p:spPr>
      </p:pic>
      <p:cxnSp>
        <p:nvCxnSpPr>
          <p:cNvPr id="133" name="מחבר חץ ישר 132"/>
          <p:cNvCxnSpPr/>
          <p:nvPr/>
        </p:nvCxnSpPr>
        <p:spPr>
          <a:xfrm>
            <a:off x="4849246" y="2649061"/>
            <a:ext cx="0" cy="69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1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0582275" y="3008893"/>
            <a:ext cx="11402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מסקנה:</a:t>
            </a:r>
            <a:endParaRPr lang="he-IL" sz="2200" dirty="0"/>
          </a:p>
        </p:txBody>
      </p:sp>
      <p:sp>
        <p:nvSpPr>
          <p:cNvPr id="54" name="TextBox 53"/>
          <p:cNvSpPr txBox="1"/>
          <p:nvPr/>
        </p:nvSpPr>
        <p:spPr>
          <a:xfrm>
            <a:off x="6398444" y="3008893"/>
            <a:ext cx="418383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dirty="0" smtClean="0"/>
              <a:t>קבוצה פורשת מינימאלית היא בסיס</a:t>
            </a:r>
            <a:endParaRPr lang="he-IL" sz="2200" dirty="0"/>
          </a:p>
        </p:txBody>
      </p:sp>
      <p:sp>
        <p:nvSpPr>
          <p:cNvPr id="72" name="TextBox 71"/>
          <p:cNvSpPr txBox="1"/>
          <p:nvPr/>
        </p:nvSpPr>
        <p:spPr>
          <a:xfrm>
            <a:off x="9676007" y="513343"/>
            <a:ext cx="20465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טענה: יהא  </a:t>
            </a:r>
            <a:endParaRPr lang="he-IL" sz="2000" dirty="0"/>
          </a:p>
        </p:txBody>
      </p:sp>
      <p:pic>
        <p:nvPicPr>
          <p:cNvPr id="73" name="תמונה 7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418" y="630544"/>
            <a:ext cx="181333" cy="178286"/>
          </a:xfrm>
          <a:prstGeom prst="rect">
            <a:avLst/>
          </a:prstGeom>
        </p:spPr>
      </p:pic>
      <p:pic>
        <p:nvPicPr>
          <p:cNvPr id="74" name="תמונה 7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62" y="628544"/>
            <a:ext cx="1834667" cy="220952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001276" y="513343"/>
            <a:ext cx="1584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וקטורים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288058" y="513343"/>
            <a:ext cx="8189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000" dirty="0" smtClean="0"/>
              <a:t>מ"ו,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457105" y="520266"/>
            <a:ext cx="11049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אזי:</a:t>
            </a:r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29" y="539796"/>
            <a:ext cx="1310476" cy="1600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4352448" y="798510"/>
            <a:ext cx="7920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ת"ל</a:t>
            </a:r>
            <a:endParaRPr lang="he-IL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71" y="760924"/>
            <a:ext cx="546667" cy="177143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45169" y="444567"/>
            <a:ext cx="22583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אחד </a:t>
            </a:r>
            <a:r>
              <a:rPr lang="he-IL" sz="2000" dirty="0" err="1" smtClean="0"/>
              <a:t>מהוקטורים</a:t>
            </a:r>
            <a:r>
              <a:rPr lang="he-IL" sz="2000" dirty="0" smtClean="0"/>
              <a:t> הוא </a:t>
            </a:r>
            <a:r>
              <a:rPr lang="he-IL" sz="2000" dirty="0" err="1" smtClean="0"/>
              <a:t>צי"ל</a:t>
            </a:r>
            <a:r>
              <a:rPr lang="he-IL" sz="2000" dirty="0" smtClean="0"/>
              <a:t>  של האחרים</a:t>
            </a:r>
            <a:endParaRPr lang="he-IL" sz="2000" dirty="0"/>
          </a:p>
        </p:txBody>
      </p:sp>
      <p:pic>
        <p:nvPicPr>
          <p:cNvPr id="82" name="תמונה 8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67" y="1581373"/>
            <a:ext cx="233143" cy="150857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205468" y="1825248"/>
            <a:ext cx="25221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הוא </a:t>
            </a:r>
            <a:r>
              <a:rPr lang="he-IL" sz="2000" dirty="0" err="1" smtClean="0"/>
              <a:t>צי"ל</a:t>
            </a:r>
            <a:r>
              <a:rPr lang="he-IL" sz="2000" dirty="0" smtClean="0"/>
              <a:t> של האחרים</a:t>
            </a:r>
            <a:endParaRPr lang="he-IL" sz="2000" dirty="0"/>
          </a:p>
        </p:txBody>
      </p:sp>
      <p:pic>
        <p:nvPicPr>
          <p:cNvPr id="84" name="תמונה 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65" y="1721685"/>
            <a:ext cx="4839619" cy="254476"/>
          </a:xfrm>
          <a:prstGeom prst="rect">
            <a:avLst/>
          </a:prstGeom>
        </p:spPr>
      </p:pic>
      <p:pic>
        <p:nvPicPr>
          <p:cNvPr id="85" name="תמונה 8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84" y="1760352"/>
            <a:ext cx="546667" cy="177143"/>
          </a:xfrm>
          <a:prstGeom prst="rect">
            <a:avLst/>
          </a:prstGeom>
        </p:spPr>
      </p:pic>
      <p:sp>
        <p:nvSpPr>
          <p:cNvPr id="86" name="מלבן 85"/>
          <p:cNvSpPr/>
          <p:nvPr/>
        </p:nvSpPr>
        <p:spPr>
          <a:xfrm>
            <a:off x="224155" y="308020"/>
            <a:ext cx="5452745" cy="966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מלבן 86"/>
          <p:cNvSpPr/>
          <p:nvPr/>
        </p:nvSpPr>
        <p:spPr>
          <a:xfrm>
            <a:off x="204082" y="1383109"/>
            <a:ext cx="9065289" cy="949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7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58050" y="513343"/>
            <a:ext cx="4464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(השלישי חינם):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01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42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3397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0497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1951" y="1413783"/>
            <a:ext cx="71896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</a:t>
            </a:r>
            <a:r>
              <a:rPr lang="he-IL" sz="2800" b="1" dirty="0" smtClean="0"/>
              <a:t>שניים</a:t>
            </a:r>
            <a:r>
              <a:rPr lang="he-IL" sz="2800" dirty="0" smtClean="0"/>
              <a:t> מהבאים מתקיימים אז  </a:t>
            </a:r>
            <a:r>
              <a:rPr lang="he-IL" sz="2800" b="1" dirty="0" smtClean="0"/>
              <a:t>גם השלישי</a:t>
            </a:r>
            <a:r>
              <a:rPr lang="he-IL" sz="2800" dirty="0" smtClean="0"/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71951" y="2126386"/>
            <a:ext cx="7189610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הוקטורים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הוקטורים</a:t>
            </a:r>
            <a:r>
              <a:rPr lang="he-IL" sz="2800" dirty="0" smtClean="0"/>
              <a:t> פורשים את </a:t>
            </a:r>
            <a:r>
              <a:rPr lang="en-US" sz="2800" dirty="0" smtClean="0"/>
              <a:t>V</a:t>
            </a:r>
            <a:endParaRPr lang="he-IL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מספר </a:t>
            </a:r>
            <a:r>
              <a:rPr lang="he-IL" sz="2800" dirty="0" err="1" smtClean="0"/>
              <a:t>הוקטורים</a:t>
            </a:r>
            <a:r>
              <a:rPr lang="he-IL" sz="2800" dirty="0" smtClean="0"/>
              <a:t>  =  </a:t>
            </a:r>
            <a:r>
              <a:rPr lang="he-IL" sz="2800" dirty="0" err="1" smtClean="0"/>
              <a:t>המימד</a:t>
            </a:r>
            <a:r>
              <a:rPr lang="he-IL" sz="2800" dirty="0" smtClean="0"/>
              <a:t> של </a:t>
            </a:r>
            <a:r>
              <a:rPr lang="en-US" sz="2800" dirty="0" smtClean="0"/>
              <a:t>V</a:t>
            </a:r>
            <a:endParaRPr lang="he-IL" sz="2800" dirty="0" smtClean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43" y="3023048"/>
            <a:ext cx="3671467" cy="3541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76" y="3745527"/>
            <a:ext cx="1600000" cy="25173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619999" y="5347608"/>
            <a:ext cx="38558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במקרה זה נקבל בסיס!</a:t>
            </a: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4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58050" y="513343"/>
            <a:ext cx="4464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(השלישי חינם):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01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42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33975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0497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1951" y="1413783"/>
            <a:ext cx="71896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</a:t>
            </a:r>
            <a:r>
              <a:rPr lang="he-IL" sz="2800" b="1" dirty="0" smtClean="0"/>
              <a:t>שניים</a:t>
            </a:r>
            <a:r>
              <a:rPr lang="he-IL" sz="2800" dirty="0" smtClean="0"/>
              <a:t> מהבאים מתקיימים אז  </a:t>
            </a:r>
            <a:r>
              <a:rPr lang="he-IL" sz="2800" b="1" dirty="0" smtClean="0"/>
              <a:t>גם השלישי</a:t>
            </a:r>
            <a:r>
              <a:rPr lang="he-IL" sz="2800" dirty="0" smtClean="0"/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71951" y="2126386"/>
            <a:ext cx="7189610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הוקטורים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הוקטורים</a:t>
            </a:r>
            <a:r>
              <a:rPr lang="he-IL" sz="2800" dirty="0" smtClean="0"/>
              <a:t> פורשים את </a:t>
            </a:r>
            <a:r>
              <a:rPr lang="en-US" sz="2800" dirty="0" smtClean="0"/>
              <a:t>V</a:t>
            </a:r>
            <a:endParaRPr lang="he-IL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מספר </a:t>
            </a:r>
            <a:r>
              <a:rPr lang="he-IL" sz="2800" dirty="0" err="1" smtClean="0"/>
              <a:t>הוקטורים</a:t>
            </a:r>
            <a:r>
              <a:rPr lang="he-IL" sz="2800" dirty="0" smtClean="0"/>
              <a:t>  =  </a:t>
            </a:r>
            <a:r>
              <a:rPr lang="he-IL" sz="2800" dirty="0" err="1" smtClean="0"/>
              <a:t>המימד</a:t>
            </a:r>
            <a:r>
              <a:rPr lang="he-IL" sz="2800" dirty="0" smtClean="0"/>
              <a:t> של </a:t>
            </a:r>
            <a:r>
              <a:rPr lang="en-US" sz="2800" dirty="0" smtClean="0"/>
              <a:t>V</a:t>
            </a:r>
            <a:endParaRPr lang="he-IL" sz="2800" dirty="0" smtClean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343" y="3023048"/>
            <a:ext cx="3671467" cy="3541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76" y="3745527"/>
            <a:ext cx="1600000" cy="25173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687050" y="4566558"/>
            <a:ext cx="11221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4647942"/>
            <a:ext cx="1350476" cy="314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72325" y="4566558"/>
            <a:ext cx="1515497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ראינו כי: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64" y="4647942"/>
            <a:ext cx="5396190" cy="380952"/>
          </a:xfrm>
          <a:prstGeom prst="rect">
            <a:avLst/>
          </a:prstGeom>
        </p:spPr>
      </p:pic>
      <p:sp>
        <p:nvSpPr>
          <p:cNvPr id="4" name="סוגר מסולסל ימני 3"/>
          <p:cNvSpPr/>
          <p:nvPr/>
        </p:nvSpPr>
        <p:spPr>
          <a:xfrm rot="5400000">
            <a:off x="3875010" y="3539888"/>
            <a:ext cx="508050" cy="361008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09327" y="5660967"/>
            <a:ext cx="2624648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פורשים את </a:t>
            </a:r>
            <a:r>
              <a:rPr lang="en-US" sz="2500" dirty="0" smtClean="0"/>
              <a:t>V</a:t>
            </a:r>
            <a:endParaRPr lang="he-IL" sz="25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100765" y="6138021"/>
            <a:ext cx="544177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בנוסף, יש 3 וקטורים כמו </a:t>
            </a:r>
            <a:r>
              <a:rPr lang="he-IL" sz="2500" dirty="0" err="1" smtClean="0"/>
              <a:t>המימד</a:t>
            </a:r>
            <a:r>
              <a:rPr lang="he-IL" sz="2500" dirty="0" smtClean="0"/>
              <a:t> של </a:t>
            </a:r>
            <a:r>
              <a:rPr lang="en-US" sz="2500" dirty="0" smtClean="0"/>
              <a:t>V</a:t>
            </a:r>
            <a:endParaRPr lang="he-IL" sz="25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930073" y="5660967"/>
            <a:ext cx="4116659" cy="47705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לפי </a:t>
            </a:r>
            <a:r>
              <a:rPr lang="he-IL" sz="2500" dirty="0"/>
              <a:t>השלישי חינם הם בסיס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90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355" y="543512"/>
            <a:ext cx="1465600" cy="273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81501" y="461866"/>
            <a:ext cx="71437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משפט: עבור                     מטריצה ריבועית, מתקיים:</a:t>
            </a:r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9201150" y="1258637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הפיכה</a:t>
            </a:r>
            <a:endParaRPr lang="en-US" sz="25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50" y="1402880"/>
            <a:ext cx="219048" cy="226667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12" y="1452404"/>
            <a:ext cx="546667" cy="177143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8" y="1359874"/>
            <a:ext cx="375466" cy="243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5326" y="1219864"/>
            <a:ext cx="3562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/>
              <a:t>עמודות </a:t>
            </a:r>
            <a:r>
              <a:rPr lang="en-US" sz="2500" dirty="0"/>
              <a:t>A</a:t>
            </a:r>
            <a:r>
              <a:rPr lang="he-IL" sz="2500" dirty="0"/>
              <a:t> פורשות את </a:t>
            </a:r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40" y="1452404"/>
            <a:ext cx="546667" cy="1771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968128" y="1277761"/>
            <a:ext cx="30289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עמודות </a:t>
            </a:r>
            <a:r>
              <a:rPr lang="en-US" sz="2500" dirty="0" smtClean="0"/>
              <a:t>A</a:t>
            </a:r>
            <a:r>
              <a:rPr lang="he-IL" sz="2500" dirty="0" smtClean="0"/>
              <a:t> </a:t>
            </a:r>
            <a:r>
              <a:rPr lang="he-IL" sz="2500" dirty="0" err="1" smtClean="0"/>
              <a:t>בת"ל</a:t>
            </a:r>
            <a:endParaRPr lang="en-US" sz="2500" dirty="0"/>
          </a:p>
        </p:txBody>
      </p:sp>
      <p:sp>
        <p:nvSpPr>
          <p:cNvPr id="2" name="סוגר מסולסל שמאלי 1"/>
          <p:cNvSpPr/>
          <p:nvPr/>
        </p:nvSpPr>
        <p:spPr>
          <a:xfrm rot="16200000">
            <a:off x="3929865" y="-1980470"/>
            <a:ext cx="429397" cy="77050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53269" y="2805175"/>
            <a:ext cx="265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800" dirty="0" smtClean="0"/>
              <a:t>עמודות </a:t>
            </a:r>
            <a:r>
              <a:rPr lang="en-US" sz="2800" dirty="0" smtClean="0"/>
              <a:t>A</a:t>
            </a:r>
            <a:r>
              <a:rPr lang="he-IL" sz="2800" dirty="0" smtClean="0"/>
              <a:t> בסיס ל</a:t>
            </a:r>
            <a:endParaRPr lang="en-US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99" y="2970625"/>
            <a:ext cx="375466" cy="243200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31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10871487" y="1564395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פתרון:</a:t>
            </a:r>
            <a:endParaRPr lang="he-IL" sz="20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70" y="509220"/>
            <a:ext cx="800001" cy="216381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2" y="3911597"/>
            <a:ext cx="5811810" cy="9112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871487" y="417356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תרגיל:</a:t>
            </a:r>
            <a:endParaRPr lang="he-IL" sz="2000" dirty="0"/>
          </a:p>
        </p:txBody>
      </p:sp>
      <p:sp>
        <p:nvSpPr>
          <p:cNvPr id="6" name="סוגר מסולסל ימני 5"/>
          <p:cNvSpPr/>
          <p:nvPr/>
        </p:nvSpPr>
        <p:spPr>
          <a:xfrm>
            <a:off x="6856365" y="3960569"/>
            <a:ext cx="77142" cy="8222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010650" y="4108744"/>
            <a:ext cx="9497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בת"ל</a:t>
            </a:r>
            <a:endParaRPr lang="he-IL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753475" y="417356"/>
            <a:ext cx="21180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השלם את </a:t>
            </a:r>
            <a:endParaRPr lang="he-IL" sz="20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1" y="159401"/>
            <a:ext cx="4084571" cy="11691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542169" y="452389"/>
            <a:ext cx="13740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לבסיס של</a:t>
            </a:r>
            <a:endParaRPr lang="he-IL" sz="2000" dirty="0"/>
          </a:p>
        </p:txBody>
      </p:sp>
      <p:pic>
        <p:nvPicPr>
          <p:cNvPr id="62" name="תמונה 6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2" y="2097854"/>
            <a:ext cx="4975998" cy="1169142"/>
          </a:xfrm>
          <a:prstGeom prst="rect">
            <a:avLst/>
          </a:prstGeom>
        </p:spPr>
      </p:pic>
      <p:pic>
        <p:nvPicPr>
          <p:cNvPr id="66" name="תמונה 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32" y="2097851"/>
            <a:ext cx="4422855" cy="116914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07" y="2097536"/>
            <a:ext cx="506286" cy="1139429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58" y="4921248"/>
            <a:ext cx="2052567" cy="303238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58" y="5327261"/>
            <a:ext cx="2052565" cy="303238"/>
          </a:xfrm>
          <a:prstGeom prst="rect">
            <a:avLst/>
          </a:prstGeom>
        </p:spPr>
      </p:pic>
      <p:sp>
        <p:nvSpPr>
          <p:cNvPr id="63" name="סוגר מסולסל ימני 62"/>
          <p:cNvSpPr/>
          <p:nvPr/>
        </p:nvSpPr>
        <p:spPr>
          <a:xfrm>
            <a:off x="8180458" y="3960569"/>
            <a:ext cx="106292" cy="16699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468584" y="4536750"/>
            <a:ext cx="8363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err="1" smtClean="0"/>
              <a:t>בת"ל</a:t>
            </a:r>
            <a:endParaRPr lang="he-IL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670630" y="3511487"/>
            <a:ext cx="13086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אחרי דירוג:</a:t>
            </a:r>
            <a:endParaRPr lang="he-IL" sz="20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32" y="3940598"/>
            <a:ext cx="2192762" cy="1519238"/>
          </a:xfrm>
          <a:prstGeom prst="rect">
            <a:avLst/>
          </a:prstGeom>
        </p:spPr>
      </p:pic>
      <p:sp>
        <p:nvSpPr>
          <p:cNvPr id="47" name="סוגר מסולסל שמאלי 46"/>
          <p:cNvSpPr/>
          <p:nvPr/>
        </p:nvSpPr>
        <p:spPr>
          <a:xfrm>
            <a:off x="9487899" y="3911597"/>
            <a:ext cx="117008" cy="15672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תמונה 7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33" y="4921248"/>
            <a:ext cx="2052567" cy="303238"/>
          </a:xfrm>
          <a:prstGeom prst="rect">
            <a:avLst/>
          </a:prstGeom>
        </p:spPr>
      </p:pic>
      <p:pic>
        <p:nvPicPr>
          <p:cNvPr id="79" name="תמונה 7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33" y="5327261"/>
            <a:ext cx="2052565" cy="303238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39" y="2097537"/>
            <a:ext cx="506286" cy="1139429"/>
          </a:xfrm>
          <a:prstGeom prst="rect">
            <a:avLst/>
          </a:prstGeom>
        </p:spPr>
      </p:pic>
      <p:pic>
        <p:nvPicPr>
          <p:cNvPr id="82" name="תמונה 8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2097536"/>
            <a:ext cx="506286" cy="1139429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07" y="2097537"/>
            <a:ext cx="506286" cy="1139429"/>
          </a:xfrm>
          <a:prstGeom prst="rect">
            <a:avLst/>
          </a:prstGeom>
        </p:spPr>
      </p:pic>
      <p:pic>
        <p:nvPicPr>
          <p:cNvPr id="84" name="תמונה 8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50" y="189114"/>
            <a:ext cx="506286" cy="1139429"/>
          </a:xfrm>
          <a:prstGeom prst="rect">
            <a:avLst/>
          </a:prstGeom>
        </p:spPr>
      </p:pic>
      <p:pic>
        <p:nvPicPr>
          <p:cNvPr id="85" name="תמונה 8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982" y="189115"/>
            <a:ext cx="506286" cy="1139429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689933" y="4819429"/>
            <a:ext cx="130869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השלמת איברים מובילים</a:t>
            </a:r>
            <a:endParaRPr lang="he-IL" sz="2000" dirty="0"/>
          </a:p>
        </p:txBody>
      </p:sp>
      <p:sp>
        <p:nvSpPr>
          <p:cNvPr id="87" name="סוגר מסולסל ימני 86"/>
          <p:cNvSpPr/>
          <p:nvPr/>
        </p:nvSpPr>
        <p:spPr>
          <a:xfrm>
            <a:off x="6856365" y="4864824"/>
            <a:ext cx="77142" cy="8222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344" y="2588393"/>
            <a:ext cx="394286" cy="157714"/>
          </a:xfrm>
          <a:prstGeom prst="rect">
            <a:avLst/>
          </a:prstGeom>
        </p:spPr>
      </p:pic>
      <p:sp>
        <p:nvSpPr>
          <p:cNvPr id="3" name="סוגר מסולסל שמאלי 2"/>
          <p:cNvSpPr/>
          <p:nvPr/>
        </p:nvSpPr>
        <p:spPr>
          <a:xfrm rot="5400000">
            <a:off x="8198622" y="97567"/>
            <a:ext cx="106760" cy="37985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874315" y="1580498"/>
            <a:ext cx="2264606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" dirty="0" smtClean="0"/>
              <a:t>בת"ל+5 איברים ולכן בסיס ל</a:t>
            </a:r>
            <a:endParaRPr lang="he-IL" sz="1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07" y="1647028"/>
            <a:ext cx="205367" cy="160116"/>
          </a:xfrm>
          <a:prstGeom prst="rect">
            <a:avLst/>
          </a:prstGeom>
        </p:spPr>
      </p:pic>
      <p:sp>
        <p:nvSpPr>
          <p:cNvPr id="36" name="סוגר מסולסל שמאלי 35"/>
          <p:cNvSpPr/>
          <p:nvPr/>
        </p:nvSpPr>
        <p:spPr>
          <a:xfrm rot="5400000">
            <a:off x="3332100" y="-55585"/>
            <a:ext cx="124034" cy="41221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652132" y="1580499"/>
            <a:ext cx="2467114" cy="3231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500" dirty="0" smtClean="0"/>
              <a:t>פורשת+5 איברים ולכן בסיס ל</a:t>
            </a:r>
            <a:endParaRPr lang="he-IL" sz="15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32" y="1647029"/>
            <a:ext cx="205367" cy="160116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29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6" grpId="0" animBg="1"/>
      <p:bldP spid="29" grpId="0"/>
      <p:bldP spid="63" grpId="0" animBg="1"/>
      <p:bldP spid="64" grpId="0"/>
      <p:bldP spid="65" grpId="0"/>
      <p:bldP spid="47" grpId="0" animBg="1"/>
      <p:bldP spid="86" grpId="0"/>
      <p:bldP spid="87" grpId="0" animBg="1"/>
      <p:bldP spid="3" grpId="0" animBg="1"/>
      <p:bldP spid="33" grpId="0"/>
      <p:bldP spid="36" grpId="0" animBg="1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20275" y="513343"/>
            <a:ext cx="19022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126" y="682257"/>
            <a:ext cx="253867" cy="24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48350" y="513343"/>
            <a:ext cx="8697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993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687050" y="2770876"/>
            <a:ext cx="11221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1474" y="513343"/>
            <a:ext cx="7944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</a:t>
            </a:r>
            <a:r>
              <a:rPr lang="en-US" sz="2800" dirty="0" smtClean="0"/>
              <a:t>-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15" y="682258"/>
            <a:ext cx="1109335" cy="29226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860390" y="1282236"/>
            <a:ext cx="6977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412" y="1433906"/>
            <a:ext cx="2417070" cy="25173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75797" y="1282236"/>
            <a:ext cx="6840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1433906"/>
            <a:ext cx="1109335" cy="249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0" y="1368380"/>
            <a:ext cx="50196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(ת"מ שמוכל </a:t>
            </a:r>
            <a:r>
              <a:rPr lang="he-IL" sz="2000" dirty="0" err="1" smtClean="0"/>
              <a:t>בת"מ</a:t>
            </a:r>
            <a:r>
              <a:rPr lang="he-IL" sz="2000" dirty="0" smtClean="0"/>
              <a:t> אחר מאותו  </a:t>
            </a:r>
            <a:r>
              <a:rPr lang="he-IL" sz="2000" dirty="0" err="1" smtClean="0"/>
              <a:t>מימד</a:t>
            </a:r>
            <a:r>
              <a:rPr lang="he-IL" sz="2000" dirty="0" smtClean="0"/>
              <a:t> - הם שווים)</a:t>
            </a: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32" y="2562468"/>
            <a:ext cx="228571" cy="21523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14" y="2537099"/>
            <a:ext cx="314285" cy="22095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34422" y="2411036"/>
            <a:ext cx="11221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 ל</a:t>
            </a:r>
          </a:p>
        </p:txBody>
      </p:sp>
      <p:cxnSp>
        <p:nvCxnSpPr>
          <p:cNvPr id="5" name="מחבר חץ ישר 4"/>
          <p:cNvCxnSpPr/>
          <p:nvPr/>
        </p:nvCxnSpPr>
        <p:spPr>
          <a:xfrm flipH="1">
            <a:off x="5387960" y="2890694"/>
            <a:ext cx="1153409" cy="294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89" y="3329018"/>
            <a:ext cx="228571" cy="21523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85758" y="3204343"/>
            <a:ext cx="11221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endParaRPr lang="he-IL" sz="2500" dirty="0" smtClean="0"/>
          </a:p>
        </p:txBody>
      </p:sp>
      <p:cxnSp>
        <p:nvCxnSpPr>
          <p:cNvPr id="14" name="מחבר חץ ישר 13"/>
          <p:cNvCxnSpPr/>
          <p:nvPr/>
        </p:nvCxnSpPr>
        <p:spPr>
          <a:xfrm>
            <a:off x="6826062" y="2866080"/>
            <a:ext cx="1350972" cy="299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34" y="3165690"/>
            <a:ext cx="1879995" cy="314285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58" y="3970101"/>
            <a:ext cx="1727619" cy="316190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70" y="3968054"/>
            <a:ext cx="1140952" cy="224762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22" y="5083534"/>
            <a:ext cx="281905" cy="17714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956775" y="4818163"/>
            <a:ext cx="1969273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לפי </a:t>
            </a:r>
            <a:r>
              <a:rPr lang="he-IL" sz="2000" dirty="0"/>
              <a:t>השלישי </a:t>
            </a:r>
            <a:r>
              <a:rPr lang="he-IL" sz="2000" dirty="0" smtClean="0"/>
              <a:t>חינם, </a:t>
            </a:r>
            <a:r>
              <a:rPr lang="en-US" sz="2000" dirty="0" smtClean="0"/>
              <a:t>B</a:t>
            </a:r>
            <a:r>
              <a:rPr lang="he-IL" sz="2000" dirty="0" smtClean="0"/>
              <a:t> בסיס ל </a:t>
            </a:r>
            <a:r>
              <a:rPr lang="en-US" sz="2000" dirty="0" smtClean="0"/>
              <a:t>V</a:t>
            </a:r>
            <a:endParaRPr lang="he-IL" sz="2000" dirty="0"/>
          </a:p>
        </p:txBody>
      </p:sp>
      <p:pic>
        <p:nvPicPr>
          <p:cNvPr id="57" name="תמונה 5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70" y="4463300"/>
            <a:ext cx="175238" cy="283810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34" y="4980047"/>
            <a:ext cx="1792376" cy="314285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82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0" grpId="0"/>
      <p:bldP spid="37" grpId="0"/>
      <p:bldP spid="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34449" y="461866"/>
            <a:ext cx="25908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משפט (</a:t>
            </a:r>
            <a:r>
              <a:rPr lang="he-IL" sz="2500" dirty="0" err="1" smtClean="0"/>
              <a:t>המימדים</a:t>
            </a:r>
            <a:r>
              <a:rPr lang="he-IL" sz="2500" dirty="0" smtClean="0"/>
              <a:t>):</a:t>
            </a:r>
            <a:endParaRPr 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7873187" y="455319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יהא</a:t>
            </a:r>
            <a:endParaRPr lang="en-US" sz="2500" dirty="0"/>
          </a:p>
        </p:txBody>
      </p:sp>
      <p:pic>
        <p:nvPicPr>
          <p:cNvPr id="71" name="תמונה 7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44" y="2424914"/>
            <a:ext cx="801524" cy="21485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44989" y="453733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מ"ו</a:t>
            </a:r>
            <a:endParaRPr lang="en-US" sz="2500" dirty="0"/>
          </a:p>
        </p:txBody>
      </p:sp>
      <p:sp>
        <p:nvSpPr>
          <p:cNvPr id="34" name="TextBox 33"/>
          <p:cNvSpPr txBox="1"/>
          <p:nvPr/>
        </p:nvSpPr>
        <p:spPr>
          <a:xfrm>
            <a:off x="5528465" y="453733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ו-</a:t>
            </a:r>
            <a:endParaRPr lang="en-US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73" y="588964"/>
            <a:ext cx="975240" cy="2761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18049" y="453733"/>
            <a:ext cx="8383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ת"מ</a:t>
            </a:r>
            <a:endParaRPr lang="en-US" sz="25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5" y="1481807"/>
            <a:ext cx="7344762" cy="31428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86978" y="453733"/>
            <a:ext cx="11499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500" dirty="0" smtClean="0"/>
              <a:t>אזי:</a:t>
            </a:r>
            <a:endParaRPr lang="en-US" sz="2500" dirty="0"/>
          </a:p>
        </p:txBody>
      </p:sp>
      <p:sp>
        <p:nvSpPr>
          <p:cNvPr id="38" name="TextBox 37"/>
          <p:cNvSpPr txBox="1"/>
          <p:nvPr/>
        </p:nvSpPr>
        <p:spPr>
          <a:xfrm>
            <a:off x="10563225" y="2349167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תרגיל: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8681290" y="2349167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he-IL" sz="2000" dirty="0" smtClean="0"/>
              <a:t>נתונים </a:t>
            </a:r>
            <a:endParaRPr lang="en-US" sz="2000" dirty="0"/>
          </a:p>
        </p:txBody>
      </p:sp>
      <p:pic>
        <p:nvPicPr>
          <p:cNvPr id="72" name="תמונה 7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09" y="2464765"/>
            <a:ext cx="780190" cy="22095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295187" y="2349167"/>
            <a:ext cx="2175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ת"מ </a:t>
            </a:r>
            <a:r>
              <a:rPr lang="he-IL" sz="2000" dirty="0" err="1" smtClean="0"/>
              <a:t>מימד</a:t>
            </a:r>
            <a:r>
              <a:rPr lang="he-IL" sz="2000" dirty="0" smtClean="0"/>
              <a:t> 2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2734690" y="2362000"/>
            <a:ext cx="3288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000" dirty="0" smtClean="0"/>
              <a:t>מה האפשרויות עבור</a:t>
            </a:r>
            <a:endParaRPr lang="en-US" sz="2000" dirty="0"/>
          </a:p>
        </p:txBody>
      </p:sp>
      <p:pic>
        <p:nvPicPr>
          <p:cNvPr id="73" name="תמונה 7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78" y="2484478"/>
            <a:ext cx="1418667" cy="21333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575149" y="4307836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אחרת: 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-41480" y="5045906"/>
            <a:ext cx="4166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ובצירוף משפט </a:t>
            </a:r>
            <a:r>
              <a:rPr lang="he-IL" sz="2000" dirty="0" err="1" smtClean="0"/>
              <a:t>המימדים</a:t>
            </a:r>
            <a:r>
              <a:rPr lang="he-IL" sz="2000" dirty="0" smtClean="0"/>
              <a:t> נקבל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8835447" y="5037258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כיוון ש</a:t>
            </a:r>
            <a:endParaRPr lang="en-US" sz="2000" dirty="0"/>
          </a:p>
        </p:txBody>
      </p:sp>
      <p:pic>
        <p:nvPicPr>
          <p:cNvPr id="80" name="תמונה 7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61" y="5144931"/>
            <a:ext cx="1612190" cy="24838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287081" y="5085320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נקבל</a:t>
            </a:r>
            <a:endParaRPr lang="en-US" sz="2000" dirty="0"/>
          </a:p>
        </p:txBody>
      </p:sp>
      <p:pic>
        <p:nvPicPr>
          <p:cNvPr id="81" name="תמונה 8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27" y="5166704"/>
            <a:ext cx="2119619" cy="251429"/>
          </a:xfrm>
          <a:prstGeom prst="rect">
            <a:avLst/>
          </a:prstGeom>
        </p:spPr>
      </p:pic>
      <p:grpSp>
        <p:nvGrpSpPr>
          <p:cNvPr id="47" name="קבוצה 46"/>
          <p:cNvGrpSpPr/>
          <p:nvPr/>
        </p:nvGrpSpPr>
        <p:grpSpPr>
          <a:xfrm>
            <a:off x="768494" y="484883"/>
            <a:ext cx="2139264" cy="1240910"/>
            <a:chOff x="128652" y="4594382"/>
            <a:chExt cx="3298317" cy="1913234"/>
          </a:xfrm>
        </p:grpSpPr>
        <p:sp>
          <p:nvSpPr>
            <p:cNvPr id="48" name="אליפסה 47"/>
            <p:cNvSpPr/>
            <p:nvPr/>
          </p:nvSpPr>
          <p:spPr>
            <a:xfrm>
              <a:off x="139645" y="4594382"/>
              <a:ext cx="1956820" cy="1913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אליפסה 48"/>
            <p:cNvSpPr/>
            <p:nvPr/>
          </p:nvSpPr>
          <p:spPr>
            <a:xfrm>
              <a:off x="1470149" y="4594382"/>
              <a:ext cx="1956820" cy="19132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אליפסה 49"/>
            <p:cNvSpPr/>
            <p:nvPr/>
          </p:nvSpPr>
          <p:spPr>
            <a:xfrm>
              <a:off x="128652" y="4594382"/>
              <a:ext cx="1956820" cy="19132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1" name="תמונה 5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34" y="5393794"/>
              <a:ext cx="232000" cy="157714"/>
            </a:xfrm>
            <a:prstGeom prst="rect">
              <a:avLst/>
            </a:prstGeom>
          </p:spPr>
        </p:pic>
        <p:pic>
          <p:nvPicPr>
            <p:cNvPr id="52" name="תמונה 51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076" y="5338123"/>
              <a:ext cx="236571" cy="157714"/>
            </a:xfrm>
            <a:prstGeom prst="rect">
              <a:avLst/>
            </a:prstGeom>
          </p:spPr>
        </p:pic>
        <p:sp>
          <p:nvSpPr>
            <p:cNvPr id="53" name="אליפסה 52"/>
            <p:cNvSpPr/>
            <p:nvPr/>
          </p:nvSpPr>
          <p:spPr>
            <a:xfrm>
              <a:off x="1470149" y="4834993"/>
              <a:ext cx="615323" cy="139788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תמונה 53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322" y="5725903"/>
              <a:ext cx="712000" cy="157714"/>
            </a:xfrm>
            <a:prstGeom prst="rect">
              <a:avLst/>
            </a:prstGeom>
          </p:spPr>
        </p:pic>
      </p:grpSp>
      <p:pic>
        <p:nvPicPr>
          <p:cNvPr id="82" name="תמונה 8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61" y="5926862"/>
            <a:ext cx="5679238" cy="251429"/>
          </a:xfrm>
          <a:prstGeom prst="rect">
            <a:avLst/>
          </a:prstGeom>
        </p:spPr>
      </p:pic>
      <p:pic>
        <p:nvPicPr>
          <p:cNvPr id="83" name="תמונה 8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04" y="5974101"/>
            <a:ext cx="1689905" cy="20419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0563225" y="2983543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פתרון:</a:t>
            </a:r>
            <a:endParaRPr lang="en-US" sz="2000" dirty="0"/>
          </a:p>
        </p:txBody>
      </p:sp>
      <p:pic>
        <p:nvPicPr>
          <p:cNvPr id="74" name="תמונה 7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661" y="3108476"/>
            <a:ext cx="3047619" cy="21333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597105" y="3688494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אם </a:t>
            </a:r>
            <a:endParaRPr lang="en-US" sz="2000" dirty="0"/>
          </a:p>
        </p:txBody>
      </p:sp>
      <p:pic>
        <p:nvPicPr>
          <p:cNvPr id="75" name="תמונה 7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985" y="3793070"/>
            <a:ext cx="1894095" cy="21333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777812" y="3698610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אז</a:t>
            </a:r>
            <a:endParaRPr lang="en-US" sz="2000" dirty="0"/>
          </a:p>
        </p:txBody>
      </p:sp>
      <p:pic>
        <p:nvPicPr>
          <p:cNvPr id="76" name="תמונה 7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69" y="3807990"/>
            <a:ext cx="1632000" cy="210286"/>
          </a:xfrm>
          <a:prstGeom prst="rect">
            <a:avLst/>
          </a:prstGeom>
        </p:spPr>
      </p:pic>
      <p:pic>
        <p:nvPicPr>
          <p:cNvPr id="77" name="תמונה 7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28" y="3786113"/>
            <a:ext cx="582095" cy="210286"/>
          </a:xfrm>
          <a:prstGeom prst="rect">
            <a:avLst/>
          </a:prstGeom>
        </p:spPr>
      </p:pic>
      <p:cxnSp>
        <p:nvCxnSpPr>
          <p:cNvPr id="66" name="מחבר חץ ישר 65"/>
          <p:cNvCxnSpPr/>
          <p:nvPr/>
        </p:nvCxnSpPr>
        <p:spPr>
          <a:xfrm>
            <a:off x="4520454" y="3345334"/>
            <a:ext cx="2981207" cy="427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59503" y="3105929"/>
            <a:ext cx="3517380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 smtClean="0"/>
              <a:t>(ת"מ שמוכל </a:t>
            </a:r>
            <a:r>
              <a:rPr lang="he-IL" sz="1300" dirty="0" err="1" smtClean="0"/>
              <a:t>בת"מ</a:t>
            </a:r>
            <a:r>
              <a:rPr lang="he-IL" sz="1300" dirty="0" smtClean="0"/>
              <a:t> אחר מאותו  </a:t>
            </a:r>
            <a:r>
              <a:rPr lang="he-IL" sz="1300" dirty="0" err="1" smtClean="0"/>
              <a:t>מימד</a:t>
            </a:r>
            <a:r>
              <a:rPr lang="he-IL" sz="1300" dirty="0" smtClean="0"/>
              <a:t> - הם שווים)</a:t>
            </a:r>
          </a:p>
        </p:txBody>
      </p:sp>
      <p:pic>
        <p:nvPicPr>
          <p:cNvPr id="79" name="תמונה 7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97" y="4432749"/>
            <a:ext cx="1886476" cy="213333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616191" y="4307836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 smtClean="0"/>
              <a:t>הוכחה:</a:t>
            </a:r>
            <a:endParaRPr lang="en-US" sz="20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77" y="588965"/>
            <a:ext cx="226667" cy="222857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248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57" grpId="0"/>
      <p:bldP spid="59" grpId="0"/>
      <p:bldP spid="62" grpId="0"/>
      <p:bldP spid="67" grpId="0"/>
      <p:bldP spid="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7950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בסיס ל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38" y="682257"/>
            <a:ext cx="253867" cy="24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776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175" y="1366158"/>
            <a:ext cx="45130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הם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וגם פורשים את </a:t>
            </a:r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1502968"/>
            <a:ext cx="253867" cy="24960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39" y="2284111"/>
            <a:ext cx="4696380" cy="251428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7869897" y="1889378"/>
            <a:ext cx="464478" cy="260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5173107" y="1889378"/>
            <a:ext cx="523876" cy="32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16" y="2284111"/>
            <a:ext cx="2386286" cy="2529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676007" y="3039785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36" y="3167109"/>
            <a:ext cx="1000000" cy="26857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45" y="3032082"/>
            <a:ext cx="2466667" cy="760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00749" y="2621816"/>
            <a:ext cx="8903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בסיס!</a:t>
            </a:r>
            <a:endParaRPr lang="he-IL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759234" y="3055680"/>
            <a:ext cx="1196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שהרי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03" y="3055680"/>
            <a:ext cx="1283810" cy="76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22296" y="3055680"/>
            <a:ext cx="1196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36" y="4945987"/>
            <a:ext cx="1000000" cy="2685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045" y="4810959"/>
            <a:ext cx="2712381" cy="76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86474" y="4356678"/>
            <a:ext cx="8903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בסיס!</a:t>
            </a:r>
            <a:endParaRPr lang="he-IL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759234" y="4834558"/>
            <a:ext cx="1196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שהרי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03" y="4834558"/>
            <a:ext cx="1529524" cy="76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22296" y="4834558"/>
            <a:ext cx="11969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6056736"/>
            <a:ext cx="108002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מסקנה: למרחב </a:t>
            </a:r>
            <a:r>
              <a:rPr lang="he-IL" sz="2800" dirty="0" err="1" smtClean="0"/>
              <a:t>וקטורי</a:t>
            </a:r>
            <a:r>
              <a:rPr lang="he-IL" sz="2800" dirty="0" smtClean="0"/>
              <a:t> יכולים להיות כמה וכמה בסיסים שונים!</a:t>
            </a:r>
            <a:endParaRPr lang="he-IL" sz="28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34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651323"/>
            <a:ext cx="2568533" cy="3114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8050" y="513343"/>
            <a:ext cx="15841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וקטורים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47950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יקראו בסיס ל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38" y="682257"/>
            <a:ext cx="253867" cy="24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776" y="513343"/>
            <a:ext cx="2066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175" y="1366158"/>
            <a:ext cx="45130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הם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 וגם פורשים את </a:t>
            </a:r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17" y="1502968"/>
            <a:ext cx="253867" cy="24960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539" y="2284111"/>
            <a:ext cx="4696380" cy="251428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7869897" y="1889378"/>
            <a:ext cx="464478" cy="260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>
            <a:off x="5173107" y="1889378"/>
            <a:ext cx="523876" cy="32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16" y="2284111"/>
            <a:ext cx="2386286" cy="2529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048750" y="3039785"/>
            <a:ext cx="26738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טענה: בכל בסיס של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03" y="3193156"/>
            <a:ext cx="335238" cy="21714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701421" y="3039785"/>
            <a:ext cx="26738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יש בדיוק </a:t>
            </a:r>
            <a:r>
              <a:rPr lang="en-US" sz="2500" dirty="0" smtClean="0"/>
              <a:t>n</a:t>
            </a:r>
            <a:r>
              <a:rPr lang="he-IL" sz="2500" dirty="0" smtClean="0"/>
              <a:t> איברים.</a:t>
            </a:r>
            <a:endParaRPr lang="he-IL" sz="2500" dirty="0"/>
          </a:p>
        </p:txBody>
      </p:sp>
      <p:sp>
        <p:nvSpPr>
          <p:cNvPr id="36" name="TextBox 35"/>
          <p:cNvSpPr txBox="1"/>
          <p:nvPr/>
        </p:nvSpPr>
        <p:spPr>
          <a:xfrm>
            <a:off x="10591800" y="3765347"/>
            <a:ext cx="113076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sp>
        <p:nvSpPr>
          <p:cNvPr id="37" name="TextBox 36"/>
          <p:cNvSpPr txBox="1"/>
          <p:nvPr/>
        </p:nvSpPr>
        <p:spPr>
          <a:xfrm>
            <a:off x="8556457" y="4523977"/>
            <a:ext cx="31864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 היו יותר מ </a:t>
            </a:r>
            <a:r>
              <a:rPr lang="en-US" sz="2500" dirty="0" smtClean="0"/>
              <a:t>n </a:t>
            </a:r>
            <a:r>
              <a:rPr lang="he-IL" sz="2500" dirty="0" smtClean="0"/>
              <a:t> איברים</a:t>
            </a:r>
            <a:endParaRPr lang="he-IL" sz="2500" dirty="0"/>
          </a:p>
        </p:txBody>
      </p:sp>
      <p:sp>
        <p:nvSpPr>
          <p:cNvPr id="38" name="TextBox 37"/>
          <p:cNvSpPr txBox="1"/>
          <p:nvPr/>
        </p:nvSpPr>
        <p:spPr>
          <a:xfrm>
            <a:off x="5370056" y="4523977"/>
            <a:ext cx="31864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הם לא היו </a:t>
            </a:r>
            <a:r>
              <a:rPr lang="he-IL" sz="2500" dirty="0" err="1" smtClean="0"/>
              <a:t>בת"ל</a:t>
            </a:r>
            <a:endParaRPr lang="he-IL" sz="2500" dirty="0"/>
          </a:p>
        </p:txBody>
      </p:sp>
      <p:sp>
        <p:nvSpPr>
          <p:cNvPr id="39" name="TextBox 38"/>
          <p:cNvSpPr txBox="1"/>
          <p:nvPr/>
        </p:nvSpPr>
        <p:spPr>
          <a:xfrm>
            <a:off x="8375483" y="4981173"/>
            <a:ext cx="336737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אם היו פחות מ </a:t>
            </a:r>
            <a:r>
              <a:rPr lang="en-US" sz="2500" dirty="0" smtClean="0"/>
              <a:t>n </a:t>
            </a:r>
            <a:r>
              <a:rPr lang="he-IL" sz="2500" dirty="0" smtClean="0"/>
              <a:t> איברים</a:t>
            </a:r>
            <a:endParaRPr lang="he-IL" sz="2500" dirty="0"/>
          </a:p>
        </p:txBody>
      </p:sp>
      <p:sp>
        <p:nvSpPr>
          <p:cNvPr id="40" name="TextBox 39"/>
          <p:cNvSpPr txBox="1"/>
          <p:nvPr/>
        </p:nvSpPr>
        <p:spPr>
          <a:xfrm>
            <a:off x="5370056" y="4981173"/>
            <a:ext cx="318640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הם לא היו פורשים את</a:t>
            </a:r>
            <a:endParaRPr lang="he-IL" sz="25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37" y="5140968"/>
            <a:ext cx="335238" cy="217142"/>
          </a:xfrm>
          <a:prstGeom prst="rect">
            <a:avLst/>
          </a:prstGeom>
        </p:spPr>
      </p:pic>
      <p:grpSp>
        <p:nvGrpSpPr>
          <p:cNvPr id="53" name="קבוצה 52"/>
          <p:cNvGrpSpPr/>
          <p:nvPr/>
        </p:nvGrpSpPr>
        <p:grpSpPr>
          <a:xfrm>
            <a:off x="1495424" y="3765347"/>
            <a:ext cx="2281431" cy="2676066"/>
            <a:chOff x="1495424" y="3765347"/>
            <a:chExt cx="2281431" cy="2676066"/>
          </a:xfrm>
        </p:grpSpPr>
        <p:cxnSp>
          <p:nvCxnSpPr>
            <p:cNvPr id="13" name="מחבר ישר 12"/>
            <p:cNvCxnSpPr/>
            <p:nvPr/>
          </p:nvCxnSpPr>
          <p:spPr>
            <a:xfrm>
              <a:off x="1895474" y="5140968"/>
              <a:ext cx="101917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תמונה 1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424" y="5105414"/>
              <a:ext cx="138667" cy="114286"/>
            </a:xfrm>
            <a:prstGeom prst="rect">
              <a:avLst/>
            </a:prstGeom>
          </p:spPr>
        </p:pic>
        <p:cxnSp>
          <p:nvCxnSpPr>
            <p:cNvPr id="44" name="מחבר חץ ישר 43"/>
            <p:cNvCxnSpPr/>
            <p:nvPr/>
          </p:nvCxnSpPr>
          <p:spPr>
            <a:xfrm flipV="1">
              <a:off x="1564757" y="3765347"/>
              <a:ext cx="0" cy="121582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חץ ישר 45"/>
            <p:cNvCxnSpPr/>
            <p:nvPr/>
          </p:nvCxnSpPr>
          <p:spPr>
            <a:xfrm>
              <a:off x="1564757" y="5358110"/>
              <a:ext cx="0" cy="92839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סוגר מסולסל ימני 46"/>
            <p:cNvSpPr/>
            <p:nvPr/>
          </p:nvSpPr>
          <p:spPr>
            <a:xfrm>
              <a:off x="3548063" y="3765347"/>
              <a:ext cx="176212" cy="121582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סוגר מסולסל ימני 47"/>
            <p:cNvSpPr/>
            <p:nvPr/>
          </p:nvSpPr>
          <p:spPr>
            <a:xfrm>
              <a:off x="3538537" y="5358110"/>
              <a:ext cx="185737" cy="108330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72990" y="4940913"/>
              <a:ext cx="100386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 smtClean="0"/>
                <a:t>בסיס</a:t>
              </a:r>
              <a:endParaRPr lang="he-IL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99138" y="4123867"/>
              <a:ext cx="117357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 smtClean="0"/>
                <a:t>לא </a:t>
              </a:r>
              <a:r>
                <a:rPr lang="he-IL" sz="2000" dirty="0" err="1" smtClean="0"/>
                <a:t>בת"ל</a:t>
              </a:r>
              <a:endParaRPr lang="he-IL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99138" y="5757959"/>
              <a:ext cx="117357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000" dirty="0" smtClean="0"/>
                <a:t>לא פורש</a:t>
              </a:r>
              <a:endParaRPr lang="he-IL" sz="2000" dirty="0"/>
            </a:p>
          </p:txBody>
        </p:sp>
      </p:grp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05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6007" y="513343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לכל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226" y="682257"/>
            <a:ext cx="253867" cy="24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81200" y="513343"/>
            <a:ext cx="68609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קיים בסיס. בנוסף, כל שני בסיסים באותו גודל.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7422" y="513343"/>
            <a:ext cx="8189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sz="2800" dirty="0" smtClean="0"/>
              <a:t>מ"ו,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34224" y="1314418"/>
            <a:ext cx="35752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גודל זה נקרא </a:t>
            </a:r>
            <a:r>
              <a:rPr lang="he-IL" sz="2800" dirty="0" err="1" smtClean="0"/>
              <a:t>המימד</a:t>
            </a:r>
            <a:r>
              <a:rPr lang="he-IL" sz="2800" dirty="0" smtClean="0"/>
              <a:t> של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82" y="1483333"/>
            <a:ext cx="913068" cy="2517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65024" y="1314418"/>
            <a:ext cx="13746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ומסומן ב</a:t>
            </a:r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82" y="1451228"/>
            <a:ext cx="253867" cy="249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676007" y="2539625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87" y="2477681"/>
            <a:ext cx="2466667" cy="76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999191" y="2076619"/>
            <a:ext cx="8903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בסיס!</a:t>
            </a:r>
            <a:endParaRPr lang="he-IL" sz="2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54" y="2675488"/>
            <a:ext cx="1504761" cy="2666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846" y="4722993"/>
            <a:ext cx="1539048" cy="22285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96" y="4317413"/>
            <a:ext cx="4487619" cy="170857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109850" y="3821832"/>
            <a:ext cx="8903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בסיס!</a:t>
            </a:r>
            <a:endParaRPr lang="he-IL" sz="2000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72" y="632827"/>
            <a:ext cx="1350476" cy="314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34176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594727"/>
            <a:ext cx="1215238" cy="3409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61241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 ולכן 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74" y="632827"/>
            <a:ext cx="1862857" cy="314286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>
            <a:off x="5424031" y="990397"/>
            <a:ext cx="422034" cy="40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1564850"/>
            <a:ext cx="1356190" cy="231619"/>
          </a:xfrm>
          <a:prstGeom prst="rect">
            <a:avLst/>
          </a:prstGeom>
        </p:spPr>
      </p:pic>
      <p:cxnSp>
        <p:nvCxnSpPr>
          <p:cNvPr id="32" name="מחבר חץ ישר 31"/>
          <p:cNvCxnSpPr/>
          <p:nvPr/>
        </p:nvCxnSpPr>
        <p:spPr>
          <a:xfrm flipH="1">
            <a:off x="6222978" y="990397"/>
            <a:ext cx="4014" cy="46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/>
          <p:nvPr/>
        </p:nvCxnSpPr>
        <p:spPr>
          <a:xfrm rot="16200000" flipH="1">
            <a:off x="6655577" y="984269"/>
            <a:ext cx="422034" cy="40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564852"/>
            <a:ext cx="1368380" cy="23161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1564851"/>
            <a:ext cx="1368380" cy="23161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534649" y="2542168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75" y="3414127"/>
            <a:ext cx="5283809" cy="31428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244690" y="33327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גורר כי</a:t>
            </a:r>
            <a:endParaRPr lang="he-IL" sz="25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9" y="3467461"/>
            <a:ext cx="2432381" cy="26095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0534648" y="33327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:</a:t>
            </a:r>
            <a:endParaRPr lang="he-IL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34648" y="4618216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פורשים:</a:t>
            </a:r>
            <a:endParaRPr lang="he-IL" sz="2500" dirty="0"/>
          </a:p>
        </p:txBody>
      </p:sp>
      <p:sp>
        <p:nvSpPr>
          <p:cNvPr id="46" name="TextBox 45"/>
          <p:cNvSpPr txBox="1"/>
          <p:nvPr/>
        </p:nvSpPr>
        <p:spPr>
          <a:xfrm>
            <a:off x="8667750" y="4618216"/>
            <a:ext cx="172131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פולינום</a:t>
            </a:r>
            <a:endParaRPr lang="he-IL" sz="25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40" y="4711981"/>
            <a:ext cx="1676190" cy="28952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930650" y="4618216"/>
            <a:ext cx="28923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הוא </a:t>
            </a:r>
            <a:r>
              <a:rPr lang="he-IL" sz="2500" dirty="0" err="1" smtClean="0"/>
              <a:t>צי"ל</a:t>
            </a:r>
            <a:r>
              <a:rPr lang="he-IL" sz="2500" dirty="0" smtClean="0"/>
              <a:t> שלהם שהרי:</a:t>
            </a:r>
            <a:endParaRPr lang="he-IL" sz="25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72" y="5398917"/>
            <a:ext cx="4655237" cy="289524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275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972" y="632827"/>
            <a:ext cx="1350476" cy="3142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34176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594727"/>
            <a:ext cx="1215238" cy="3409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61241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 ולכן </a:t>
            </a:r>
            <a:endParaRPr lang="he-IL" sz="2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74" y="632827"/>
            <a:ext cx="1862857" cy="314286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>
            <a:off x="5424031" y="990397"/>
            <a:ext cx="422034" cy="40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1564850"/>
            <a:ext cx="1356190" cy="231619"/>
          </a:xfrm>
          <a:prstGeom prst="rect">
            <a:avLst/>
          </a:prstGeom>
        </p:spPr>
      </p:pic>
      <p:cxnSp>
        <p:nvCxnSpPr>
          <p:cNvPr id="32" name="מחבר חץ ישר 31"/>
          <p:cNvCxnSpPr/>
          <p:nvPr/>
        </p:nvCxnSpPr>
        <p:spPr>
          <a:xfrm flipH="1">
            <a:off x="6222978" y="990397"/>
            <a:ext cx="4014" cy="46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/>
          <p:nvPr/>
        </p:nvCxnSpPr>
        <p:spPr>
          <a:xfrm rot="16200000" flipH="1">
            <a:off x="6655577" y="984269"/>
            <a:ext cx="422034" cy="40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1564852"/>
            <a:ext cx="1368380" cy="23161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1564851"/>
            <a:ext cx="1368380" cy="2316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001251" y="2713618"/>
            <a:ext cx="17213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באופן כללי: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047" y="2833102"/>
            <a:ext cx="1344762" cy="314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34176" y="2713618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795002"/>
            <a:ext cx="2270476" cy="3409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708741" y="2713618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 ולכן 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00" y="2833102"/>
            <a:ext cx="2422857" cy="314286"/>
          </a:xfrm>
          <a:prstGeom prst="rect">
            <a:avLst/>
          </a:prstGeom>
        </p:spPr>
      </p:pic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71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534649" y="513343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דוגמה: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722" y="632827"/>
            <a:ext cx="1323810" cy="2685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62801" y="513343"/>
            <a:ext cx="1759414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מתקיים כי</a:t>
            </a:r>
            <a:endParaRPr lang="he-IL" sz="2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73" y="479045"/>
            <a:ext cx="5304381" cy="60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57249" y="528586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בסיס</a:t>
            </a:r>
            <a:endParaRPr lang="he-IL" sz="25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5" y="1719652"/>
            <a:ext cx="1836190" cy="2666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534649" y="2542168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הוכחה:</a:t>
            </a:r>
            <a:endParaRPr lang="he-IL" sz="25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65" y="2540464"/>
            <a:ext cx="8129523" cy="60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331091" y="3663675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גורר כי</a:t>
            </a:r>
            <a:endParaRPr lang="he-IL" sz="25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04" y="3771725"/>
            <a:ext cx="3198095" cy="26095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9332617" y="2540464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err="1" smtClean="0"/>
              <a:t>בת"ל</a:t>
            </a:r>
            <a:r>
              <a:rPr lang="he-IL" sz="2500" dirty="0" smtClean="0"/>
              <a:t>:</a:t>
            </a:r>
            <a:endParaRPr lang="he-IL" sz="2500" dirty="0"/>
          </a:p>
        </p:txBody>
      </p:sp>
      <p:sp>
        <p:nvSpPr>
          <p:cNvPr id="45" name="TextBox 44"/>
          <p:cNvSpPr txBox="1"/>
          <p:nvPr/>
        </p:nvSpPr>
        <p:spPr>
          <a:xfrm>
            <a:off x="9346734" y="5112986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פורשים:</a:t>
            </a:r>
            <a:endParaRPr lang="he-IL" sz="2500" dirty="0"/>
          </a:p>
        </p:txBody>
      </p:sp>
      <p:sp>
        <p:nvSpPr>
          <p:cNvPr id="46" name="TextBox 45"/>
          <p:cNvSpPr txBox="1"/>
          <p:nvPr/>
        </p:nvSpPr>
        <p:spPr>
          <a:xfrm>
            <a:off x="7479836" y="5112986"/>
            <a:ext cx="1721313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כל מטריצה</a:t>
            </a:r>
            <a:endParaRPr lang="he-IL" sz="2500" dirty="0"/>
          </a:p>
        </p:txBody>
      </p:sp>
      <p:sp>
        <p:nvSpPr>
          <p:cNvPr id="47" name="TextBox 46"/>
          <p:cNvSpPr txBox="1"/>
          <p:nvPr/>
        </p:nvSpPr>
        <p:spPr>
          <a:xfrm>
            <a:off x="2960226" y="5112986"/>
            <a:ext cx="28923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היא </a:t>
            </a:r>
            <a:r>
              <a:rPr lang="he-IL" sz="2500" dirty="0" err="1" smtClean="0"/>
              <a:t>צי"ל</a:t>
            </a:r>
            <a:r>
              <a:rPr lang="he-IL" sz="2500" dirty="0" smtClean="0"/>
              <a:t> שלהם שהרי:</a:t>
            </a:r>
            <a:endParaRPr lang="he-IL" sz="25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22" y="6019770"/>
            <a:ext cx="7481904" cy="60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42508" y="1641673"/>
            <a:ext cx="9016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ולכן</a:t>
            </a:r>
            <a:endParaRPr lang="he-IL" sz="25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42" y="3653551"/>
            <a:ext cx="2793143" cy="60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41368" y="3663675"/>
            <a:ext cx="118791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גורר כי</a:t>
            </a:r>
            <a:endParaRPr lang="he-IL" sz="25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5" y="5047513"/>
            <a:ext cx="1040762" cy="608000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8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81.9272"/>
  <p:tag name="LATEXADDIN" val="\documentclass{article}&#10;\usepackage{amsmath}&#10;\usepackage{amssymb}&#10;\usepackage{amsthm}&#10;\usepackage{xcolor}&#10;\pagestyle{empty}&#10;\begin{document}&#10;&#10;&#10;$\dim W=2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615.6731"/>
  <p:tag name="LATEXADDIN" val="\documentclass{article}&#10;\usepackage{amsmath}&#10;\usepackage{amssymb}&#10;\usepackage{amsthm}&#10;\usepackage{xcolor}&#10;\pagestyle{empty}&#10;\begin{document}&#10;&#10;&#10;$W=\text{Null}A$&#10;\end{document}"/>
  <p:tag name="IGUANATEXSIZE" val="22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.24638"/>
  <p:tag name="ORIGINALWIDTH" val="83.23961"/>
  <p:tag name="LATEXADDIN" val="\documentclass{article}&#10;\usepackage{amsmath}&#10;\usepackage{amssymb}&#10;\usepackage{amsthm}&#10;\usepackage{xcolor}&#10;\pagestyle{empty}&#10;\begin{document}&#10;&#10;&#10;$=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674.1658"/>
  <p:tag name="LATEXADDIN" val="\documentclass{article}&#10;\usepackage{amsmath}&#10;\usepackage{amssymb}&#10;\usepackage{amsthm}&#10;\usepackage{xcolor}&#10;\pagestyle{empty}&#10;\begin{document}&#10;&#10;&#10;$\dim \text{Null}A=$&#10;\end{document}"/>
  <p:tag name="IGUANATEXSIZE" val="22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26.322"/>
  <p:tag name="LATEXADDIN" val="\documentclass{article}&#10;\usepackage{amsmath}&#10;\usepackage{amssymb}&#10;\usepackage{amsthm}&#10;\usepackage{xcolor}&#10;\pagestyle{empty}&#10;\begin{document}&#10;&#10;&#10;$S=\left\{ \left(\begin{array}{c}&#10;1\\&#10;-1\\&#10;0&#10;\end{array}\right),\left(\begin{array}{c}&#10;1\\&#10;1\\&#10;2&#10;\end{array}\right)\right\} 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054.368"/>
  <p:tag name="LATEXADDIN" val="\documentclass{article}&#10;\usepackage{amsmath}&#10;\usepackage{amssymb}&#10;\usepackage{amsthm}&#10;\usepackage{xcolor}&#10;\pagestyle{empty}&#10;\begin{document}&#10;&#10;&#10;$\text{span}\left\{ \left(\begin{array}{c}&#10;1\\&#10;-1\\&#10;0&#10;\end{array}\right),\left(\begin{array}{c}&#10;1\\&#10;1\\&#10;2&#10;\end{array}\right)\right\} =&#10;\left\{&#10;\left(\begin{array}{c}&#10;a\\&#10;b\\&#10;c&#10;\end{array}\right)&#10;\mid&#10;c-a-b=0&#10;\right\}&#10;$&#10;\end{document}"/>
  <p:tag name="IGUANATEXSIZE" val="20"/>
  <p:tag name="IGUANATEXCURSOR" val="3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40.1575"/>
  <p:tag name="LATEXADDIN" val="\documentclass{article}&#10;\usepackage{amsmath}&#10;\usepackage{amssymb}&#10;\usepackage{amsthm}&#10;\usepackage{xcolor}&#10;\pagestyle{empty}&#10;\begin{document}&#10;&#10;&#10;$v=\left(\begin{array}{c}&#10;1\\&#10;0\\&#10;0&#10;\end{array}\right)\notin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234.721"/>
  <p:tag name="LATEXADDIN" val="\documentclass{article}&#10;\usepackage{amsmath}&#10;\usepackage{amssymb}&#10;\usepackage{amsthm}&#10;\usepackage{xcolor}&#10;\pagestyle{empty}&#10;\begin{document}&#10;&#10;&#10;$S\cup \{v\}=\left\{ \left(\begin{array}{c}&#10;1\\&#10;-1\\&#10;0&#10;\end{array}\right),\left(\begin{array}{c}&#10;1\\&#10;1\\&#10;2&#10;\end{array}\right)&#10;,\left(\begin{array}{c}&#10;1\\&#10;0\\&#10;0&#10;\end{array}\right)&#10;\right\} $&#10;\end{document}"/>
  <p:tag name="IGUANATEXSIZE" val="20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80.3899"/>
  <p:tag name="LATEXADDIN" val="\documentclass{article}&#10;\usepackage{amsmath}&#10;\usepackage{amssymb}&#10;\usepackage{amsthm}&#10;\usepackage{xcolor}&#10;\pagestyle{empty}&#10;\begin{document}&#10;&#10;&#10;$S=\{v_1,\dots,v_n\}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48.4064"/>
  <p:tag name="LATEXADDIN" val="\documentclass{article}&#10;\usepackage{amsmath}&#10;\usepackage{amssymb}&#10;\usepackage{amsthm}&#10;\usepackage{xcolor}&#10;\pagestyle{empty}&#10;\begin{document}&#10;&#10;&#10;$\{v_1,\dots,v_n,v\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n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490.064"/>
  <p:tag name="LATEXADDIN" val="\documentclass{article}&#10;\usepackage{amsmath}&#10;\usepackage{amssymb}&#10;\usepackage{amsthm}&#10;\usepackage{xcolor}&#10;\pagestyle{empty}&#10;\begin{document}&#10;&#10;&#10;$\alpha_1 v_1+\cdots + \alpha_n v_n +\beta v =0$&#10;\end{document}"/>
  <p:tag name="IGUANATEXSIZE" val="25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370.829"/>
  <p:tag name="LATEXADDIN" val="\documentclass{article}&#10;\usepackage{amsmath}&#10;\usepackage{amssymb}&#10;\usepackage{amsthm}&#10;\usepackage{xcolor}&#10;\pagestyle{empty}&#10;\begin{document}&#10;&#10;&#10;$\alpha_1 v_1+\cdots + \alpha_n v_n =-\beta v $&#10;\end{document}"/>
  <p:tag name="IGUANATEXSIZE" val="25"/>
  <p:tag name="IGUANATEXCURSOR" val="1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297.7128"/>
  <p:tag name="LATEXADDIN" val="\documentclass{article}&#10;\usepackage{amsmath}&#10;\usepackage{amssymb}&#10;\usepackage{amsthm}&#10;\usepackage{xcolor}&#10;\pagestyle{empty}&#10;\begin{document}&#10;&#10;&#10;$\beta=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58.9802"/>
  <p:tag name="LATEXADDIN" val="\documentclass{article}&#10;\usepackage{amsmath}&#10;\usepackage{amssymb}&#10;\usepackage{amsthm}&#10;\usepackage{xcolor}&#10;\pagestyle{empty}&#10;\begin{document}&#10;&#10;&#10;$-\beta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in \text{span}(S)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.9872"/>
  <p:tag name="ORIGINALWIDTH" val="1196.1"/>
  <p:tag name="LATEXADDIN" val="\documentclass{article}&#10;\usepackage{amsmath}&#10;\usepackage{amssymb}&#10;\usepackage{amsthm}&#10;\usepackage{xcolor}&#10;\pagestyle{empty}&#10;\begin{document}&#10;&#10;&#10;$\alpha_1 v_1+\cdots + \alpha_n v_n =0 $&#10;\end{document}"/>
  <p:tag name="IGUANATEXSIZE" val="25"/>
  <p:tag name="IGUANATEXCURSOR" val="1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007.124"/>
  <p:tag name="LATEXADDIN" val="\documentclass{article}&#10;\usepackage{amsmath}&#10;\usepackage{amssymb}&#10;\usepackage{amsthm}&#10;\usepackage{xcolor}&#10;\pagestyle{empty}&#10;\begin{document}&#10;&#10;&#10;$\alpha_1=0,\dots,\alpha_n=0$&#10;\end{document}"/>
  <p:tag name="IGUANATEXSIZE" val="25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1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88.4139"/>
  <p:tag name="LATEXADDIN" val="\documentclass{article}&#10;\usepackage{amsmath}&#10;\usepackage{amssymb}&#10;\usepackage{amsthm}&#10;\usepackage{xcolor}&#10;\pagestyle{empty}&#10;\begin{document}&#10;&#10;&#10;$\text{span}(S)=V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26.322"/>
  <p:tag name="LATEXADDIN" val="\documentclass{article}&#10;\usepackage{amsmath}&#10;\usepackage{amssymb}&#10;\usepackage{amsthm}&#10;\usepackage{xcolor}&#10;\pagestyle{empty}&#10;\begin{document}&#10;&#10;&#10;$S=\left\{ \left(\begin{array}{c}&#10;1\\&#10;-1\\&#10;0&#10;\end{array}\right),\left(\begin{array}{c}&#10;1\\&#10;1\\&#10;2&#10;\end{array}\right)\right\} 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054.368"/>
  <p:tag name="LATEXADDIN" val="\documentclass{article}&#10;\usepackage{amsmath}&#10;\usepackage{amssymb}&#10;\usepackage{amsthm}&#10;\usepackage{xcolor}&#10;\pagestyle{empty}&#10;\begin{document}&#10;&#10;&#10;$\text{span}\left\{ \left(\begin{array}{c}&#10;1\\&#10;-1\\&#10;0&#10;\end{array}\right),\left(\begin{array}{c}&#10;1\\&#10;1\\&#10;2&#10;\end{array}\right)\right\} =&#10;\left\{&#10;\left(\begin{array}{c}&#10;a\\&#10;b\\&#10;c&#10;\end{array}\right)&#10;\mid&#10;c-a-b=0&#10;\right\}&#10;$&#10;\end{document}"/>
  <p:tag name="IGUANATEXSIZE" val="20"/>
  <p:tag name="IGUANATEXCURSOR" val="3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76.1905"/>
  <p:tag name="LATEXADDIN" val="\documentclass{article}&#10;\usepackage{amsmath}&#10;\usepackage{amssymb}&#10;\usepackage{amsthm}&#10;\usepackage{xcolor}&#10;\pagestyle{empty}&#10;\begin{document}&#10;&#10;&#10;$\left(\begin{array}{c}&#10;1\\&#10;0\\&#10;0&#10;\end{array}\right)\notin$&#10;\end{document}"/>
  <p:tag name="IGUANATEXSIZE" val="20"/>
  <p:tag name="IGUANATEXCURSOR" val="2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42.295"/>
  <p:tag name="LATEXADDIN" val="\documentclass{article}&#10;\usepackage{amsmath}&#10;\usepackage{amssymb}&#10;\usepackage{amsthm}&#10;\usepackage{xcolor}&#10;\pagestyle{empty}&#10;\begin{document}&#10;&#10;&#10;$\left\{ \left(\begin{array}{c}&#10;1\\&#10;-1\\&#10;0&#10;\end{array}\right),\left(\begin{array}{c}&#10;1\\&#10;1\\&#10;2&#10;\end{array}\right)&#10;,\left(\begin{array}{c}&#10;1\\&#10;0\\&#10;0&#10;\end{array}\right)&#10;\right\} $&#10;\end{document}"/>
  <p:tag name="IGUANATEXSIZE" val="20"/>
  <p:tag name="IGUANATEXCURSOR" val="2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49.6438"/>
  <p:tag name="LATEXADDIN" val="\documentclass{article}&#10;\usepackage{amsmath}&#10;\usepackage{amssymb}&#10;\usepackage{amsthm}&#10;\usepackage{xcolor}&#10;\pagestyle{empty}&#10;\begin{document}&#10;&#10;&#10;$\dim W\leq \dim V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26.322"/>
  <p:tag name="LATEXADDIN" val="\documentclass{article}&#10;\usepackage{amsmath}&#10;\usepackage{amssymb}&#10;\usepackage{amsthm}&#10;\usepackage{xcolor}&#10;\pagestyle{empty}&#10;\begin{document}&#10;&#10;&#10;$S=\left\{ \left(\begin{array}{c}&#10;1\\&#10;-1\\&#10;0&#10;\end{array}\right),\left(\begin{array}{c}&#10;1\\&#10;1\\&#10;2&#10;\end{array}\right)\right\} 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3054.368"/>
  <p:tag name="LATEXADDIN" val="\documentclass{article}&#10;\usepackage{amsmath}&#10;\usepackage{amssymb}&#10;\usepackage{amsthm}&#10;\usepackage{xcolor}&#10;\pagestyle{empty}&#10;\begin{document}&#10;&#10;&#10;$\text{span}\left\{ \left(\begin{array}{c}&#10;1\\&#10;-1\\&#10;0&#10;\end{array}\right),\left(\begin{array}{c}&#10;1\\&#10;1\\&#10;2&#10;\end{array}\right)\right\} =&#10;\left\{&#10;\left(\begin{array}{c}&#10;a\\&#10;b\\&#10;c&#10;\end{array}\right)&#10;\mid&#10;c-a-b=0&#10;\right\}&#10;$&#10;\end{document}"/>
  <p:tag name="IGUANATEXSIZE" val="20"/>
  <p:tag name="IGUANATEXCURSOR" val="3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76.1905"/>
  <p:tag name="LATEXADDIN" val="\documentclass{article}&#10;\usepackage{amsmath}&#10;\usepackage{amssymb}&#10;\usepackage{amsthm}&#10;\usepackage{xcolor}&#10;\pagestyle{empty}&#10;\begin{document}&#10;&#10;&#10;$\left(\begin{array}{c}&#10;1\\&#10;0\\&#10;0&#10;\end{array}\right)\notin$&#10;\end{document}"/>
  <p:tag name="IGUANATEXSIZE" val="20"/>
  <p:tag name="IGUANATEXCURSOR" val="2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0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42.295"/>
  <p:tag name="LATEXADDIN" val="\documentclass{article}&#10;\usepackage{amsmath}&#10;\usepackage{amssymb}&#10;\usepackage{amsthm}&#10;\usepackage{xcolor}&#10;\pagestyle{empty}&#10;\begin{document}&#10;&#10;&#10;$\left\{ \left(\begin{array}{c}&#10;1\\&#10;-1\\&#10;0&#10;\end{array}\right),\left(\begin{array}{c}&#10;1\\&#10;1\\&#10;2&#10;\end{array}\right)&#10;,\left(\begin{array}{c}&#10;1\\&#10;0\\&#10;0&#10;\end{array}\right)&#10;\right\} $&#10;\end{document}"/>
  <p:tag name="IGUANATEXSIZE" val="20"/>
  <p:tag name="IGUANATEXCURSOR" val="2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74.353"/>
  <p:tag name="LATEXADDIN" val="\documentclass{article}&#10;\usepackage{amsmath}&#10;\usepackage{amssymb}&#10;\usepackage{amsthm}&#10;\usepackage{xcolor}&#10;\pagestyle{empty}&#10;\begin{document}&#10;&#10;&#10;$\text{span}\left\{ v_{1},\dots,v_{n}\right\}=V$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usepackage{amssymb}&#10;\usepackage{amsthm}&#10;\usepackage{xcolor}&#10;\pagestyle{empty}&#10;\begin{document}&#10;&#10;&#10;$B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1.1961"/>
  <p:tag name="LATEXADDIN" val="\documentclass{article}&#10;\usepackage{amsmath}&#10;\usepackage{amssymb}&#10;\usepackage{amsthm}&#10;\usepackage{xcolor}&#10;\pagestyle{empty}&#10;\begin{document}&#10;&#10;&#10;$\text{span}(B)$&#10;\end{document}"/>
  <p:tag name="IGUANATEXSIZE" val="22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1"/>
  <p:tag name="OUTPUTDPI" val="1200"/>
  <p:tag name="LATEXADDIN" val="\documentclass{article}&#10;\usepackage{amsmath}&#10;\usepackage{amssymb}&#10;\usepackage{amsthm}&#10;\usepackage{xcolor}&#10;\pagestyle{empty}&#10;\begin{document}&#10;&#10;&#10;$\emptyset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3.5"/>
  <p:tag name="OUTPUTDPI" val="1200"/>
  <p:tag name="LATEXADDIN" val="\documentclass{article}&#10;\usepackage{amsmath}&#10;\usepackage{amssymb}&#10;\usepackage{amsthm}&#10;\usepackage{xcolor}&#10;\pagestyle{empty}&#10;\begin{document}&#10;&#10;&#10;$\{v_1\}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95.25"/>
  <p:tag name="OUTPUTDPI" val="1200"/>
  <p:tag name="LATEXADDIN" val="\documentclass{article}&#10;\usepackage{amsmath}&#10;\usepackage{amssymb}&#10;\usepackage{amsthm}&#10;\usepackage{xcolor}&#10;\pagestyle{empty}&#10;\begin{document}&#10;&#10;&#10;$\{v_1,v_2\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67"/>
  <p:tag name="OUTPUTDPI" val="1200"/>
  <p:tag name="LATEXADDIN" val="\documentclass{article}&#10;\usepackage{amsmath}&#10;\usepackage{amssymb}&#10;\usepackage{amsthm}&#10;\usepackage{xcolor}&#10;\pagestyle{empty}&#10;\begin{document}&#10;&#10;&#10;$\{v_1,v_2,v_3\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71.25"/>
  <p:tag name="OUTPUTDPI" val="1200"/>
  <p:tag name="LATEXADDIN" val="\documentclass{article}&#10;\usepackage{amsmath}&#10;\usepackage{amssymb}&#10;\usepackage{amsthm}&#10;\usepackage{xcolor}&#10;\pagestyle{empty}&#10;\begin{document}&#10;&#10;&#10;$\{v_1,v_2,v_3,\dots, v_n\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3.7008"/>
  <p:tag name="LATEXADDIN" val="\documentclass{article}&#10;\usepackage{amsmath}&#10;\usepackage{amssymb}&#10;\usepackage{amsthm}&#10;\usepackage{xcolor}&#10;\pagestyle{empty}&#10;\begin{document}&#10;&#10;&#10;$V=\mathbb{R}^{2}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1017.623"/>
  <p:tag name="LATEXADDIN" val="\documentclass{article}&#10;\usepackage{amsmath}&#10;\usepackage{amssymb}&#10;\usepackage{amsthm}&#10;\usepackage{xcolor}&#10;\pagestyle{empty}&#10;\begin{document}&#10;&#10;&#10;$v_1\not\in \text{span}(\emptyset)=\{0\}$&#10;\end{document}"/>
  <p:tag name="IGUANATEXSIZE" val="25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39.895"/>
  <p:tag name="LATEXADDIN" val="\documentclass{article}&#10;\usepackage{amsmath}&#10;\usepackage{amssymb}&#10;\usepackage{amsthm}&#10;\usepackage{xcolor}&#10;\pagestyle{empty}&#10;\begin{document}&#10;&#10;&#10;$v_2\not\in \text{span}(\{v_1\}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11.624"/>
  <p:tag name="LATEXADDIN" val="\documentclass{article}&#10;\usepackage{amsmath}&#10;\usepackage{amssymb}&#10;\usepackage{amsthm}&#10;\usepackage{xcolor}&#10;\pagestyle{empty}&#10;\begin{document}&#10;&#10;&#10;$v_3\not\in \text{span}(\{v_1,v_2\}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00.563"/>
  <p:tag name="LATEXADDIN" val="\documentclass{article}&#10;\usepackage{amsmath}&#10;\usepackage{amssymb}&#10;\usepackage{amsthm}&#10;\usepackage{xcolor}&#10;\pagestyle{empty}&#10;\begin{document}&#10;&#10;&#10;$v_n\not\in \text{span}(\{v_1,v_2,\dots v_{n-1}\}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66.329"/>
  <p:tag name="LATEXADDIN" val="\documentclass{article}&#10;\usepackage{amsmath}&#10;\usepackage{amssymb}&#10;\usepackage{amsthm}&#10;\usepackage{xcolor}&#10;\pagestyle{empty}&#10;\begin{document}&#10;&#10;&#10;$ \text{span}(\{v_1,v_2,\dots v_{n}\})=V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1.605"/>
  <p:tag name="LATEXADDIN" val="\documentclass{article}&#10;\usepackage{amsmath}&#10;\usepackage{amssymb}&#10;\usepackage{amsthm}&#10;\usepackage{xcolor}&#10;\pagestyle{empty}&#10;\begin{document}&#10;&#10;&#10;$\left\{ \left(\begin{array}{c}&#10;1\\&#10;-1\\&#10;0&#10;\end{array}\right),\left(\begin{array}{c}&#10;1\\&#10;1\\&#10;2&#10;\end{array}\right)\right\} 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42.295"/>
  <p:tag name="LATEXADDIN" val="\documentclass{article}&#10;\usepackage{amsmath}&#10;\usepackage{amssymb}&#10;\usepackage{amsthm}&#10;\usepackage{xcolor}&#10;\pagestyle{empty}&#10;\begin{document}&#10;&#10;&#10;$\left\{ \left(\begin{array}{c}&#10;1\\&#10;-1\\&#10;0&#10;\end{array}\right),\left(\begin{array}{c}&#10;1\\&#10;1\\&#10;2&#10;\end{array}\right)&#10;,\left(\begin{array}{c}&#10;1\\&#10;0\\&#10;0&#10;\end{array}\right)&#10;\right\} $&#10;\end{document}"/>
  <p:tag name="IGUANATEXSIZE" val="20"/>
  <p:tag name="IGUANATEXCURSOR" val="2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80.9149"/>
  <p:tag name="LATEXADDIN" val="\documentclass{article}&#10;\usepackage{amsmath}&#10;\usepackage{amssymb}&#10;\usepackage{amsthm}&#10;\usepackage{xcolor}&#10;\pagestyle{empty}&#10;\begin{document}&#10;&#10;&#10;$\left\{ \left(\begin{array}{c}&#10;1\\&#10;-1\\&#10;0&#10;\end{array}\right)\right\} $&#10;\end{document}"/>
  <p:tag name="IGUANATEXSIZE" val="20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971.1286"/>
  <p:tag name="LATEXADDIN" val="\documentclass{article}&#10;\usepackage{amsmath}&#10;\usepackage{amssymb}&#10;\usepackage{amsthm}&#10;\usepackage{xcolor}&#10;\pagestyle{empty}&#10;\begin{document}&#10;&#10;&#10;$\left\{ \left(\begin{array}{c}&#10;1\\&#10;0&#10;\end{array}\right),\left(\begin{array}{c}&#10;0\\&#10;1&#10;\end{array}\right)\right\} $&#10;\end{document}"/>
  <p:tag name="IGUANATEXSIZE" val="25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1"/>
  <p:tag name="OUTPUTDPI" val="1200"/>
  <p:tag name="LATEXADDIN" val="\documentclass{article}&#10;\usepackage{amsmath}&#10;\usepackage{amssymb}&#10;\usepackage{amsthm}&#10;\usepackage{xcolor}&#10;\pagestyle{empty}&#10;\begin{document}&#10;&#10;&#10;$\emptyset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33.4833"/>
  <p:tag name="LATEXADDIN" val="\documentclass{article}&#10;\usepackage{amsmath}&#10;\usepackage{amssymb}&#10;\usepackage{amsthm}&#10;\usepackage{xcolor}&#10;\pagestyle{empty}&#10;\begin{document}&#10;&#10;&#10;$\mathbb{R}^{3}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{4}$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988.376"/>
  <p:tag name="LATEXADDIN" val="\documentclass{article}&#10;\usepackage{amsmath}&#10;\usepackage{amssymb}&#10;\usepackage{amsthm}&#10;\usepackage{xcolor}&#10;\pagestyle{empty}&#10;\begin{document}&#10;&#10;&#10;$\text{span}\left\{ &#10;\phantom{&#10;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&#10;}&#10;\right\} $&#10;\end{document}"/>
  <p:tag name="IGUANATEXSIZE" val="15"/>
  <p:tag name="IGUANATEXCURSOR" val="4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48.444"/>
  <p:tag name="LATEXADDIN" val="\documentclass{article}&#10;\usepackage{amsmath}&#10;\usepackage{amssymb}&#10;\usepackage{amsthm}&#10;\usepackage{xcolor}&#10;\pagestyle{empty}&#10;\begin{document}&#10;&#10;&#10;$&#10;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&#10; $&#10;\end{document}"/>
  <p:tag name="IGUANATEXSIZE" val="1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9872"/>
  <p:tag name="LATEXADDIN" val="\documentclass{article}&#10;\usepackage{amsmath}&#10;\usepackage{amssymb}&#10;\usepackage{amsthm}&#10;\usepackage{xcolor}&#10;\pagestyle{empty}&#10;\begin{document}&#10;&#10;&#10;$v_3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2373"/>
  <p:tag name="LATEXADDIN" val="\documentclass{article}&#10;\usepackage{amsmath}&#10;\usepackage{amssymb}&#10;\usepackage{amsthm}&#10;\usepackage{xcolor}&#10;\pagestyle{empty}&#10;\begin{document}&#10;&#10;&#10;$v_5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505.4369"/>
  <p:tag name="LATEXADDIN" val="\documentclass{article}&#10;\usepackage{amsmath}&#10;\usepackage{amssymb}&#10;\usepackage{amsthm}&#10;\usepackage{xcolor}&#10;\pagestyle{empty}&#10;\begin{document}&#10;&#10;&#10;$\left(\begin{array}{cc}&#10;1 &amp; 0\\&#10;0 &amp; 1&#10;\end{array}\right)$&#10;\end{document}"/>
  <p:tag name="IGUANATEXSIZE" val="25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155.23"/>
  <p:tag name="LATEXADDIN" val="\documentclass{article}&#10;\usepackage{amsmath}&#10;\usepackage{amssymb}&#10;\usepackage{amsthm}&#10;\usepackage{xcolor}&#10;\pagestyle{empty}&#10;\begin{document}&#10;&#10;&#10;$=\text{span}\left\{ \left(\begin{array}{c}&#10;1\\&#10;2\\&#10;1\\&#10;2&#10;\end{array}\right),\left(\begin{array}{c}&#10;1\\&#10;1\\&#10;1\\&#10;-1&#10;\end{array}\right),\left(\begin{array}{c}&#10;-1\\&#10;-1\\&#10;1\\&#10;2&#10;\end{array}\right)\right\} $&#10;\end{document}"/>
  <p:tag name="IGUANATEXSIZE" val="15"/>
  <p:tag name="IGUANATEXCURSOR" val="3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1710.536"/>
  <p:tag name="LATEXADDIN" val="\documentclass{article}&#10;\usepackage{amsmath}&#10;\usepackage{amssymb}&#10;\usepackage{amsthm}&#10;\usepackage{xcolor}&#10;\pagestyle{empty}&#10;\begin{document}&#10;&#10;&#10;$\left(\begin{array}{cccc}&#10;1 &amp; 2 &amp; 1 &amp; 2\\&#10;1 &amp; 1 &amp; 1 &amp; -1\\&#10;3 &amp; 4 &amp; 3 &amp; 0\\&#10;-1 &amp; -1 &amp; 1 &amp; 2\\&#10;4 &amp; 5 &amp; 6 &amp; 0&#10;\end{array}\right)&#10;\to\cdots \to &#10;$&#10;\end{document}"/>
  <p:tag name="IGUANATEXSIZE" val="20"/>
  <p:tag name="IGUANATEXCURSOR" val="2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9872"/>
  <p:tag name="LATEXADDIN" val="\documentclass{article}&#10;\usepackage{amsmath}&#10;\usepackage{amssymb}&#10;\usepackage{amsthm}&#10;\usepackage{xcolor}&#10;\pagestyle{empty}&#10;\begin{document}&#10;&#10;&#10;$v_3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2373"/>
  <p:tag name="LATEXADDIN" val="\documentclass{article}&#10;\usepackage{amsmath}&#10;\usepackage{amssymb}&#10;\usepackage{amsthm}&#10;\usepackage{xcolor}&#10;\pagestyle{empty}&#10;\begin{document}&#10;&#10;&#10;$v_5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3.7008"/>
  <p:tag name="LATEXADDIN" val="\documentclass{article}&#10;\usepackage{amsmath}&#10;\usepackage{amssymb}&#10;\usepackage{amsthm}&#10;\usepackage{xcolor}&#10;\pagestyle{empty}&#10;\begin{document}&#10;&#10;&#10;$V=\mathbb{R}^{2}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978.253"/>
  <p:tag name="LATEXADDIN" val="\documentclass{article}&#10;\usepackage{amsmath}&#10;\usepackage{amssymb}&#10;\usepackage{amsthm}&#10;\usepackage{xcolor}&#10;\pagestyle{empty}&#10;\begin{document}&#10;&#10;&#10;$\text{span}\left\{ \left(\begin{array}{c}&#10;1\\&#10;2\\&#10;1\\&#10;2&#10;\end{array}\right),\left(\begin{array}{c}&#10;0\\&#10;1\\&#10;0\\&#10;3&#10;\end{array}\right),\left(\begin{array}{c}&#10;0\\&#10;0\\&#10;2\\&#10;1&#10;\end{array}\right)\right\} =$&#10;\end{document}"/>
  <p:tag name="IGUANATEXSIZE" val="15"/>
  <p:tag name="IGUANATEXCURSOR" val="3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892.3884"/>
  <p:tag name="LATEXADDIN" val="\documentclass{article}&#10;\usepackage{amsmath}&#10;\usepackage{amssymb}&#10;\usepackage{amsthm}&#10;\usepackage{xcolor}&#10;\pagestyle{empty}&#10;\begin{document}&#10;&#10;&#10;$\left(\begin{array}{cccc}&#10;1 &amp; 2 &amp; 1 &amp; 2\\&#10;0 &amp; 1 &amp; 0 &amp; 3\\&#10;0 &amp; 0 &amp; 2 &amp; 1\\&#10;0 &amp; 0 &amp; 0 &amp; 0\\&#10;0 &amp; 0 &amp; 0 &amp; 0&#10;\end{array}\right)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52.7184"/>
  <p:tag name="LATEXADDIN" val="\documentclass{article}&#10;\usepackage{amsmath}&#10;\usepackage{amssymb}&#10;\usepackage{amsthm}&#10;\usepackage{xcolor}&#10;\pagestyle{empty}&#10;\begin{document}&#10;&#10;&#10;$W=$&#10;\end{document}"/>
  <p:tag name="IGUANATEXSIZE" val="1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067.867"/>
  <p:tag name="LATEXADDIN" val="\documentclass{article}&#10;\usepackage{amsmath}&#10;\usepackage{amssymb}&#10;\usepackage{amsthm}&#10;\usepackage{xcolor}&#10;\pagestyle{empty}&#10;\begin{document}&#10;&#10;&#10;$\left\{ \left(\begin{array}{c}&#10;1\\&#10;-1&#10;\end{array}\right),\left(\begin{array}{c}&#10;2\\&#10;1&#10;\end{array}\right)\right\}  $&#10;\end{document}"/>
  <p:tag name="IGUANATEXSIZE" val="25"/>
  <p:tag name="IGUANATEXCURSOR" val="2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49.6438"/>
  <p:tag name="LATEXADDIN" val="\documentclass{article}&#10;\usepackage{amsmath}&#10;\usepackage{amssymb}&#10;\usepackage{amsthm}&#10;\usepackage{xcolor}&#10;\pagestyle{empty}&#10;\begin{document}&#10;&#10;&#10;$\dim W\leq \dim V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342.7072"/>
  <p:tag name="LATEXADDIN" val="\documentclass{article}&#10;\usepackage{amsmath}&#10;\usepackage{amssymb}&#10;\usepackage{amsthm}&#10;\usepackage{xcolor}&#10;\pagestyle{empty}&#10;\begin{document}&#10;&#10;&#10;$B\subseteq S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8.6652"/>
  <p:tag name="LATEXADDIN" val="\documentclass{article}&#10;\usepackage{amsmath}&#10;\usepackage{amssymb}&#10;\usepackage{amsthm}&#10;\usepackage{xcolor}&#10;\pagestyle{empty}&#10;\begin{document}&#10;&#10;&#10;$S\subseteq \text{span}(B)$&#10;\end{document}"/>
  <p:tag name="IGUANATEXSIZE" val="25"/>
  <p:tag name="IGUANATEXCURSOR" val="1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90.589"/>
  <p:tag name="LATEXADDIN" val="\documentclass{article}&#10;\usepackage{amsmath}&#10;\usepackage{amssymb}&#10;\usepackage{amsthm}&#10;\usepackage{xcolor}&#10;\pagestyle{empty}&#10;\begin{document}&#10;&#10;&#10;$V=\text{span}(S)\subseteq \text{span}(B)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602.1747"/>
  <p:tag name="LATEXADDIN" val="\documentclass{article}&#10;\usepackage{amsmath}&#10;\usepackage{amssymb}&#10;\usepackage{amsthm}&#10;\usepackage{xcolor}&#10;\pagestyle{empty}&#10;\begin{document}&#10;&#10;&#10;$\left(\begin{array}{cc}&#10;1 &amp; 2\\&#10;-1 &amp; 1&#10;\end{array}\right)$&#10;\end{document}"/>
  <p:tag name="IGUANATEXSIZE" val="25"/>
  <p:tag name="IGUANATEXCURSOR" val="2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95.9505"/>
  <p:tag name="LATEXADDIN" val="\documentclass{article}&#10;\usepackage{amsmath}&#10;\usepackage{amssymb}&#10;\usepackage{amsthm}&#10;\usepackage{xcolor}&#10;\pagestyle{empty}&#10;\begin{document}&#10;&#10;&#10;$S\cup \{v\}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1.4211"/>
  <p:tag name="LATEXADDIN" val="\documentclass{article}&#10;\usepackage{amsmath}&#10;\usepackage{amssymb}&#10;\usepackage{amsthm}&#10;\usepackage{xcolor}&#10;\pagestyle{empty}&#10;\begin{document}&#10;&#10;&#10;$v\notin \text{span}(S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49.6438"/>
  <p:tag name="LATEXADDIN" val="\documentclass{article}&#10;\usepackage{amsmath}&#10;\usepackage{amssymb}&#10;\usepackage{amsthm}&#10;\usepackage{xcolor}&#10;\pagestyle{empty}&#10;\begin{document}&#10;&#10;&#10;$\dim W\leq \dim V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342.7072"/>
  <p:tag name="LATEXADDIN" val="\documentclass{article}&#10;\usepackage{amsmath}&#10;\usepackage{amssymb}&#10;\usepackage{amsthm}&#10;\usepackage{xcolor}&#10;\pagestyle{empty}&#10;\begin{document}&#10;&#10;&#10;$B\subseteq S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62.4297"/>
  <p:tag name="LATEXADDIN" val="\documentclass{article}&#10;\usepackage{amsmath}&#10;\usepackage{amssymb}&#10;\usepackage{amsthm}&#10;\usepackage{xcolor}&#10;\pagestyle{empty}&#10;\begin{document}&#10;&#10;&#10;$\dim V= n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8.24149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8.24149"/>
  <p:tag name="LATEXADDIN" val="\documentclass{article}&#10;\usepackage{amsmath}&#10;\usepackage{amssymb}&#10;\usepackage{amsthm}&#10;\usepackage{xcolor}&#10;\pagestyle{empty}&#10;\begin{document}&#10;&#10;&#10;$n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{4}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286.089"/>
  <p:tag name="LATEXADDIN" val="\documentclass{article}&#10;\usepackage{amsmath}&#10;\usepackage{amssymb}&#10;\usepackage{amsthm}&#10;\usepackage{xcolor}&#10;\pagestyle{empty}&#10;\begin{document}&#10;&#10;&#10;$W=\text{span}\left\{ 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\right\} $&#10;\end{document}"/>
  <p:tag name="IGUANATEXSIZE" val="20"/>
  <p:tag name="IGUANATEXCURSOR" val="4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4.24071"/>
  <p:tag name="LATEXADDIN" val="\documentclass{article}&#10;\usepackage{amsmath}&#10;\usepackage{amssymb}&#10;\usepackage{amsthm}&#10;\usepackage{xcolor}&#10;\pagestyle{empty}&#10;\begin{document}&#10;&#10;&#10;$S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2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273.341"/>
  <p:tag name="LATEXADDIN" val="\documentclass{article}&#10;\usepackage{amsmath}&#10;\usepackage{amssymb}&#10;\usepackage{amsthm}&#10;\usepackage{xcolor}&#10;\pagestyle{empty}&#10;\begin{document}&#10;&#10;&#10;$\left(\begin{array}{ccccc}&#10;1 &amp; 1 &amp; 3 &amp; -1 &amp; 4\\&#10;2 &amp; 1 &amp; 4 &amp; -1 &amp; 5\\&#10;1 &amp; 1 &amp; 3 &amp; 1 &amp; 6\\&#10;2 &amp; -1 &amp; 0 &amp; 2 &amp; 0&#10;\end{array}\right)$&#10;\end{document}"/>
  <p:tag name="IGUANATEXSIZE" val="18"/>
  <p:tag name="IGUANATEXCURSOR" val="2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5.9243"/>
  <p:tag name="ORIGINALWIDTH" val="2527.934"/>
  <p:tag name="LATEXADDIN" val="\documentclass{article}&#10;\usepackage{amsmath}&#10;\usepackage{amssymb}&#10;\usepackage{amsthm}&#10;\usepackage{xcolor}&#10;\pagestyle{empty}&#10;\begin{document}&#10;&#10;&#10;$\xrightarrow[R_{4}\leftarrow R_{4}-2R_{1}]{\begin{array}{c}&#10;R_{2}\leftarrow R_{2}-R_{1}\\&#10;R_{3}\leftarrow R_{3}-R_{1}&#10;\end{array}}\left(\begin{array}{ccccc}&#10;1 &amp; 1 &amp; 3 &amp; -1 &amp; 4\\&#10;0 &amp; -1 &amp; -2 &amp; 1 &amp; -3\\&#10;0 &amp; 0 &amp; 0 &amp; 2 &amp; 2\\&#10;0 &amp; -3 &amp; -6 &amp; 4 &amp; -8&#10;\end{array}\right)$&#10;\end{document}"/>
  <p:tag name="IGUANATEXSIZE" val="18"/>
  <p:tag name="IGUANATEXCURSOR" val="4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994.001"/>
  <p:tag name="LATEXADDIN" val="\documentclass{article}&#10;\usepackage{amsmath}&#10;\usepackage{amssymb}&#10;\usepackage{amsthm}&#10;\usepackage{xcolor}&#10;\pagestyle{empty}&#10;\begin{document}&#10;&#10;&#10;$\to \cdots \to \left(\begin{array}{ccccc}&#10;1 &amp; 1 &amp; 3 &amp; -1 &amp; 4\\&#10;0 &amp; -1 &amp; -2 &amp; 1 &amp; -3\\&#10;0 &amp; 0 &amp; 0 &amp; 2 &amp; 2\\&#10;0 &amp; 0 &amp; 0 &amp; 0 &amp; 0&#10;\end{array}\right)$&#10;\end{document}"/>
  <p:tag name="IGUANATEXSIZE" val="18"/>
  <p:tag name="IGUANATEXCURSOR" val="2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9872"/>
  <p:tag name="LATEXADDIN" val="\documentclass{article}&#10;\usepackage{amsmath}&#10;\usepackage{amssymb}&#10;\usepackage{amsthm}&#10;\usepackage{xcolor}&#10;\pagestyle{empty}&#10;\begin{document}&#10;&#10;&#10;$v_3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2373"/>
  <p:tag name="LATEXADDIN" val="\documentclass{article}&#10;\usepackage{amsmath}&#10;\usepackage{amssymb}&#10;\usepackage{amsthm}&#10;\usepackage{xcolor}&#10;\pagestyle{empty}&#10;\begin{document}&#10;&#10;&#10;$v_5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787.4016"/>
  <p:tag name="LATEXADDIN" val="\documentclass{article}&#10;\usepackage{amsmath}&#10;\usepackage{amssymb}&#10;\usepackage{amsthm}&#10;\usepackage{xcolor}&#10;\pagestyle{empty}&#10;\begin{document}&#10;&#10;&#10;$v_1,v_2,v_3,v_4,v_5$&#10;\end{document}"/>
  <p:tag name="IGUANATEXSIZE" val="20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03.449"/>
  <p:tag name="LATEXADDIN" val="\documentclass{article}&#10;\usepackage{amsmath}&#10;\usepackage{amssymb}&#10;\usepackage{amsthm}&#10;\usepackage{xcolor}&#10;\pagestyle{empty}&#10;\begin{document}&#10;&#10;&#10;$\left(\begin{array}{ccc}&#10;1 &amp; 1 &amp; -1\\&#10;2 &amp; 1 &amp; -1\\&#10;1 &amp; 1 &amp; 1\\&#10;2 &amp; -1 &amp; 2&#10;\end{array}\right)\to\cdots\to\left(\begin{array}{ccc}&#10;1 &amp; 1 &amp; -1\\&#10;0 &amp; -1 &amp; 1\\&#10;0 &amp; 0 &amp; 2\\&#10;0 &amp; 0 &amp; 0&#10;\end{array}\right)$&#10;\end{document}"/>
  <p:tag name="IGUANATEXSIZE" val="18"/>
  <p:tag name="IGUANATEXCURSOR" val="3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446.9441"/>
  <p:tag name="LATEXADDIN" val="\documentclass{article}&#10;\usepackage{amsmath}&#10;\usepackage{amssymb}&#10;\usepackage{amsthm}&#10;\usepackage{xcolor}&#10;\pagestyle{empty}&#10;\begin{document}&#10;&#10;&#10;$v_1,v_2,v_4$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17.9227"/>
  <p:tag name="LATEXADDIN" val="\documentclass{article}&#10;\usepackage{amsmath}&#10;\usepackage{amssymb}&#10;\usepackage{amsthm}&#10;\usepackage{xcolor}&#10;\pagestyle{empty}&#10;\begin{document}&#10;&#10;&#10;$v_1,v_2,v_3,v_4$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15.6731"/>
  <p:tag name="LATEXADDIN" val="\documentclass{article}&#10;\usepackage{amsmath}&#10;\usepackage{amssymb}&#10;\usepackage{amsthm}&#10;\usepackage{xcolor}&#10;\pagestyle{empty}&#10;\begin{document}&#10;&#10;&#10;$v_1,v_2,v_4,v_5$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20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446.9441"/>
  <p:tag name="LATEXADDIN" val="\documentclass{article}&#10;\usepackage{amsmath}&#10;\usepackage{amssymb}&#10;\usepackage{amsthm}&#10;\usepackage{xcolor}&#10;\pagestyle{empty}&#10;\begin{document}&#10;&#10;&#10;$v_1,v_2,v_4$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0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4.7357"/>
  <p:tag name="LATEXADDIN" val="\documentclass{article}&#10;\usepackage{amsmath}&#10;\usepackage{amssymb}&#10;\usepackage{amsthm}&#10;\usepackage{xcolor}&#10;\pagestyle{empty}&#10;\begin{document}&#10;&#10;&#10;$v_{n}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81.702"/>
  <p:tag name="LATEXADDIN" val="\documentclass{article}&#10;\usepackage{amsmath}&#10;\usepackage{amssymb}&#10;\usepackage{amsthm}&#10;\usepackage{xcolor}&#10;\pagestyle{empty}&#10;\begin{document}&#10;&#10;$&#10;\text{span}\{v_1,\dots ,v_{n-1},v_n\}=&#10;\text{span}\{v_1,\dots ,v_{n-1}\}&#10;$&#10;\end{document}"/>
  <p:tag name="IGUANATEXSIZE" val="20"/>
  <p:tag name="IGUANATEXCURSOR" val="2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5.9505"/>
  <p:tag name="LATEXADDIN" val="\documentclass{article}&#10;\usepackage{amsmath}&#10;\usepackage{amssymb}&#10;\usepackage{amsthm}&#10;\usepackage{xcolor}&#10;\pagestyle{empty}&#10;\begin{document}&#10;&#10;&#10;$V=\mathbb{R}^{4}$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988.376"/>
  <p:tag name="LATEXADDIN" val="\documentclass{article}&#10;\usepackage{amsmath}&#10;\usepackage{amssymb}&#10;\usepackage{amsthm}&#10;\usepackage{xcolor}&#10;\pagestyle{empty}&#10;\begin{document}&#10;&#10;&#10;$\text{span}\left\{ &#10;\phantom{&#10;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&#10;}&#10;\right\} $&#10;\end{document}"/>
  <p:tag name="IGUANATEXSIZE" val="15"/>
  <p:tag name="IGUANATEXCURSOR" val="4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448.444"/>
  <p:tag name="LATEXADDIN" val="\documentclass{article}&#10;\usepackage{amsmath}&#10;\usepackage{amssymb}&#10;\usepackage{amsthm}&#10;\usepackage{xcolor}&#10;\pagestyle{empty}&#10;\begin{document}&#10;&#10;&#10;$&#10;\left(\begin{array}{c}&#10;1\\&#10;2\\&#10;1\\&#10;2&#10;\end{array}\right),\left(\begin{array}{c}&#10;1\\&#10;1\\&#10;1\\&#10;-1&#10;\end{array}\right),\left(\begin{array}{c}&#10;3\\&#10;4\\&#10;3\\&#10;0&#10;\end{array}\right),\left(\begin{array}{c}&#10;-1\\&#10;-1\\&#10;1\\&#10;2&#10;\end{array}\right),\left(\begin{array}{c}&#10;4\\&#10;5\\&#10;6\\&#10;0&#10;\end{array}\right)&#10; $&#10;\end{document}"/>
  <p:tag name="IGUANATEXSIZE" val="1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9872"/>
  <p:tag name="LATEXADDIN" val="\documentclass{article}&#10;\usepackage{amsmath}&#10;\usepackage{amssymb}&#10;\usepackage{amsthm}&#10;\usepackage{xcolor}&#10;\pagestyle{empty}&#10;\begin{document}&#10;&#10;&#10;$v_3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01.2373"/>
  <p:tag name="LATEXADDIN" val="\documentclass{article}&#10;\usepackage{amsmath}&#10;\usepackage{amssymb}&#10;\usepackage{amsthm}&#10;\usepackage{xcolor}&#10;\pagestyle{empty}&#10;\begin{document}&#10;&#10;&#10;$v_5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273.341"/>
  <p:tag name="LATEXADDIN" val="\documentclass{article}&#10;\usepackage{amsmath}&#10;\usepackage{amssymb}&#10;\usepackage{amsthm}&#10;\usepackage{xcolor}&#10;\pagestyle{empty}&#10;\begin{document}&#10;&#10;&#10;$\left(\begin{array}{ccccc}&#10;1 &amp; 1 &amp; 3 &amp; -1 &amp; 4\\&#10;2 &amp; 1 &amp; 4 &amp; -1 &amp; 5\\&#10;1 &amp; 1 &amp; 3 &amp; 1 &amp; 6\\&#10;2 &amp; -1 &amp; 0 &amp; 2 &amp; 0&#10;\end{array}\right)$&#10;\end{document}"/>
  <p:tag name="IGUANATEXSIZE" val="15"/>
  <p:tag name="IGUANATEXCURSOR" val="2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606.299"/>
  <p:tag name="LATEXADDIN" val="\documentclass{article}&#10;\usepackage{amsmath}&#10;\usepackage{amssymb}&#10;\usepackage{amsthm}&#10;\usepackage{xcolor}&#10;\pagestyle{empty}&#10;\begin{document}&#10;&#10;&#10;$\to \cdots \to \left(\begin{array}{ccccc}&#10;1 &amp; 0 &amp; 1 &amp; 0 &amp; 1\\&#10;0 &amp; 1 &amp; 2 &amp; 0 &amp; 4\\&#10;0 &amp; 0 &amp; 0 &amp; 1 &amp; 1\\&#10;0 &amp; 0 &amp; 0 &amp; 0 &amp; 0&#10;\end{array}\right)$&#10;\end{document}"/>
  <p:tag name="IGUANATEXSIZE" val="15"/>
  <p:tag name="IGUANATEXCURSOR" val="2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1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18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1503.562"/>
  <p:tag name="LATEXADDIN" val="\documentclass{article}&#10;\usepackage{amsmath}&#10;\usepackage{amssymb}&#10;\usepackage{amsthm}&#10;\usepackage{xcolor}&#10;\pagestyle{empty}&#10;\begin{document}&#10;&#10;&#10;$\left\{ \left(\begin{array}{c}&#10;-t-s\\&#10;-2t-4s\\&#10;t\\&#10;-s\\&#10;s&#10;\end{array}\right)\mid s,t\in\mathbb{R}\right\} $&#10;\end{document}"/>
  <p:tag name="IGUANATEXSIZE" val="15"/>
  <p:tag name="IGUANATEXCURSOR" val="2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429.6963"/>
  <p:tag name="LATEXADDIN" val="\documentclass{article}&#10;\usepackage{amsmath}&#10;\usepackage{amssymb}&#10;\usepackage{amsthm}&#10;\usepackage{xcolor}&#10;\pagestyle{empty}&#10;\begin{document}&#10;&#10;&#10;$\left(\begin{array}{c}&#10;-1\\&#10;-2\\&#10;1\\&#10;0\\&#10;0&#10;\end{array}\right)$&#10;\end{document}"/>
  <p:tag name="IGUANATEXSIZE" val="15"/>
  <p:tag name="IGUANATEXCURSOR" val="2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429.6963"/>
  <p:tag name="LATEXADDIN" val="\documentclass{article}&#10;\usepackage{amsmath}&#10;\usepackage{amssymb}&#10;\usepackage{amsthm}&#10;\usepackage{xcolor}&#10;\pagestyle{empty}&#10;\begin{document}&#10;&#10;&#10;$\left(\begin{array}{c}&#10;-1\\&#10;-4\\&#10;0\\&#10;-1\\&#10;1&#10;\end{array}\right)$&#10;\end{document}"/>
  <p:tag name="IGUANATEXSIZE" val="15"/>
  <p:tag name="IGUANATEXCURSOR" val="2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74.353"/>
  <p:tag name="LATEXADDIN" val="\documentclass{article}&#10;\usepackage{amsmath}&#10;\usepackage{amssymb}&#10;\usepackage{amsthm}&#10;\usepackage{xcolor}&#10;\pagestyle{empty}&#10;\begin{document}&#10;&#10;&#10;$\text{span}\left\{ v_{1},\dots,v_{n}\right\}=V$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025.872"/>
  <p:tag name="LATEXADDIN" val="\documentclass{article}&#10;\usepackage{amsmath}&#10;\usepackage{amssymb}&#10;\usepackage{amsthm}&#10;\usepackage{xcolor}&#10;\pagestyle{empty}&#10;\begin{document}&#10;&#10;&#10;$-v_{1}-2v_{2}+v_{3}=0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294.338"/>
  <p:tag name="LATEXADDIN" val="\documentclass{article}&#10;\usepackage{amsmath}&#10;\usepackage{amssymb}&#10;\usepackage{amsthm}&#10;\usepackage{xcolor}&#10;\pagestyle{empty}&#10;\begin{document}&#10;&#10;&#10;$-v_{1}-4v_{2}-v_{4}+v_{5}=0$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984.627"/>
  <p:tag name="LATEXADDIN" val="\documentclass{article}&#10;\usepackage{amsmath}&#10;\usepackage{amssymb}&#10;\usepackage{amsthm}&#10;\usepackage{xcolor}&#10;\pagestyle{empty}&#10;\begin{document}&#10;&#10;&#10;$v_{5}=v_{1}+4v_{2}+v_{4}$&#10;\end{document}"/>
  <p:tag name="IGUANATEXSIZE" val="20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713.9108"/>
  <p:tag name="LATEXADDIN" val="\documentclass{article}&#10;\usepackage{amsmath}&#10;\usepackage{amssymb}&#10;\usepackage{amsthm}&#10;\usepackage{xcolor}&#10;\pagestyle{empty}&#10;\begin{document}&#10;&#10;&#10;$v_{3}=v_{1}+2v_{2}$&#10;\end{document}"/>
  <p:tag name="IGUANATEXSIZE" val="20"/>
  <p:tag name="IGUANATEXCURSOR" val="1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155.23"/>
  <p:tag name="LATEXADDIN" val="\documentclass{article}&#10;\usepackage{amsmath}&#10;\usepackage{amssymb}&#10;\usepackage{amsthm}&#10;\usepackage{xcolor}&#10;\pagestyle{empty}&#10;\begin{document}&#10;&#10;&#10;$=\text{span}\left\{ \left(\begin{array}{c}&#10;1\\&#10;2\\&#10;1\\&#10;2&#10;\end{array}\right),\left(\begin{array}{c}&#10;1\\&#10;1\\&#10;1\\&#10;-1&#10;\end{array}\right),\left(\begin{array}{c}&#10;-1\\&#10;-1\\&#10;1\\&#10;2&#10;\end{array}\right)\right\} $&#10;\end{document}"/>
  <p:tag name="IGUANATEXSIZE" val="15"/>
  <p:tag name="IGUANATEXCURSOR" val="3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8.23772"/>
  <p:tag name="LATEXADDIN" val="\documentclass{article}&#10;\usepackage{amsmath}&#10;\usepackage{amssymb}&#10;\usepackage{amsthm}&#10;\usepackage{xcolor}&#10;\pagestyle{empty}&#10;\begin{document}&#10;&#10;&#10;$v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1.2373"/>
  <p:tag name="LATEXADDIN" val="\documentclass{article}&#10;\usepackage{amsmath}&#10;\usepackage{amssymb}&#10;\usepackage{amsthm}&#10;\usepackage{xcolor}&#10;\pagestyle{empty}&#10;\begin{document}&#10;&#10;&#10;$v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3.4871"/>
  <p:tag name="LATEXADDIN" val="\documentclass{article}&#10;\usepackage{amsmath}&#10;\usepackage{amssymb}&#10;\usepackage{amsthm}&#10;\usepackage{xcolor}&#10;\pagestyle{empty}&#10;\begin{document}&#10;&#10;&#10;$v_4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82.34"/>
  <p:tag name="LATEXADDIN" val="\documentclass{article}&#10;\usepackage{amsmath}&#10;\usepackage{amssymb}&#10;\usepackage{amsthm}&#10;\usepackage{xcolor}&#10;\pagestyle{empty}&#10;\begin{document}&#10;&#10;&#10;$v_{3},v_{5}\in\text{span}\left\{ v_{1},v_{2},v_{4}\right\} $&#10;\end{document}"/>
  <p:tag name="IGUANATEXSIZE" val="10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0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{n}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44.9194"/>
  <p:tag name="LATEXADDIN" val="\documentclass{article}&#10;\usepackage{amsmath}&#10;\usepackage{amssymb}&#10;\usepackage{amsthm}&#10;\usepackage{xcolor}&#10;\pagestyle{empty}&#10;\begin{document}&#10;&#10;&#10;$v_{1},v_{2}\dots,v_{n}$&#10;\end{document}"/>
  <p:tag name="IGUANATEXSIZE" val="20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4.7357"/>
  <p:tag name="LATEXADDIN" val="\documentclass{article}&#10;\usepackage{amsmath}&#10;\usepackage{amssymb}&#10;\usepackage{amsthm}&#10;\usepackage{xcolor}&#10;\pagestyle{empty}&#10;\begin{document}&#10;&#10;&#10;$v_{n}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81.702"/>
  <p:tag name="LATEXADDIN" val="\documentclass{article}&#10;\usepackage{amsmath}&#10;\usepackage{amssymb}&#10;\usepackage{amsthm}&#10;\usepackage{xcolor}&#10;\pagestyle{empty}&#10;\begin{document}&#10;&#10;$&#10;\text{span}\{v_1,\dots ,v_{n-1},v_n\}=&#10;\text{span}\{v_1,\dots ,v_{n-1}\}&#10;$&#10;\end{document}"/>
  <p:tag name="IGUANATEXSIZE" val="20"/>
  <p:tag name="IGUANATEXCURSOR" val="2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290.589"/>
  <p:tag name="LATEXADDIN" val="\documentclass{article}&#10;\usepackage{amsmath}&#10;\usepackage{amssymb}&#10;\usepackage{amsthm}&#10;\usepackage{xcolor}&#10;\pagestyle{empty}&#10;\begin{document}&#10;&#10;&#10;$\text{span}\{v_{1},v_{2}\dots,v_{n}\}= V$&#10;\end{document}"/>
  <p:tag name="IGUANATEXSIZE" val="28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62.4297"/>
  <p:tag name="LATEXADDIN" val="\documentclass{article}&#10;\usepackage{amsmath}&#10;\usepackage{amssymb}&#10;\usepackage{amsthm}&#10;\usepackage{xcolor}&#10;\pagestyle{empty}&#10;\begin{document}&#10;&#10;&#10;$\dim V=n$&#10;\end{document}"/>
  <p:tag name="IGUANATEXSIZE" val="28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31.9835"/>
  <p:tag name="LATEXADDIN" val="\documentclass{article}&#10;\usepackage{amsmath}&#10;\usepackage{amssymb}&#10;\usepackage{amsthm}&#10;\usepackage{xcolor}&#10;\pagestyle{empty}&#10;\begin{document}&#10;&#10;&#10;$\mathbb{F}^{n}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902.8871"/>
  <p:tag name="LATEXADDIN" val="\documentclass{article}&#10;\usepackage{amsmath}&#10;\usepackage{amssymb}&#10;\usepackage{amsthm}&#10;\usepackage{xcolor}&#10;\pagestyle{empty}&#10;\begin{document}&#10;&#10;&#10;$v_{1},v_{2}\dots,v_{n}\in V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290.589"/>
  <p:tag name="LATEXADDIN" val="\documentclass{article}&#10;\usepackage{amsmath}&#10;\usepackage{amssymb}&#10;\usepackage{amsthm}&#10;\usepackage{xcolor}&#10;\pagestyle{empty}&#10;\begin{document}&#10;&#10;&#10;$\text{span}\{v_{1},v_{2}\dots,v_{n}\}= V$&#10;\end{document}"/>
  <p:tag name="IGUANATEXSIZE" val="28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62.4297"/>
  <p:tag name="LATEXADDIN" val="\documentclass{article}&#10;\usepackage{amsmath}&#10;\usepackage{amssymb}&#10;\usepackage{amsthm}&#10;\usepackage{xcolor}&#10;\pagestyle{empty}&#10;\begin{document}&#10;&#10;&#10;$\dim V=n$&#10;\end{document}"/>
  <p:tag name="IGUANATEXSIZE" val="28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124.484"/>
  <p:tag name="LATEXADDIN" val="\documentclass{article}&#10;\usepackage{amsmath}&#10;\usepackage{amssymb}&#10;\usepackage{amsthm}&#10;\usepackage{xcolor}&#10;\pagestyle{empty}&#10;\begin{document}&#10;&#10;&#10;$\text{span}\left\{ 2+6x,x^{2},1+2x+2x^{2}\right\} =\mathbb{R}_{2}[x]$&#10;\end{document}"/>
  <p:tag name="IGUANATEXSIZE" val="25"/>
  <p:tag name="IGUANATEXCURSOR" val="2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393.7008"/>
  <p:tag name="LATEXADDIN" val="\documentclass{article}&#10;\usepackage{amsmath}&#10;\usepackage{amssymb}&#10;\usepackage{amsthm}&#10;\usepackage{xcolor}&#10;\pagestyle{empty}&#10;\begin{document}&#10;&#10;&#10;$V=\mathbb{R}^{5}$&#10;\end{document}"/>
  <p:tag name="IGUANATEXSIZE" val="2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860.142"/>
  <p:tag name="LATEXADDIN" val="\documentclass{article}&#10;\usepackage{amsmath}&#10;\usepackage{amssymb}&#10;\usepackage{amsthm}&#10;\usepackage{xcolor}&#10;\pagestyle{empty}&#10;\begin{document}&#10;&#10;&#10;$\left(\begin{array}{ccccc}&#10;1 &amp; 1 &amp; 3 &amp; -1 &amp; 4\\&#10;2 &amp; 1 &amp; 4 &amp; -1 &amp; 5\\&#10;1 &amp; 1 &amp; 3 &amp; 1 &amp; 6&#10;\end{array}\right)&#10;\to\cdots \to &#10;\left(\begin{array}{ccccc}&#10;1 &amp; 1 &amp; 3 &amp; 0 &amp; 5\\&#10;0 &amp; 1 &amp; 2 &amp; 0 &amp; 4\\&#10;0 &amp; 0 &amp; 0 &amp; 1 &amp; 1&#10;\end{array}\right)&#10;$&#10;\end{document}"/>
  <p:tag name="IGUANATEXSIZE" val="20"/>
  <p:tag name="IGUANATEXCURSOR" val="3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7.1541"/>
  <p:tag name="ORIGINALWIDTH" val="2680.165"/>
  <p:tag name="LATEXADDIN" val="\documentclass{article}&#10;\usepackage{amsmath}&#10;\usepackage{amssymb}&#10;\usepackage{amsthm}&#10;\usepackage{xcolor}&#10;\pagestyle{empty}&#10;\begin{document}&#10;&#10;&#10;$\left\{ &#10;\left(\begin{array}{c}&#10;1\\&#10;1\\&#10;3\\&#10;-1\\&#10;4&#10;\end{array}\right),\left(\begin{array}{c}&#10;2\\&#10;1\\&#10;4\\&#10;-1\\&#10;5&#10;\end{array}\right),\left(\begin{array}{c}&#10;1\\&#10;1\\&#10;3\\&#10;1\\&#10;6&#10;\end{array}\right),&#10;\underline{&#10;\phantom{&#10;\left(\begin{array}{c}&#10;1\\&#10;1\\&#10;3\\&#10;1\\&#10;4&#10;\end{array}\right)&#10;}&#10;},&#10;\underline{&#10;\phantom{&#10;\left(\begin{array}{c}&#10;1\\&#10;1\\&#10;3\\&#10;1\\&#10;4&#10;\end{array}\right)&#10;}&#10;}&#10;\right\} $&#10;\end{document}"/>
  <p:tag name="IGUANATEXSIZE" val="15"/>
  <p:tag name="IGUANATEXCURSOR" val="5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7.1541"/>
  <p:tag name="ORIGINALWIDTH" val="3265.092"/>
  <p:tag name="LATEXADDIN" val="\documentclass{article}&#10;\usepackage{amsmath}&#10;\usepackage{amssymb}&#10;\usepackage{amsthm}&#10;\usepackage{xcolor}&#10;\pagestyle{empty}&#10;\begin{document}&#10;&#10;&#10;$W=\text{span}\left\{ \left(\begin{array}{c}&#10;1\\&#10;1\\&#10;3\\&#10;-1\\&#10;4&#10;\end{array}\right),\left(\begin{array}{c}&#10;2\\&#10;1\\&#10;4\\&#10;-1\\&#10;5&#10;\end{array}\right),\left(\begin{array}{c}&#10;1\\&#10;1\\&#10;3\\&#10;1\\&#10;6&#10;\end{array}\right),&#10;\underline{&#10;\phantom{&#10;\left(\begin{array}{c}&#10;1\\&#10;1\\&#10;3\\&#10;1\\&#10;4&#10;\end{array}\right)&#10;}&#10;}&#10;,&#10;\underline{&#10;\phantom{&#10;\left(\begin{array}{c}&#10;1\\&#10;1\\&#10;3\\&#10;1\\&#10;4&#10;\end{array}\right)&#10;}&#10;}&#10;\right\} $&#10;\end{document}"/>
  <p:tag name="IGUANATEXSIZE" val="15"/>
  <p:tag name="IGUANATEXCURSOR" val="5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8.24149"/>
  <p:tag name="LATEXADDIN" val="\documentclass{article}&#10;\usepackage{amsmath}&#10;\usepackage{amssymb}&#10;\usepackage{amsthm}&#10;\usepackage{xcolor}&#10;\pagestyle{empty}&#10;\begin{document}&#10;&#10;&#10;$n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7.1541"/>
  <p:tag name="ORIGINALWIDTH" val="2902.137"/>
  <p:tag name="LATEXADDIN" val="\documentclass{article}&#10;\usepackage{amsmath}&#10;\usepackage{amssymb}&#10;\usepackage{amsthm}&#10;\usepackage{xcolor}&#10;\pagestyle{empty}&#10;\begin{document}&#10;&#10;&#10;$=\text{span}\left\{ \left(\begin{array}{c}&#10;1\\&#10;1\\&#10;3\\&#10;0\\&#10;5&#10;\end{array}\right),\left(\begin{array}{c}&#10;0\\&#10;1\\&#10;2\\&#10;0\\&#10;4&#10;\end{array}\right),\left(\begin{array}{c}&#10;0\\&#10;0\\&#10;0\\&#10;1\\&#10;1&#10;\end{array}\right)&#10;,&#10;\underline{&#10;\phantom{&#10;\left(\begin{array}{c}&#10;1\\&#10;1\\&#10;3\\&#10;1\\&#10;4&#10;\end{array}\right)&#10;}&#10;}&#10;,&#10;\underline{&#10;\phantom{&#10;\left(\begin{array}{c}&#10;1\\&#10;1\\&#10;3\\&#10;1\\&#10;4&#10;\end{array}\right)&#10;}&#10;}&#10;\right\} $&#10;\end{document}"/>
  <p:tag name="IGUANATEXSIZE" val="15"/>
  <p:tag name="IGUANATEXCURSOR" val="3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0\\&#10;0\\&#10;1\\&#10;0\\&#10;0&#10;\end{array}\right)$&#10;\end{document}"/>
  <p:tag name="IGUANATEXSIZE" val="15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010.124"/>
  <p:tag name="LATEXADDIN" val="\documentclass{article}&#10;\usepackage{amsmath}&#10;\usepackage{amssymb}&#10;\usepackage{amsthm}&#10;\usepackage{xcolor}&#10;\pagestyle{empty}&#10;\begin{document}&#10;&#10;&#10;$\left(\begin{array}{ccccc}&#10;0 &amp; 0 &amp; 1 &amp; 0 &amp; 0\end{array}\right)$&#10;\end{document}"/>
  <p:tag name="IGUANATEXSIZE" val="20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010.124"/>
  <p:tag name="LATEXADDIN" val="\documentclass{article}&#10;\usepackage{amsmath}&#10;\usepackage{amssymb}&#10;\usepackage{amsthm}&#10;\usepackage{xcolor}&#10;\pagestyle{empty}&#10;\begin{document}&#10;&#10;&#10;$\left(\begin{array}{ccccc}&#10;0 &amp; 0 &amp; 0 &amp; 0 &amp; 1\end{array}\right)$&#10;\end{document}"/>
  <p:tag name="IGUANATEXSIZE" val="20"/>
  <p:tag name="IGUANATEXCURSOR" val="1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1079.115"/>
  <p:tag name="LATEXADDIN" val="\documentclass{article}&#10;\usepackage{amsmath}&#10;\usepackage{amssymb}&#10;\usepackage{amsthm}&#10;\usepackage{xcolor}&#10;\pagestyle{empty}&#10;\begin{document}&#10;&#10;&#10;$\left(\begin{array}{ccccc}&#10;1 &amp; 1 &amp; 3 &amp; 0 &amp; 5\\&#10;0 &amp; 1 &amp; 2 &amp; 0 &amp; 4\\&#10;0 &amp; 0 &amp; 1 &amp; 0 &amp; 0\\&#10;0 &amp; 0 &amp; 0 &amp; 1 &amp; 1\\&#10;0 &amp; 0 &amp; 0 &amp; 0 &amp; 1&#10;\end{array}\right)$&#10;\end{document}"/>
  <p:tag name="IGUANATEXSIZE" val="20"/>
  <p:tag name="IGUANATEXCURSOR" val="1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010.124"/>
  <p:tag name="LATEXADDIN" val="\documentclass{article}&#10;\usepackage{amsmath}&#10;\usepackage{amssymb}&#10;\usepackage{amsthm}&#10;\usepackage{xcolor}&#10;\pagestyle{empty}&#10;\begin{document}&#10;&#10;&#10;$\left(\begin{array}{ccccc}&#10;0 &amp; 0 &amp; 1 &amp; 0 &amp; 0\end{array}\right)$&#10;\end{document}"/>
  <p:tag name="IGUANATEXSIZE" val="20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010.124"/>
  <p:tag name="LATEXADDIN" val="\documentclass{article}&#10;\usepackage{amsmath}&#10;\usepackage{amssymb}&#10;\usepackage{amsthm}&#10;\usepackage{xcolor}&#10;\pagestyle{empty}&#10;\begin{document}&#10;&#10;&#10;$\left(\begin{array}{ccccc}&#10;0 &amp; 0 &amp; 0 &amp; 0 &amp; 1\end{array}\right)$&#10;\end{document}"/>
  <p:tag name="IGUANATEXSIZE" val="20"/>
  <p:tag name="IGUANATEXCURSOR" val="1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0\\&#10;0\\&#10;0\\&#10;0\\&#10;1&#10;\end{array}\right)$&#10;\end{document}"/>
  <p:tag name="IGUANATEXSIZE" val="15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0\\&#10;0\\&#10;1\\&#10;0\\&#10;0&#10;\end{array}\right)$&#10;\end{document}"/>
  <p:tag name="IGUANATEXSIZE" val="15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0\\&#10;0\\&#10;0\\&#10;0\\&#10;1&#10;\end{array}\right)$&#10;\end{document}"/>
  <p:tag name="IGUANATEXSIZE" val="15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0\\&#10;0\\&#10;1\\&#10;0\\&#10;0&#10;\end{array}\right)$&#10;\end{document}"/>
  <p:tag name="IGUANATEXSIZE" val="15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7.6566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0\\&#10;0\\&#10;0\\&#10;0\\&#10;1&#10;\end{array}\right)$&#10;\end{document}"/>
  <p:tag name="IGUANATEXSIZE" val="15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258.7177"/>
  <p:tag name="LATEXADDIN" val="\documentclass{article}&#10;\usepackage{amsmath}&#10;\usepackage{amssymb}&#10;\usepackage{amsthm}&#10;\usepackage{xcolor}&#10;\pagestyle{empty}&#10;\begin{document}&#10;&#10;&#10;$=\mathbb{R}^{5}$&#10;\end{document}"/>
  <p:tag name="IGUANATEXSIZE" val="1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2.7334"/>
  <p:tag name="LATEXADDIN" val="\documentclass{article}&#10;\usepackage{amsmath}&#10;\usepackage{amssymb}&#10;\usepackage{amsthm}&#10;\usepackage{xcolor}&#10;\pagestyle{empty}&#10;\begin{document}&#10;&#10;&#10;$\mathbb{R}^{5}$&#10;\end{document}"/>
  <p:tag name="IGUANATEXSIZE" val="1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32.7334"/>
  <p:tag name="LATEXADDIN" val="\documentclass{article}&#10;\usepackage{amsmath}&#10;\usepackage{amssymb}&#10;\usepackage{amsthm}&#10;\usepackage{xcolor}&#10;\pagestyle{empty}&#10;\begin{document}&#10;&#10;&#10;$\mathbb{R}^{5}$&#10;\end{document}"/>
  <p:tag name="IGUANATEXSIZE" val="1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389.9513"/>
  <p:tag name="LATEXADDIN" val="\documentclass{article}&#10;\usepackage{amsmath}&#10;\usepackage{amssymb}&#10;\usepackage{amsthm}&#10;\usepackage{xcolor}&#10;\pagestyle{empty}&#10;\begin{document}&#10;&#10;&#10;$W\subseteq V$&#10;\end{document}"/>
  <p:tag name="IGUANATEXSIZE" val="28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849.6438"/>
  <p:tag name="LATEXADDIN" val="\documentclass{article}&#10;\usepackage{amsmath}&#10;\usepackage{amssymb}&#10;\usepackage{amsthm}&#10;\usepackage{xcolor}&#10;\pagestyle{empty}&#10;\begin{document}&#10;&#10;&#10;$\dim W=  \dim V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89.9513"/>
  <p:tag name="LATEXADDIN" val="\documentclass{article}&#10;\usepackage{amsmath}&#10;\usepackage{amssymb}&#10;\usepackage{amsthm}&#10;\usepackage{xcolor}&#10;\pagestyle{empty}&#10;\begin{document}&#10;&#10;&#10;$W=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usepackage{amssymb}&#10;\usepackage{amsthm}&#10;\usepackage{xcolor}&#10;\pagestyle{empty}&#10;\begin{document}&#10;&#10;&#10;$B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320.9598"/>
  <p:tag name="LATEXADDIN" val="\documentclass{article}&#10;\usepackage{amsmath}&#10;\usepackage{amssymb}&#10;\usepackage{amsthm}&#10;\usepackage{xcolor}&#10;\pagestyle{empty}&#10;\begin{document}&#10;&#10;&#10;$\dim V$&#10;\end{document}"/>
  <p:tag name="IGUANATEXSIZE" val="28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123.7346"/>
  <p:tag name="LATEXADDIN" val="\documentclass{article}&#10;\usepackage{amsmath}&#10;\usepackage{amssymb}&#10;\usepackage{amsthm}&#10;\usepackage{xcolor}&#10;\pagestyle{empty}&#10;\begin{document}&#10;&#10;&#10;$W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usepackage{amssymb}&#10;\usepackage{amsthm}&#10;\usepackage{xcolor}&#10;\pagestyle{empty}&#10;\begin{document}&#10;&#10;&#10;$B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40.1575"/>
  <p:tag name="LATEXADDIN" val="\documentclass{article}&#10;\usepackage{amsmath}&#10;\usepackage{amssymb}&#10;\usepackage{amsthm}&#10;\usepackage{xcolor}&#10;\pagestyle{empty}&#10;\begin{document}&#10;&#10;&#10;$\text{span}(B)=W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680.165"/>
  <p:tag name="LATEXADDIN" val="\documentclass{article}&#10;\usepackage{amsmath}&#10;\usepackage{amssymb}&#10;\usepackage{amsthm}&#10;\usepackage{xcolor}&#10;\pagestyle{empty}&#10;\begin{document}&#10;&#10;&#10;$|B|= \dim W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449.1938"/>
  <p:tag name="LATEXADDIN" val="\documentclass{article}&#10;\usepackage{amsmath}&#10;\usepackage{amssymb}&#10;\usepackage{amsthm}&#10;\usepackage{xcolor}&#10;\pagestyle{empty}&#10;\begin{document}&#10;&#10;&#10;$=  \dim V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05.6618"/>
  <p:tag name="LATEXADDIN" val="\documentclass{article}&#10;\usepackage{amsmath}&#10;\usepackage{amssymb}&#10;\usepackage{amsthm}&#10;\usepackage{xcolor}&#10;\pagestyle{empty}&#10;\begin{document}&#10;&#10;&#10;$\text{span}(B)=V$&#10;\end{document}"/>
  <p:tag name="IGUANATEXSIZE" val="25"/>
  <p:tag name="IGUANATEXCURSOR" val="1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94.4507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2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83.952"/>
  <p:tag name="LATEXADDIN" val="\documentclass{article}&#10;\usepackage{amsmath}&#10;\usepackage{amssymb}&#10;\usepackage{amsthm}&#10;\usepackage{xcolor}&#10;\pagestyle{empty}&#10;\begin{document}&#10;&#10;&#10;$W_1,W_2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91.638"/>
  <p:tag name="LATEXADDIN" val="\documentclass{article}&#10;\usepackage{amsmath}&#10;\usepackage{amssymb}&#10;\usepackage{amsthm}&#10;\usepackage{xcolor}&#10;\pagestyle{empty}&#10;\begin{document}&#10;&#10;&#10;$\dim\left(W_{1}+W_{2}\right)=\dim W_{1}+\dim W_{2}-\dim\left(W_{1}\cap W_{2}\right)$&#10;\end{document}"/>
  <p:tag name="IGUANATEXSIZE" val="25"/>
  <p:tag name="IGUANATEXCURSOR" val="22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83.952"/>
  <p:tag name="LATEXADDIN" val="\documentclass{article}&#10;\usepackage{amsmath}&#10;\usepackage{amssymb}&#10;\usepackage{amsthm}&#10;\usepackage{xcolor}&#10;\pagestyle{empty}&#10;\begin{document}&#10;&#10;&#10;$W_1,W_2$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698.1628"/>
  <p:tag name="LATEXADDIN" val="\documentclass{article}&#10;\usepackage{amsmath}&#10;\usepackage{amssymb}&#10;\usepackage{amsthm}&#10;\usepackage{xcolor}&#10;\pagestyle{empty}&#10;\begin{document}&#10;&#10;&#10;$\dim W_{1}\cap W_{2}$&#10;\end{document}"/>
  <p:tag name="IGUANATEXSIZE" val="20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793.4008"/>
  <p:tag name="LATEXADDIN" val="\documentclass{article}&#10;\usepackage{amsmath}&#10;\usepackage{amssymb}&#10;\usepackage{amsthm}&#10;\usepackage{xcolor}&#10;\pagestyle{empty}&#10;\begin{document}&#10;&#10;&#10;$W_{1}+W_{2}\leq\mathbb{R}^{3}$&#10;\end{document}"/>
  <p:tag name="IGUANATEXSIZE" val="20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43.12"/>
  <p:tag name="LATEXADDIN" val="\documentclass{article}&#10;\usepackage{amsmath}&#10;\usepackage{amssymb}&#10;\usepackage{amsthm}&#10;\usepackage{xcolor}&#10;\pagestyle{empty}&#10;\begin{document}&#10;&#10;&#10;$\dim\left(W_{1}+W_{2}\right)\leq3$&#10;\end{document}"/>
  <p:tag name="IGUANATEXSIZE" val="2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794.901"/>
  <p:tag name="LATEXADDIN" val="\documentclass{article}&#10;\usepackage{amsmath}&#10;\usepackage{amssymb}&#10;\usepackage{amsthm}&#10;\usepackage{xcolor}&#10;\pagestyle{empty}&#10;\begin{document}&#10;&#10;&#10;$\dim W_{1}\cap W_{2}=\dim W_{1}+\dim W_{2}-\dim\left(W_{1}+W_{2}\right)$&#10;\end{document}"/>
  <p:tag name="IGUANATEXSIZE" val="20"/>
  <p:tag name="IGUANATEXCURSOR" val="21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831.6461"/>
  <p:tag name="LATEXADDIN" val="\documentclass{article}&#10;\usepackage{amsmath}&#10;\usepackage{amssymb}&#10;\usepackage{amsthm}&#10;\usepackage{xcolor}&#10;\pagestyle{empty}&#10;\begin{document}&#10;&#10;&#10;$\geq2+2-3=1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499.813"/>
  <p:tag name="LATEXADDIN" val="\documentclass{article}&#10;\usepackage{amsmath}&#10;\usepackage{amssymb}&#10;\usepackage{amsthm}&#10;\usepackage{xcolor}&#10;\pagestyle{empty}&#10;\begin{document}&#10;&#10;&#10;$\dim W_{1}\cap W_{2}\leq \dim W_1 \leq 2$&#10;\end{document}"/>
  <p:tag name="IGUANATEXSIZE" val="20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932.1335"/>
  <p:tag name="LATEXADDIN" val="\documentclass{article}&#10;\usepackage{amsmath}&#10;\usepackage{amssymb}&#10;\usepackage{amsthm}&#10;\usepackage{xcolor}&#10;\pagestyle{empty}&#10;\begin{document}&#10;&#10;&#10;$\dim W_{1}\cap W_{2}= 2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803.1496"/>
  <p:tag name="LATEXADDIN" val="\documentclass{article}&#10;\usepackage{amsmath}&#10;\usepackage{amssymb}&#10;\usepackage{amsthm}&#10;\usepackage{xcolor}&#10;\pagestyle{empty}&#10;\begin{document}&#10;&#10;&#10;$W_{1}\cap W_{2}=W_{1}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971.1286"/>
  <p:tag name="LATEXADDIN" val="\documentclass{article}&#10;\usepackage{amsmath}&#10;\usepackage{amssymb}&#10;\usepackage{amsthm}&#10;\usepackage{xcolor}&#10;\pagestyle{empty}&#10;\begin{document}&#10;&#10;&#10;$\left\{ \left(\begin{array}{c}&#10;1\\&#10;0&#10;\end{array}\right),\left(\begin{array}{c}&#10;0\\&#10;1&#10;\end{array}\right)\right\} $&#10;\end{document}"/>
  <p:tag name="IGUANATEXSIZE" val="25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286.4642"/>
  <p:tag name="LATEXADDIN" val="\documentclass{article}&#10;\usepackage{amsmath}&#10;\usepackage{amssymb}&#10;\usepackage{amsthm}&#10;\usepackage{xcolor}&#10;\pagestyle{empty}&#10;\begin{document}&#10;&#10;&#10;$=W_{2}$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928.3839"/>
  <p:tag name="LATEXADDIN" val="\documentclass{article}&#10;\usepackage{amsmath}&#10;\usepackage{amssymb}&#10;\usepackage{amsthm}&#10;\usepackage{xcolor}&#10;\pagestyle{empty}&#10;\begin{document}&#10;&#10;&#10;$\dim W_{1}\cap W_{2}= 1$&#10;\end{document}"/>
  <p:tag name="IGUANATEXSIZE" val="20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2.2309"/>
  <p:tag name="LATEXADDIN" val="\documentclass{article}&#10;\usepackage{amsmath}&#10;\usepackage{amssymb}&#10;\usepackage{amsthm}&#10;\usepackage{xcolor}&#10;\pagestyle{empty}&#10;\begin{document}&#10;&#10;&#10;$W_1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5.2306"/>
  <p:tag name="LATEXADDIN" val="\documentclass{article}&#10;\usepackage{amsmath}&#10;\usepackage{amssymb}&#10;\usepackage{amsthm}&#10;\usepackage{xcolor}&#10;\pagestyle{empty}&#10;\begin{document}&#10;&#10;&#10;$W_2$&#10;\end{document}"/>
  <p:tag name="IGUANATEXSIZE" val="1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467.1916"/>
  <p:tag name="LATEXADDIN" val="\documentclass{article}&#10;\usepackage{amsmath}&#10;\usepackage{amssymb}&#10;\usepackage{amsthm}&#10;\usepackage{xcolor}&#10;\pagestyle{empty}&#10;\begin{document}&#10;&#10;&#10;$W_1\cap W_2$&#10;\end{document}"/>
  <p:tag name="IGUANATEXSIZE" val="1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592.4259"/>
  <p:tag name="LATEXADDIN" val="\documentclass{article}&#10;\usepackage{amsmath}&#10;\usepackage{amssymb}&#10;\usepackage{amsthm}&#10;\usepackage{xcolor}&#10;\pagestyle{empty}&#10;\begin{document}&#10;&#10;&#10;$\dim \mathbb{R}^{2}=2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05.9243"/>
  <p:tag name="LATEXADDIN" val="\documentclass{article}&#10;\usepackage{amsmath}&#10;\usepackage{amssymb}&#10;\usepackage{amsthm}&#10;\usepackage{xcolor}&#10;\pagestyle{empty}&#10;\begin{document}&#10;&#10;&#10;$\dim \mathbb{F}^{n}=n$&#10;\end{document}"/>
  <p:tag name="IGUANATEXSIZE" val="25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9.23882"/>
  <p:tag name="LATEXADDIN" val="\documentclass{article}&#10;\usepackage{amsmath}&#10;\usepackage{amssymb}&#10;\usepackage{amsthm}&#10;\usepackage{xcolor}&#10;\pagestyle{empty}&#10;\begin{document}&#10;&#10;&#10;$V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1766.779"/>
  <p:tag name="LATEXADDIN" val="\documentclass{article}&#10;\usepackage{amsmath}&#10;\usepackage{amssymb}&#10;\usepackage{amsthm}&#10;\usepackage{xcolor}&#10;\pagestyle{empty}&#10;\begin{document}&#10;&#10;&#10;$\left\{ \left(\begin{array}{c}&#10;1\\&#10;0\\&#10;\vdots\\&#10;0&#10;\end{array}\right),\left(\begin{array}{c}&#10;0\\&#10;1\\&#10;\vdots\\&#10;0&#10;\end{array}\right),\dots,\left(\begin{array}{c}&#10;0\\&#10;0\\&#10;\vdots\\&#10;1&#10;\end{array}\right)\right\} $&#10;\end{document}"/>
  <p:tag name="IGUANATEXSIZE" val="25"/>
  <p:tag name="IGUANATEXCURSOR" val="3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78.4402"/>
  <p:tag name="LATEXADDIN" val="\documentclass{article}&#10;\usepackage{amsmath}&#10;\usepackage{amssymb}&#10;\usepackage{amsthm}&#10;\usepackage{xcolor}&#10;\pagestyle{empty}&#10;\begin{document}&#10;&#10;&#10;$\{1,x,x^2\}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33.4083"/>
  <p:tag name="LATEXADDIN" val="\documentclass{article}&#10;\usepackage{amsmath}&#10;\usepackage{amssymb}&#10;\usepackage{amsthm}&#10;\usepackage{xcolor}&#10;\pagestyle{empty}&#10;\begin{document}&#10;&#10;&#10;$\dim \mathbb{R}_2[x]=3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67.4166"/>
  <p:tag name="LATEXADDIN" val="\documentclass{article}&#10;\usepackage{amsmath}&#10;\usepackage{amssymb}&#10;\usepackage{amsthm}&#10;\usepackage{xcolor}&#10;\pagestyle{empty}&#10;\begin{document}&#10;&#10;&#10;$1+0x+0x^2$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73.4158"/>
  <p:tag name="LATEXADDIN" val="\documentclass{article}&#10;\usepackage{amsmath}&#10;\usepackage{amssymb}&#10;\usepackage{amsthm}&#10;\usepackage{xcolor}&#10;\pagestyle{empty}&#10;\begin{document}&#10;&#10;&#10;$0+1x+0x^2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73.4158"/>
  <p:tag name="LATEXADDIN" val="\documentclass{article}&#10;\usepackage{amsmath}&#10;\usepackage{amssymb}&#10;\usepackage{amsthm}&#10;\usepackage{xcolor}&#10;\pagestyle{empty}&#10;\begin{document}&#10;&#10;&#10;$0+0x+1x^2$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080.24"/>
  <p:tag name="LATEXADDIN" val="\documentclass{article}&#10;\usepackage{amsmath}&#10;\usepackage{amssymb}&#10;\usepackage{amsthm}&#10;\usepackage{xcolor}&#10;\pagestyle{empty}&#10;\begin{document}&#10;&#10;&#10;$\alpha_{1}\cdot1+\alpha_{2}\cdot x+\alpha_{3}\cdot x^{2}=0+0x+0x^{2}$&#10;\end{document}"/>
  <p:tag name="IGUANATEXSIZE" val="25"/>
  <p:tag name="IGUANATEXCURSOR" val="2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957.6303"/>
  <p:tag name="LATEXADDIN" val="\documentclass{article}&#10;\usepackage{amsmath}&#10;\usepackage{amssymb}&#10;\usepackage{amsthm}&#10;\usepackage{xcolor}&#10;\pagestyle{empty}&#10;\begin{document}&#10;&#10;&#10;$\alpha_{1}=\alpha_{2}=\alpha_{3}=0$&#10;\end{document}"/>
  <p:tag name="IGUANATEXSIZE" val="25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59.9175"/>
  <p:tag name="LATEXADDIN" val="\documentclass{article}&#10;\usepackage{amsmath}&#10;\usepackage{amssymb}&#10;\usepackage{amsthm}&#10;\usepackage{xcolor}&#10;\pagestyle{empty}&#10;\begin{document}&#10;&#10;&#10;$a+bx+cx^2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311.211"/>
  <p:tag name="LATEXADDIN" val="\documentclass{article}&#10;\usepackage{amsmath}&#10;\usepackage{amssymb}&#10;\usepackage{amsthm}&#10;\usepackage{xcolor}&#10;\pagestyle{empty}&#10;\begin{document}&#10;&#10;&#10;$[\alpha_{1}v_{1}+\alpha_{2}v_{2}+\cdots\alpha_{n}v_{n}=0]&#10;\Rightarrow [\forall i\;\; \alpha_i=0]$&#10;\end{document}"/>
  <p:tag name="IGUANATEXSIZE" val="20"/>
  <p:tag name="IGUANATEXCURSOR" val="2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1832.771"/>
  <p:tag name="LATEXADDIN" val="\documentclass{article}&#10;\usepackage{amsmath}&#10;\usepackage{amssymb}&#10;\usepackage{amsthm}&#10;\usepackage{xcolor}&#10;\pagestyle{empty}&#10;\begin{document}&#10;&#10;&#10;$a+bx+cx^2=a\cdot1+b\cdot x+c\cdot x^{2}$&#10;\end{document}"/>
  <p:tag name="IGUANATEXSIZE" val="25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31.6835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78.4402"/>
  <p:tag name="LATEXADDIN" val="\documentclass{article}&#10;\usepackage{amsmath}&#10;\usepackage{amssymb}&#10;\usepackage{amsthm}&#10;\usepackage{xcolor}&#10;\pagestyle{empty}&#10;\begin{document}&#10;&#10;&#10;$\{1,x,x^2\}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33.4083"/>
  <p:tag name="LATEXADDIN" val="\documentclass{article}&#10;\usepackage{amsmath}&#10;\usepackage{amssymb}&#10;\usepackage{amsthm}&#10;\usepackage{xcolor}&#10;\pagestyle{empty}&#10;\begin{document}&#10;&#10;&#10;$\dim \mathbb{R}_2[x]=3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67.4166"/>
  <p:tag name="LATEXADDIN" val="\documentclass{article}&#10;\usepackage{amsmath}&#10;\usepackage{amssymb}&#10;\usepackage{amsthm}&#10;\usepackage{xcolor}&#10;\pagestyle{empty}&#10;\begin{document}&#10;&#10;&#10;$1+0x+0x^2$&#10;\end{document}"/>
  <p:tag name="IGUANATEXSIZE" val="20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73.4158"/>
  <p:tag name="LATEXADDIN" val="\documentclass{article}&#10;\usepackage{amsmath}&#10;\usepackage{amssymb}&#10;\usepackage{amsthm}&#10;\usepackage{xcolor}&#10;\pagestyle{empty}&#10;\begin{document}&#10;&#10;&#10;$0+1x+0x^2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9857"/>
  <p:tag name="ORIGINALWIDTH" val="673.4158"/>
  <p:tag name="LATEXADDIN" val="\documentclass{article}&#10;\usepackage{amsmath}&#10;\usepackage{amssymb}&#10;\usepackage{amsthm}&#10;\usepackage{xcolor}&#10;\pagestyle{empty}&#10;\begin{document}&#10;&#10;&#10;$0+0x+1x^2$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29.4338"/>
  <p:tag name="LATEXADDIN" val="\documentclass{article}&#10;\usepackage{amsmath}&#10;\usepackage{amssymb}&#10;\usepackage{amsthm}&#10;\usepackage{xcolor}&#10;\pagestyle{empty}&#10;\begin{document}&#10;&#10;&#10;$V=\mathbb{F}_n[x]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893.8882"/>
  <p:tag name="LATEXADDIN" val="\documentclass{article}&#10;\usepackage{amsmath}&#10;\usepackage{amssymb}&#10;\usepackage{amsthm}&#10;\usepackage{xcolor}&#10;\pagestyle{empty}&#10;\begin{document}&#10;&#10;&#10;$\{1,x,x^2,\dots,x^n\}$&#10;\end{document}"/>
  <p:tag name="IGUANATEXSIZE" val="25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53.8808"/>
  <p:tag name="LATEXADDIN" val="\documentclass{article}&#10;\usepackage{amsmath}&#10;\usepackage{amssymb}&#10;\usepackage{amsthm}&#10;\usepackage{xcolor}&#10;\pagestyle{empty}&#10;\begin{document}&#10;&#10;&#10;$\dim \mathbb{F}_n[x]=n+1$&#10;\end{document}"/>
  <p:tag name="IGUANATEXSIZE" val="2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174.353"/>
  <p:tag name="LATEXADDIN" val="\documentclass{article}&#10;\usepackage{amsmath}&#10;\usepackage{amssymb}&#10;\usepackage{amsthm}&#10;\usepackage{xcolor}&#10;\pagestyle{empty}&#10;\begin{document}&#10;&#10;&#10;$\text{span}\left\{ v_{1},\dots,v_{n}\right\}=V$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521.1849"/>
  <p:tag name="LATEXADDIN" val="\documentclass{article}&#10;\usepackage{amsmath}&#10;\usepackage{amssymb}&#10;\usepackage{amsthm}&#10;\usepackage{xcolor}&#10;\pagestyle{empty}&#10;\begin{document}&#10;&#10;&#10;$V=\mathbb{R}^{2\times2}$&#10;\end{document}"/>
  <p:tag name="IGUANATEXSIZE" val="2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610.424"/>
  <p:tag name="LATEXADDIN" val="\documentclass{article}&#10;\usepackage{amsmath}&#10;\usepackage{amssymb}&#10;\usepackage{amsthm}&#10;\usepackage{xcolor}&#10;\pagestyle{empty}&#10;\begin{document}&#10;&#10;&#10;$\left\{ \left(\begin{array}{cc}&#10;1 &amp; 0\\&#10;0 &amp; 0&#10;\end{array}\right),\left(\begin{array}{cc}&#10;0 &amp; 1\\&#10;0 &amp; 0&#10;\end{array}\right),\left(\begin{array}{cc}&#10;0 &amp; 0\\&#10;1 &amp; 0&#10;\end{array}\right),\left(\begin{array}{cc}&#10;0 &amp; 0\\&#10;0 &amp; 1&#10;\end{array}\right)\right\} $&#10;\end{document}"/>
  <p:tag name="IGUANATEXSIZE" val="20"/>
  <p:tag name="IGUANATEXCURSOR" val="3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722.9096"/>
  <p:tag name="LATEXADDIN" val="\documentclass{article}&#10;\usepackage{amsmath}&#10;\usepackage{amssymb}&#10;\usepackage{amsthm}&#10;\usepackage{xcolor}&#10;\pagestyle{empty}&#10;\begin{document}&#10;&#10;&#10;$\dim \mathbb{R}^{2\times 2}=4$&#10;\end{document}"/>
  <p:tag name="IGUANATEXSIZE" val="25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000.75"/>
  <p:tag name="LATEXADDIN" val="\documentclass{article}&#10;\usepackage{amsmath}&#10;\usepackage{amssymb}&#10;\usepackage{amsthm}&#10;\usepackage{xcolor}&#10;\pagestyle{empty}&#10;\begin{document}&#10;&#10;&#10;$\alpha_{1}\left(\begin{array}{cc}&#10;1 &amp; 0\\&#10;0 &amp; 0&#10;\end{array}\right)+\alpha_{2}\left(\begin{array}{cc}&#10;0 &amp; 1\\&#10;0 &amp; 0&#10;\end{array}\right)+\alpha_{3}\left(\begin{array}{cc}&#10;0 &amp; 0\\&#10;1 &amp; 0&#10;\end{array}\right)+\alpha_{4}\left(\begin{array}{cc}&#10;0 &amp; 0\\&#10;0 &amp; 1&#10;\end{array}\right)=\left(\begin{array}{cc}&#10;0 &amp; 0\\&#10;0 &amp; 0&#10;\end{array}\right)$&#10;\end{document}"/>
  <p:tag name="IGUANATEXSIZE" val="20"/>
  <p:tag name="IGUANATEXCURSOR" val="4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1259.093"/>
  <p:tag name="LATEXADDIN" val="\documentclass{article}&#10;\usepackage{amsmath}&#10;\usepackage{amssymb}&#10;\usepackage{amsthm}&#10;\usepackage{xcolor}&#10;\pagestyle{empty}&#10;\begin{document}&#10;&#10;&#10;$\alpha_{1}=\alpha_{2}=\alpha_{3}=\alpha_4=0$&#10;\end{document}"/>
  <p:tag name="IGUANATEXSIZE" val="25"/>
  <p:tag name="IGUANATEXCURSOR" val="1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682.04"/>
  <p:tag name="LATEXADDIN" val="\documentclass{article}&#10;\usepackage{amsmath}&#10;\usepackage{amssymb}&#10;\usepackage{amsthm}&#10;\usepackage{xcolor}&#10;\pagestyle{empty}&#10;\begin{document}&#10;&#10;&#10;$\left(\begin{array}{cc}&#10;a &amp; b\\&#10;c &amp; d&#10;\end{array}\right)=a\left(\begin{array}{cc}&#10;1 &amp; 0\\&#10;0 &amp; 0&#10;\end{array}\right)+b\left(\begin{array}{cc}&#10;0 &amp; 1\\&#10;0 &amp; 0&#10;\end{array}\right)+c\left(\begin{array}{cc}&#10;0 &amp; 0\\&#10;1 &amp; 0&#10;\end{array}\right)+d\left(\begin{array}{cc}&#10;0 &amp; 0\\&#10;0 &amp; 1&#10;\end{array}\right)$&#10;\end{document}"/>
  <p:tag name="IGUANATEXSIZE" val="20"/>
  <p:tag name="IGUANATEXCURSOR" val="4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74.578"/>
  <p:tag name="LATEXADDIN" val="\documentclass{article}&#10;\usepackage{amsmath}&#10;\usepackage{amssymb}&#10;\usepackage{amsthm}&#10;\usepackage{xcolor}&#10;\pagestyle{empty}&#10;\begin{document}&#10;&#10;&#10;$\left(\begin{array}{cc}&#10;\alpha_{1} &amp; \alpha_{2}\\&#10;\alpha_{3} &amp; \alpha_{4}&#10;\end{array}\right)=\left(\begin{array}{cc}&#10;0 &amp; 0\\&#10;0 &amp; 0&#10;\end{array}\right)$&#10;\end{document}"/>
  <p:tag name="IGUANATEXSIZE" val="20"/>
  <p:tag name="IGUANATEXCURSOR" val="2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512.186"/>
  <p:tag name="LATEXADDIN" val="\documentclass{article}&#10;\usepackage{amsmath}&#10;\usepackage{amssymb}&#10;\usepackage{amsthm}&#10;\usepackage{xcolor}&#10;\pagestyle{empty}&#10;\begin{document}&#10;&#10;&#10;$\left(\begin{array}{cc}&#10;a &amp; b\\&#10;c &amp; d&#10;\end{array}\right)$&#10;\end{document}"/>
  <p:tag name="IGUANATEXSIZE" val="20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521.1849"/>
  <p:tag name="LATEXADDIN" val="\documentclass{article}&#10;\usepackage{amsmath}&#10;\usepackage{amssymb}&#10;\usepackage{amsthm}&#10;\usepackage{xcolor}&#10;\pagestyle{empty}&#10;\begin{document}&#10;&#10;&#10;$V=\mathbb{R}^{2\times2}$&#10;\end{document}"/>
  <p:tag name="IGUANATEXSIZE" val="2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610.424"/>
  <p:tag name="LATEXADDIN" val="\documentclass{article}&#10;\usepackage{amsmath}&#10;\usepackage{amssymb}&#10;\usepackage{amsthm}&#10;\usepackage{xcolor}&#10;\pagestyle{empty}&#10;\begin{document}&#10;&#10;&#10;$\left\{ \left(\begin{array}{cc}&#10;1 &amp; 0\\&#10;0 &amp; 0&#10;\end{array}\right),\left(\begin{array}{cc}&#10;0 &amp; 1\\&#10;0 &amp; 0&#10;\end{array}\right),\left(\begin{array}{cc}&#10;0 &amp; 0\\&#10;1 &amp; 0&#10;\end{array}\right),\left(\begin{array}{cc}&#10;0 &amp; 0\\&#10;0 &amp; 1&#10;\end{array}\right)\right\} $&#10;\end{document}"/>
  <p:tag name="IGUANATEXSIZE" val="20"/>
  <p:tag name="IGUANATEXCURSOR" val="3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15.1856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722.9096"/>
  <p:tag name="LATEXADDIN" val="\documentclass{article}&#10;\usepackage{amsmath}&#10;\usepackage{amssymb}&#10;\usepackage{amsthm}&#10;\usepackage{xcolor}&#10;\pagestyle{empty}&#10;\begin{document}&#10;&#10;&#10;$\dim \mathbb{R}^{2\times 2}=4$&#10;\end{document}"/>
  <p:tag name="IGUANATEXSIZE" val="25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59.4301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25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2.6659"/>
  <p:tag name="ORIGINALWIDTH" val="3758.53"/>
  <p:tag name="LATEXADDIN" val="\documentclass{article}&#10;\usepackage{amsmath}&#10;\usepackage{amssymb}&#10;\usepackage{amsthm}&#10;\usepackage{xcolor}&#10;\pagestyle{empty}&#10;\begin{document}&#10;&#10;&#10;$\left\{ \left(\begin{array}{cccc}&#10;1 &amp; 0 &amp; \cdots &amp; 0\\&#10;0 &amp; 0 &amp; \cdots &amp; 0\\&#10;\vdots &amp; \vdots &amp;  &amp; \vdots\\&#10;0 &amp; 0 &amp; \cdots &amp; 0&#10;\end{array}\right),\left(\begin{array}{cccc}&#10;0 &amp; 1 &amp; \cdots &amp; 0\\&#10;0 &amp; 0 &amp; \cdots &amp; 0\\&#10;\vdots &amp; \vdots &amp;  &amp; \vdots\\&#10;0 &amp; 0 &amp; \cdots &amp; 0&#10;\end{array}\right),\dots,\left(\begin{array}{cccc}&#10;0 &amp; 0 &amp; \cdots &amp; 0\\&#10;0 &amp; 0 &amp; \cdots &amp; 0\\&#10;\vdots &amp; \vdots &amp;  &amp; \vdots\\&#10;0 &amp; 0 &amp; \cdots &amp; 1&#10;\end{array}\right)\right\}  $&#10;\end{document}"/>
  <p:tag name="IGUANATEXSIZE" val="20"/>
  <p:tag name="IGUANATEXCURSOR" val="5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971.1286"/>
  <p:tag name="LATEXADDIN" val="\documentclass{article}&#10;\usepackage{amsmath}&#10;\usepackage{amssymb}&#10;\usepackage{amsthm}&#10;\usepackage{xcolor}&#10;\pagestyle{empty}&#10;\begin{document}&#10;&#10;&#10;$\dim \mathbb{F}^{m\times n}=m\cdot n$&#10;\end{document}"/>
  <p:tag name="IGUANATEXSIZE" val="25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255.718"/>
  <p:tag name="LATEXADDIN" val="\documentclass{article}&#10;\usepackage{amsmath}&#10;\usepackage{amssymb}&#10;\usepackage{amsthm}&#10;\usepackage{xcolor}&#10;\pagestyle{empty}&#10;\begin{document}&#10;&#10;&#10;$\{0_V\}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50.99362"/>
  <p:tag name="LATEXADDIN" val="\documentclass{article}&#10;\usepackage{amsmath}&#10;\usepackage{amssymb}&#10;\usepackage{amsthm}&#10;\usepackage{xcolor}&#10;\pagestyle{empty}&#10;\begin{document}&#10;&#10;&#10;$\emptyset 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700.4124"/>
  <p:tag name="LATEXADDIN" val="\documentclass{article}&#10;\usepackage{amsmath}&#10;\usepackage{amssymb}&#10;\usepackage{amsthm}&#10;\usepackage{xcolor}&#10;\pagestyle{empty}&#10;\begin{document}&#10;&#10;&#10;$\dim \{0_V\}=0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738.6577"/>
  <p:tag name="LATEXADDIN" val="\documentclass{article}&#10;\usepackage{amsmath}&#10;\usepackage{amssymb}&#10;\usepackage{amsthm}&#10;\usepackage{xcolor}&#10;\pagestyle{empty}&#10;\begin{document}&#10;&#10;&#10;$\text{span}\emptyset =\{0_V\}$&#10;\end{document}"/>
  <p:tag name="IGUANATEXSIZE" val="25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2563.179"/>
  <p:tag name="LATEXADDIN" val="\documentclass{article}&#10;\usepackage{amsmath}&#10;\usepackage{amssymb}&#10;\usepackage{amsthm}&#10;\usepackage{xcolor}&#10;\pagestyle{empty}&#10;\begin{document}&#10;&#10;&#10;$&#10;W=&#10;\left\{&#10;\begin{pmatrix}&#10;x_1 \\&#10;x_2 \\&#10;x_3 \\&#10;x_4&#10;\end{pmatrix}&#10;\in \mathbb{R}^4&#10;\mid&#10;\begin{array}{cl}&#10;x_1 +x_2 +x_3=0 &amp;&#10;\\&#10;-x_1+x_2 +2x_3=0&amp;&#10;\end{array} &#10;\right\}&#10;$&#10;\end{document}"/>
  <p:tag name="IGUANATEXSIZE" val="20"/>
  <p:tag name="IGUANATEXCURSOR" val="2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3058.118"/>
  <p:tag name="LATEXADDIN" val="\documentclass{article}&#10;\usepackage{amsmath}&#10;\usepackage{amssymb}&#10;\usepackage{amsthm}&#10;\usepackage{xcolor}&#10;\pagestyle{empty}&#10;\begin{document}&#10;&#10;&#10;$\left\{ \left(\begin{array}{c}&#10;x_{1}\\&#10;x_{2}\\&#10;x_{3}\\&#10;x_{4}&#10;\end{array}\right)\in V\mid\left(\begin{array}{cccc}&#10;1 &amp; 1 &amp; 1 &amp; 0\\&#10;-1 &amp; 1 &amp; 2 &amp; 0&#10;\end{array}\right)\left(\begin{array}{c}&#10;x_{1}\\&#10;x_{2}\\&#10;x_{3}&#10;\end{array}\right)=\left(\begin{array}{c}&#10;0\\&#10;0&#10;\end{array}\right)\right\} 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124"/>
  <p:tag name="ORIGINALWIDTH" val="1395.575"/>
  <p:tag name="LATEXADDIN" val="\documentclass{article}&#10;\usepackage{amsmath}&#10;\usepackage{amssymb}&#10;\usepackage{amsthm}&#10;\usepackage{xcolor}&#10;\pagestyle{empty}&#10;\begin{document}&#10;&#10;&#10;$=\text{Null}\left(\begin{array}{cccc}&#10;1 &amp; 0 &amp; -\frac{1}{2} &amp; 0\\&#10;0 &amp; 1 &amp; \frac{3}{2} &amp; 0&#10;\end{array}\right)$&#10;\end{document}"/>
  <p:tag name="IGUANATEXSIZE" val="20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1348.331"/>
  <p:tag name="LATEXADDIN" val="\documentclass{article}&#10;\usepackage{amsmath}&#10;\usepackage{amssymb}&#10;\usepackage{amsthm}&#10;\usepackage{xcolor}&#10;\pagestyle{empty}&#10;\begin{document}&#10;&#10;&#10;$=&#10;\left\{&#10;\begin{pmatrix}&#10;0.5\textcolor{blue}{t} \\&#10;-1.5 \textcolor{blue}{t} \\&#10;\textcolor{blue}{t} \\&#10;\textcolor{magenta}{s}&#10;\end{pmatrix}&#10;\mid \textcolor{magenta}{s},\textcolor{blue}{t} \in \mathbb{R}&#10;\right\}&#10;$&#10;\end{document}"/>
  <p:tag name="IGUANATEXSIZE" val="20"/>
  <p:tag name="IGUANATEXCURSOR" val="3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2025.497"/>
  <p:tag name="LATEXADDIN" val="\documentclass{article}&#10;\usepackage{amsmath}&#10;\usepackage{amssymb}&#10;\usepackage{amsthm}&#10;\usepackage{xcolor}&#10;\pagestyle{empty}&#10;\begin{document}&#10;&#10;&#10;$=&#10;\left\{\textcolor{blue}{t} &#10;\begin{pmatrix}&#10;0.5\\&#10;-1.5  \\&#10;1 \\&#10;0&#10;\end{pmatrix}&#10;+&#10;\textcolor{magenta}{s}&#10;\begin{pmatrix}&#10;0\\&#10;0\\&#10;0 \\&#10;1&#10;\end{pmatrix}&#10;\mid \textcolor{magenta}{s},\textcolor{blue}{t} \in \mathbb{R}&#10;\right\}&#10;=&#10;$&#10;\end{document}"/>
  <p:tag name="IGUANATEXSIZE" val="20"/>
  <p:tag name="IGUANATEXCURSOR" val="3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1297.338"/>
  <p:tag name="LATEXADDIN" val="\documentclass{article}&#10;\usepackage{amsmath}&#10;\usepackage{amssymb}&#10;\usepackage{amsthm}&#10;\usepackage{xcolor}&#10;\pagestyle{empty}&#10;\begin{document}&#10;&#10;&#10;$\text{span}&#10;\left\{ &#10;\begin{pmatrix}&#10;0.5\\&#10;-1.5  \\&#10;1 \\&#10;0&#10;\end{pmatrix}&#10;,&#10;\begin{pmatrix}&#10;0\\&#10;0\\&#10;0 \\&#10;1&#10;\end{pmatrix}&#10;\right\}&#10;$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005.624"/>
  <p:tag name="LATEXADDIN" val="\documentclass{article}&#10;\usepackage{amsmath}&#10;\usepackage{amssymb}&#10;\usepackage{amsthm}&#10;\usepackage{xcolor}&#10;\pagestyle{empty}&#10;\begin{document}&#10;&#10;&#10;$\left(\begin{array}{cccc|c}&#10;1 &amp; 1 &amp; 1 &amp; 0 &amp; 0\\&#10;-1 &amp; 1 &amp; 2 &amp; 0 &amp; 0&#10;\end{array}\right)\to \cdots \to \left(\begin{array}{cccc|c}&#10;&#10;1 &amp; 0 &amp; -0.5 &amp; 0&amp;0\\&#10;0 &amp; 1 &amp; 1.5 &amp; 0&amp;0&#10;\end{array}\right)$&#10;\end{document}"/>
  <p:tag name="IGUANATEXSIZE" val="10"/>
  <p:tag name="IGUANATEXCURSOR" val="3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78.328"/>
  <p:tag name="LATEXADDIN" val="\documentclass{article}&#10;\usepackage{amsmath}&#10;\usepackage{amssymb}&#10;\usepackage{amsthm}&#10;\usepackage{xcolor}&#10;\pagestyle{empty}&#10;\begin{document}&#10;&#10;&#10;$=\text{Null}\left(\begin{array}{cccc}&#10;1 &amp; 1 &amp; 1 &amp; 0\\&#10;-1 &amp; 1 &amp; 2 &amp; 0&#10;\end{array}\right)$&#10;\end{document}"/>
  <p:tag name="IGUANATEXSIZE" val="20"/>
  <p:tag name="IGUANATEXCURSOR" val="2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81.9272"/>
  <p:tag name="LATEXADDIN" val="\documentclass{article}&#10;\usepackage{amsmath}&#10;\usepackage{amssymb}&#10;\usepackage{amsthm}&#10;\usepackage{xcolor}&#10;\pagestyle{empty}&#10;\begin{document}&#10;&#10;&#10;$\dim W=2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260.9674"/>
  <p:tag name="LATEXADDIN" val="\documentclass{article}&#10;\usepackage{amsmath}&#10;\usepackage{amssymb}&#10;\usepackage{amsthm}&#10;\usepackage{xcolor}&#10;\pagestyle{empty}&#10;\begin{document}&#10;&#10;&#10;$\textcolor{blue}{t}=1$&#10;\end{document}"/>
  <p:tag name="IGUANATEXSIZE" val="15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75.9655"/>
  <p:tag name="LATEXADDIN" val="\documentclass{article}&#10;\usepackage{amsmath}&#10;\usepackage{amssymb}&#10;\usepackage{amsthm}&#10;\usepackage{xcolor}&#10;\pagestyle{empty}&#10;\begin{document}&#10;&#10;&#10;$\textcolor{magenta}{s}=0$&#10;\end{document}"/>
  <p:tag name="IGUANATEXSIZE" val="1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66.2167"/>
  <p:tag name="LATEXADDIN" val="\documentclass{article}&#10;\usepackage{amsmath}&#10;\usepackage{amssymb}&#10;\usepackage{amsthm}&#10;\usepackage{xcolor}&#10;\pagestyle{empty}&#10;\begin{document}&#10;&#10;&#10;$\textcolor{blue}{t}=0$&#10;\end{document}"/>
  <p:tag name="IGUANATEXSIZE" val="15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270.7162"/>
  <p:tag name="LATEXADDIN" val="\documentclass{article}&#10;\usepackage{amsmath}&#10;\usepackage{amssymb}&#10;\usepackage{amsthm}&#10;\usepackage{xcolor}&#10;\pagestyle{empty}&#10;\begin{document}&#10;&#10;&#10;$\textcolor{magenta}{s}=1$&#10;\end{document}"/>
  <p:tag name="IGUANATEXSIZE" val="15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2563.179"/>
  <p:tag name="LATEXADDIN" val="\documentclass{article}&#10;\usepackage{amsmath}&#10;\usepackage{amssymb}&#10;\usepackage{amsthm}&#10;\usepackage{xcolor}&#10;\pagestyle{empty}&#10;\begin{document}&#10;&#10;&#10;$&#10;W=&#10;\left\{&#10;\begin{pmatrix}&#10;x_1 \\&#10;x_2 \\&#10;x_3 \\&#10;x_4&#10;\end{pmatrix}&#10;\in \mathbb{R}^4&#10;\mid&#10;\begin{array}{cl}&#10;x_1 +x_2 +x_3=0 &amp;&#10;\\&#10;-x_1+x_2 +2x_3=0&amp;&#10;\end{array} &#10;\right\}&#10;$&#10;\end{document}"/>
  <p:tag name="IGUANATEXSIZE" val="20"/>
  <p:tag name="IGUANATEXCURSOR" val="2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8.4252"/>
  <p:tag name="ORIGINALWIDTH" val="3058.118"/>
  <p:tag name="LATEXADDIN" val="\documentclass{article}&#10;\usepackage{amsmath}&#10;\usepackage{amssymb}&#10;\usepackage{amsthm}&#10;\usepackage{xcolor}&#10;\pagestyle{empty}&#10;\begin{document}&#10;&#10;&#10;$\left\{ \left(\begin{array}{c}&#10;x_{1}\\&#10;x_{2}\\&#10;x_{3}\\&#10;x_{4}&#10;\end{array}\right)\in V\mid\left(\begin{array}{cccc}&#10;1 &amp; 1 &amp; 1 &amp; 0\\&#10;-1 &amp; 1 &amp; 2 &amp; 0&#10;\end{array}\right)\left(\begin{array}{c}&#10;x_{1}\\&#10;x_{2}\\&#10;x_{3}&#10;\end{array}\right)=\left(\begin{array}{c}&#10;0\\&#10;0&#10;\end{array}\right)\right\} 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0.7124"/>
  <p:tag name="ORIGINALWIDTH" val="1395.575"/>
  <p:tag name="LATEXADDIN" val="\documentclass{article}&#10;\usepackage{amsmath}&#10;\usepackage{amssymb}&#10;\usepackage{amsthm}&#10;\usepackage{xcolor}&#10;\pagestyle{empty}&#10;\begin{document}&#10;&#10;&#10;$=\text{Null}\left(\begin{array}{cccc}&#10;1 &amp; 0 &amp; -\frac{1}{2} &amp; 0\\&#10;0 &amp; 1 &amp; \frac{3}{2} &amp; 0&#10;\end{array}\right)$&#10;\end{document}"/>
  <p:tag name="IGUANATEXSIZE" val="20"/>
  <p:tag name="IGUANATEXCURSOR" val="2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8.99512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20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005.624"/>
  <p:tag name="LATEXADDIN" val="\documentclass{article}&#10;\usepackage{amsmath}&#10;\usepackage{amssymb}&#10;\usepackage{amsthm}&#10;\usepackage{xcolor}&#10;\pagestyle{empty}&#10;\begin{document}&#10;&#10;&#10;$\left(\begin{array}{cccc|c}&#10;1 &amp; 1 &amp; 1 &amp; 0 &amp; 0\\&#10;-1 &amp; 1 &amp; 2 &amp; 0 &amp; 0&#10;\end{array}\right)\to \cdots \to \left(\begin{array}{cccc|c}&#10;&#10;1 &amp; 0 &amp; -0.5 &amp; 0&amp;0\\&#10;0 &amp; 1 &amp; 1.5 &amp; 0&amp;0&#10;\end{array}\right)$&#10;\end{document}"/>
  <p:tag name="IGUANATEXSIZE" val="10"/>
  <p:tag name="IGUANATEXCURSOR" val="3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378.328"/>
  <p:tag name="LATEXADDIN" val="\documentclass{article}&#10;\usepackage{amsmath}&#10;\usepackage{amssymb}&#10;\usepackage{amsthm}&#10;\usepackage{xcolor}&#10;\pagestyle{empty}&#10;\begin{document}&#10;&#10;&#10;$=\text{Null}\left(\begin{array}{cccc}&#10;1 &amp; 1 &amp; 1 &amp; 0\\&#10;-1 &amp; 1 &amp; 2 &amp; 0&#10;\end{array}\right)$&#10;\end{document}"/>
  <p:tag name="IGUANATEXSIZE" val="20"/>
  <p:tag name="IGUANATEXCURSOR" val="2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20338</TotalTime>
  <Words>1058</Words>
  <Application>Microsoft Office PowerPoint</Application>
  <PresentationFormat>מסך רחב</PresentationFormat>
  <Paragraphs>427</Paragraphs>
  <Slides>33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563</cp:revision>
  <dcterms:created xsi:type="dcterms:W3CDTF">2016-09-11T18:49:07Z</dcterms:created>
  <dcterms:modified xsi:type="dcterms:W3CDTF">2020-06-01T12:58:15Z</dcterms:modified>
</cp:coreProperties>
</file>