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96" r:id="rId2"/>
    <p:sldId id="397" r:id="rId3"/>
    <p:sldId id="398" r:id="rId4"/>
    <p:sldId id="419" r:id="rId5"/>
    <p:sldId id="420" r:id="rId6"/>
    <p:sldId id="408" r:id="rId7"/>
    <p:sldId id="407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364" r:id="rId17"/>
    <p:sldId id="366" r:id="rId18"/>
    <p:sldId id="409" r:id="rId19"/>
    <p:sldId id="410" r:id="rId20"/>
    <p:sldId id="411" r:id="rId21"/>
    <p:sldId id="367" r:id="rId22"/>
    <p:sldId id="412" r:id="rId23"/>
    <p:sldId id="413" r:id="rId24"/>
    <p:sldId id="388" r:id="rId25"/>
    <p:sldId id="389" r:id="rId26"/>
    <p:sldId id="390" r:id="rId27"/>
    <p:sldId id="391" r:id="rId28"/>
    <p:sldId id="392" r:id="rId29"/>
    <p:sldId id="393" r:id="rId30"/>
    <p:sldId id="394" r:id="rId31"/>
    <p:sldId id="414" r:id="rId32"/>
    <p:sldId id="395" r:id="rId33"/>
    <p:sldId id="384" r:id="rId34"/>
    <p:sldId id="386" r:id="rId35"/>
    <p:sldId id="387" r:id="rId36"/>
    <p:sldId id="385" r:id="rId37"/>
    <p:sldId id="421" r:id="rId38"/>
    <p:sldId id="422" r:id="rId39"/>
    <p:sldId id="416" r:id="rId40"/>
    <p:sldId id="417" r:id="rId41"/>
    <p:sldId id="418" r:id="rId42"/>
    <p:sldId id="358" r:id="rId4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13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0" d="100"/>
          <a:sy n="80" d="100"/>
        </p:scale>
        <p:origin x="58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ו'/ניסן/תש"פ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ו'/ניסן/תש"פ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ו'/ניסן/תש"פ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ו'/ניסן/תש"פ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ו'/ניסן/תש"פ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ו'/ניסן/תש"פ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ו'/ניסן/תש"פ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ו'/ניסן/תש"פ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ו'/ניסן/תש"פ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ו'/ניסן/תש"פ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ו'/ניסן/תש"פ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59-2158-46F5-B251-85859E4573C0}" type="datetimeFigureOut">
              <a:rPr lang="he-IL" smtClean="0"/>
              <a:t>ו'/ניסן/תש"פ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openxmlformats.org/officeDocument/2006/relationships/tags" Target="../tags/tag51.xml"/><Relationship Id="rId21" Type="http://schemas.openxmlformats.org/officeDocument/2006/relationships/image" Target="../media/image6.png"/><Relationship Id="rId7" Type="http://schemas.openxmlformats.org/officeDocument/2006/relationships/tags" Target="../tags/tag55.xml"/><Relationship Id="rId12" Type="http://schemas.openxmlformats.org/officeDocument/2006/relationships/image" Target="../media/image22.png"/><Relationship Id="rId17" Type="http://schemas.openxmlformats.org/officeDocument/2006/relationships/image" Target="../media/image10.png"/><Relationship Id="rId2" Type="http://schemas.openxmlformats.org/officeDocument/2006/relationships/tags" Target="../tags/tag50.xml"/><Relationship Id="rId16" Type="http://schemas.openxmlformats.org/officeDocument/2006/relationships/image" Target="../media/image27.png"/><Relationship Id="rId20" Type="http://schemas.openxmlformats.org/officeDocument/2006/relationships/image" Target="../media/image21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53.xml"/><Relationship Id="rId15" Type="http://schemas.openxmlformats.org/officeDocument/2006/relationships/image" Target="../media/image26.png"/><Relationship Id="rId10" Type="http://schemas.openxmlformats.org/officeDocument/2006/relationships/tags" Target="../tags/tag58.xml"/><Relationship Id="rId19" Type="http://schemas.openxmlformats.org/officeDocument/2006/relationships/image" Target="../media/image11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61.xml"/><Relationship Id="rId7" Type="http://schemas.openxmlformats.org/officeDocument/2006/relationships/image" Target="../media/image22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1.png"/><Relationship Id="rId5" Type="http://schemas.openxmlformats.org/officeDocument/2006/relationships/tags" Target="../tags/tag63.xml"/><Relationship Id="rId10" Type="http://schemas.openxmlformats.org/officeDocument/2006/relationships/image" Target="../media/image6.png"/><Relationship Id="rId4" Type="http://schemas.openxmlformats.org/officeDocument/2006/relationships/tags" Target="../tags/tag62.xml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32.pn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../media/image31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30.png"/><Relationship Id="rId5" Type="http://schemas.openxmlformats.org/officeDocument/2006/relationships/tags" Target="../tags/tag68.xml"/><Relationship Id="rId10" Type="http://schemas.openxmlformats.org/officeDocument/2006/relationships/image" Target="../media/image24.png"/><Relationship Id="rId4" Type="http://schemas.openxmlformats.org/officeDocument/2006/relationships/tags" Target="../tags/tag67.xm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tags" Target="../tags/tag73.xml"/><Relationship Id="rId21" Type="http://schemas.openxmlformats.org/officeDocument/2006/relationships/image" Target="../media/image33.png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image" Target="../media/image22.png"/><Relationship Id="rId25" Type="http://schemas.openxmlformats.org/officeDocument/2006/relationships/image" Target="../media/image37.png"/><Relationship Id="rId2" Type="http://schemas.openxmlformats.org/officeDocument/2006/relationships/tags" Target="../tags/tag72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32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image" Target="../media/image36.png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image" Target="../media/image35.png"/><Relationship Id="rId10" Type="http://schemas.openxmlformats.org/officeDocument/2006/relationships/tags" Target="../tags/tag80.xml"/><Relationship Id="rId19" Type="http://schemas.openxmlformats.org/officeDocument/2006/relationships/image" Target="../media/image31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image" Target="../media/image34.png"/><Relationship Id="rId27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45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47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46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2.pn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../media/image51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50.png"/><Relationship Id="rId5" Type="http://schemas.openxmlformats.org/officeDocument/2006/relationships/tags" Target="../tags/tag98.xml"/><Relationship Id="rId10" Type="http://schemas.openxmlformats.org/officeDocument/2006/relationships/image" Target="../media/image49.png"/><Relationship Id="rId4" Type="http://schemas.openxmlformats.org/officeDocument/2006/relationships/tags" Target="../tags/tag97.xml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48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../media/image54.png"/><Relationship Id="rId2" Type="http://schemas.openxmlformats.org/officeDocument/2006/relationships/tags" Target="../tags/tag102.xml"/><Relationship Id="rId16" Type="http://schemas.openxmlformats.org/officeDocument/2006/relationships/image" Target="../media/image56.png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51.png"/><Relationship Id="rId5" Type="http://schemas.openxmlformats.org/officeDocument/2006/relationships/tags" Target="../tags/tag105.xml"/><Relationship Id="rId15" Type="http://schemas.openxmlformats.org/officeDocument/2006/relationships/image" Target="../media/image55.png"/><Relationship Id="rId10" Type="http://schemas.openxmlformats.org/officeDocument/2006/relationships/image" Target="../media/image53.png"/><Relationship Id="rId4" Type="http://schemas.openxmlformats.org/officeDocument/2006/relationships/tags" Target="../tags/tag104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image" Target="../media/image53.png"/><Relationship Id="rId18" Type="http://schemas.openxmlformats.org/officeDocument/2006/relationships/image" Target="../media/image59.png"/><Relationship Id="rId3" Type="http://schemas.openxmlformats.org/officeDocument/2006/relationships/tags" Target="../tags/tag111.xml"/><Relationship Id="rId21" Type="http://schemas.openxmlformats.org/officeDocument/2006/relationships/image" Target="../media/image39.png"/><Relationship Id="rId7" Type="http://schemas.openxmlformats.org/officeDocument/2006/relationships/tags" Target="../tags/tag115.xml"/><Relationship Id="rId12" Type="http://schemas.openxmlformats.org/officeDocument/2006/relationships/image" Target="../media/image57.png"/><Relationship Id="rId17" Type="http://schemas.openxmlformats.org/officeDocument/2006/relationships/image" Target="../media/image58.png"/><Relationship Id="rId2" Type="http://schemas.openxmlformats.org/officeDocument/2006/relationships/tags" Target="../tags/tag110.xml"/><Relationship Id="rId16" Type="http://schemas.openxmlformats.org/officeDocument/2006/relationships/image" Target="../media/image49.png"/><Relationship Id="rId20" Type="http://schemas.openxmlformats.org/officeDocument/2006/relationships/image" Target="../media/image61.png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13.xml"/><Relationship Id="rId15" Type="http://schemas.openxmlformats.org/officeDocument/2006/relationships/image" Target="../media/image48.png"/><Relationship Id="rId10" Type="http://schemas.openxmlformats.org/officeDocument/2006/relationships/tags" Target="../tags/tag118.xml"/><Relationship Id="rId19" Type="http://schemas.openxmlformats.org/officeDocument/2006/relationships/image" Target="../media/image60.png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tags" Target="../tags/tag131.xml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" Type="http://schemas.openxmlformats.org/officeDocument/2006/relationships/tags" Target="../tags/tag121.xml"/><Relationship Id="rId21" Type="http://schemas.openxmlformats.org/officeDocument/2006/relationships/image" Target="../media/image66.png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2" Type="http://schemas.openxmlformats.org/officeDocument/2006/relationships/tags" Target="../tags/tag120.xml"/><Relationship Id="rId16" Type="http://schemas.openxmlformats.org/officeDocument/2006/relationships/image" Target="../media/image10.png"/><Relationship Id="rId20" Type="http://schemas.openxmlformats.org/officeDocument/2006/relationships/image" Target="../media/image65.png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24" Type="http://schemas.openxmlformats.org/officeDocument/2006/relationships/image" Target="../media/image69.png"/><Relationship Id="rId5" Type="http://schemas.openxmlformats.org/officeDocument/2006/relationships/tags" Target="../tags/tag123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68.png"/><Relationship Id="rId10" Type="http://schemas.openxmlformats.org/officeDocument/2006/relationships/tags" Target="../tags/tag128.xml"/><Relationship Id="rId19" Type="http://schemas.openxmlformats.org/officeDocument/2006/relationships/image" Target="../media/image64.png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Relationship Id="rId22" Type="http://schemas.openxmlformats.org/officeDocument/2006/relationships/image" Target="../media/image67.png"/><Relationship Id="rId27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76.png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image" Target="../media/image10.png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image" Target="../media/image75.png"/><Relationship Id="rId5" Type="http://schemas.openxmlformats.org/officeDocument/2006/relationships/tags" Target="../tags/tag137.xml"/><Relationship Id="rId15" Type="http://schemas.openxmlformats.org/officeDocument/2006/relationships/image" Target="../media/image27.png"/><Relationship Id="rId10" Type="http://schemas.openxmlformats.org/officeDocument/2006/relationships/image" Target="../media/image74.png"/><Relationship Id="rId4" Type="http://schemas.openxmlformats.org/officeDocument/2006/relationships/tags" Target="../tags/tag136.xml"/><Relationship Id="rId9" Type="http://schemas.openxmlformats.org/officeDocument/2006/relationships/image" Target="../media/image73.png"/><Relationship Id="rId1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image" Target="../media/image78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79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image" Target="../media/image1.png"/><Relationship Id="rId18" Type="http://schemas.openxmlformats.org/officeDocument/2006/relationships/image" Target="../media/image82.png"/><Relationship Id="rId3" Type="http://schemas.openxmlformats.org/officeDocument/2006/relationships/tags" Target="../tags/tag148.xml"/><Relationship Id="rId21" Type="http://schemas.openxmlformats.org/officeDocument/2006/relationships/image" Target="../media/image85.png"/><Relationship Id="rId7" Type="http://schemas.openxmlformats.org/officeDocument/2006/relationships/tags" Target="../tags/tag152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81.png"/><Relationship Id="rId2" Type="http://schemas.openxmlformats.org/officeDocument/2006/relationships/tags" Target="../tags/tag147.xml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5" Type="http://schemas.openxmlformats.org/officeDocument/2006/relationships/tags" Target="../tags/tag150.xml"/><Relationship Id="rId15" Type="http://schemas.openxmlformats.org/officeDocument/2006/relationships/image" Target="../media/image6.png"/><Relationship Id="rId10" Type="http://schemas.openxmlformats.org/officeDocument/2006/relationships/tags" Target="../tags/tag155.xml"/><Relationship Id="rId19" Type="http://schemas.openxmlformats.org/officeDocument/2006/relationships/image" Target="../media/image83.png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image" Target="../media/image79.png"/><Relationship Id="rId22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image" Target="../media/image79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tags" Target="../tags/tag162.xml"/><Relationship Id="rId7" Type="http://schemas.openxmlformats.org/officeDocument/2006/relationships/image" Target="../media/image79.pn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6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69.xml"/><Relationship Id="rId7" Type="http://schemas.openxmlformats.org/officeDocument/2006/relationships/image" Target="../media/image1.pn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90.png"/><Relationship Id="rId5" Type="http://schemas.openxmlformats.org/officeDocument/2006/relationships/tags" Target="../tags/tag171.xml"/><Relationship Id="rId10" Type="http://schemas.openxmlformats.org/officeDocument/2006/relationships/image" Target="../media/image89.png"/><Relationship Id="rId4" Type="http://schemas.openxmlformats.org/officeDocument/2006/relationships/tags" Target="../tags/tag170.xml"/><Relationship Id="rId9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.xml"/><Relationship Id="rId7" Type="http://schemas.openxmlformats.org/officeDocument/2006/relationships/image" Target="../media/image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.png"/><Relationship Id="rId5" Type="http://schemas.openxmlformats.org/officeDocument/2006/relationships/tags" Target="../tags/tag8.xml"/><Relationship Id="rId10" Type="http://schemas.openxmlformats.org/officeDocument/2006/relationships/image" Target="../media/image4.png"/><Relationship Id="rId4" Type="http://schemas.openxmlformats.org/officeDocument/2006/relationships/tags" Target="../tags/tag7.xml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18" Type="http://schemas.openxmlformats.org/officeDocument/2006/relationships/image" Target="../media/image68.png"/><Relationship Id="rId26" Type="http://schemas.openxmlformats.org/officeDocument/2006/relationships/image" Target="../media/image94.png"/><Relationship Id="rId3" Type="http://schemas.openxmlformats.org/officeDocument/2006/relationships/tags" Target="../tags/tag174.xml"/><Relationship Id="rId21" Type="http://schemas.openxmlformats.org/officeDocument/2006/relationships/image" Target="../media/image20.png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image" Target="../media/image63.png"/><Relationship Id="rId25" Type="http://schemas.openxmlformats.org/officeDocument/2006/relationships/image" Target="../media/image93.png"/><Relationship Id="rId2" Type="http://schemas.openxmlformats.org/officeDocument/2006/relationships/tags" Target="../tags/tag173.xml"/><Relationship Id="rId16" Type="http://schemas.openxmlformats.org/officeDocument/2006/relationships/image" Target="../media/image10.png"/><Relationship Id="rId20" Type="http://schemas.openxmlformats.org/officeDocument/2006/relationships/image" Target="../media/image69.png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24" Type="http://schemas.openxmlformats.org/officeDocument/2006/relationships/image" Target="../media/image92.png"/><Relationship Id="rId5" Type="http://schemas.openxmlformats.org/officeDocument/2006/relationships/tags" Target="../tags/tag176.xml"/><Relationship Id="rId15" Type="http://schemas.openxmlformats.org/officeDocument/2006/relationships/image" Target="../media/image1.png"/><Relationship Id="rId23" Type="http://schemas.openxmlformats.org/officeDocument/2006/relationships/image" Target="../media/image91.png"/><Relationship Id="rId10" Type="http://schemas.openxmlformats.org/officeDocument/2006/relationships/tags" Target="../tags/tag181.xml"/><Relationship Id="rId19" Type="http://schemas.openxmlformats.org/officeDocument/2006/relationships/image" Target="../media/image65.png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99.png"/><Relationship Id="rId3" Type="http://schemas.openxmlformats.org/officeDocument/2006/relationships/tags" Target="../tags/tag188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98.png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image" Target="../media/image97.png"/><Relationship Id="rId5" Type="http://schemas.openxmlformats.org/officeDocument/2006/relationships/tags" Target="../tags/tag190.xml"/><Relationship Id="rId10" Type="http://schemas.openxmlformats.org/officeDocument/2006/relationships/image" Target="../media/image10.png"/><Relationship Id="rId4" Type="http://schemas.openxmlformats.org/officeDocument/2006/relationships/tags" Target="../tags/tag189.xml"/><Relationship Id="rId9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7" Type="http://schemas.openxmlformats.org/officeDocument/2006/relationships/image" Target="../media/image102.png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tags" Target="../tags/tag197.xml"/><Relationship Id="rId7" Type="http://schemas.openxmlformats.org/officeDocument/2006/relationships/image" Target="../media/image103.png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06.png"/><Relationship Id="rId5" Type="http://schemas.openxmlformats.org/officeDocument/2006/relationships/tags" Target="../tags/tag199.xml"/><Relationship Id="rId10" Type="http://schemas.openxmlformats.org/officeDocument/2006/relationships/image" Target="../media/image36.png"/><Relationship Id="rId4" Type="http://schemas.openxmlformats.org/officeDocument/2006/relationships/tags" Target="../tags/tag198.xml"/><Relationship Id="rId9" Type="http://schemas.openxmlformats.org/officeDocument/2006/relationships/image" Target="../media/image10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image" Target="../media/image107.png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12" Type="http://schemas.openxmlformats.org/officeDocument/2006/relationships/image" Target="../media/image106.png"/><Relationship Id="rId2" Type="http://schemas.openxmlformats.org/officeDocument/2006/relationships/tags" Target="../tags/tag201.xml"/><Relationship Id="rId16" Type="http://schemas.openxmlformats.org/officeDocument/2006/relationships/image" Target="../media/image6.png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image" Target="../media/image36.png"/><Relationship Id="rId5" Type="http://schemas.openxmlformats.org/officeDocument/2006/relationships/tags" Target="../tags/tag204.xml"/><Relationship Id="rId15" Type="http://schemas.openxmlformats.org/officeDocument/2006/relationships/image" Target="../media/image109.png"/><Relationship Id="rId10" Type="http://schemas.openxmlformats.org/officeDocument/2006/relationships/image" Target="../media/image103.png"/><Relationship Id="rId4" Type="http://schemas.openxmlformats.org/officeDocument/2006/relationships/tags" Target="../tags/tag203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0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7" Type="http://schemas.openxmlformats.org/officeDocument/2006/relationships/image" Target="../media/image112.png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tags" Target="../tags/tag223.xml"/><Relationship Id="rId18" Type="http://schemas.openxmlformats.org/officeDocument/2006/relationships/tags" Target="../tags/tag228.xml"/><Relationship Id="rId26" Type="http://schemas.openxmlformats.org/officeDocument/2006/relationships/image" Target="../media/image100.png"/><Relationship Id="rId3" Type="http://schemas.openxmlformats.org/officeDocument/2006/relationships/tags" Target="../tags/tag213.xml"/><Relationship Id="rId21" Type="http://schemas.openxmlformats.org/officeDocument/2006/relationships/image" Target="../media/image63.png"/><Relationship Id="rId7" Type="http://schemas.openxmlformats.org/officeDocument/2006/relationships/tags" Target="../tags/tag217.xml"/><Relationship Id="rId12" Type="http://schemas.openxmlformats.org/officeDocument/2006/relationships/tags" Target="../tags/tag222.xml"/><Relationship Id="rId17" Type="http://schemas.openxmlformats.org/officeDocument/2006/relationships/tags" Target="../tags/tag227.xml"/><Relationship Id="rId25" Type="http://schemas.openxmlformats.org/officeDocument/2006/relationships/image" Target="../media/image20.png"/><Relationship Id="rId2" Type="http://schemas.openxmlformats.org/officeDocument/2006/relationships/tags" Target="../tags/tag212.xml"/><Relationship Id="rId16" Type="http://schemas.openxmlformats.org/officeDocument/2006/relationships/tags" Target="../tags/tag226.xml"/><Relationship Id="rId20" Type="http://schemas.openxmlformats.org/officeDocument/2006/relationships/image" Target="../media/image10.png"/><Relationship Id="rId29" Type="http://schemas.openxmlformats.org/officeDocument/2006/relationships/image" Target="../media/image113.png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24" Type="http://schemas.openxmlformats.org/officeDocument/2006/relationships/image" Target="../media/image69.png"/><Relationship Id="rId5" Type="http://schemas.openxmlformats.org/officeDocument/2006/relationships/tags" Target="../tags/tag215.xml"/><Relationship Id="rId15" Type="http://schemas.openxmlformats.org/officeDocument/2006/relationships/tags" Target="../tags/tag225.xml"/><Relationship Id="rId23" Type="http://schemas.openxmlformats.org/officeDocument/2006/relationships/image" Target="../media/image65.png"/><Relationship Id="rId28" Type="http://schemas.openxmlformats.org/officeDocument/2006/relationships/image" Target="../media/image102.png"/><Relationship Id="rId10" Type="http://schemas.openxmlformats.org/officeDocument/2006/relationships/tags" Target="../tags/tag220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Relationship Id="rId22" Type="http://schemas.openxmlformats.org/officeDocument/2006/relationships/image" Target="../media/image68.png"/><Relationship Id="rId27" Type="http://schemas.openxmlformats.org/officeDocument/2006/relationships/image" Target="../media/image101.png"/><Relationship Id="rId30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13" Type="http://schemas.openxmlformats.org/officeDocument/2006/relationships/image" Target="../media/image63.png"/><Relationship Id="rId18" Type="http://schemas.openxmlformats.org/officeDocument/2006/relationships/image" Target="../media/image100.png"/><Relationship Id="rId3" Type="http://schemas.openxmlformats.org/officeDocument/2006/relationships/tags" Target="../tags/tag231.xml"/><Relationship Id="rId21" Type="http://schemas.openxmlformats.org/officeDocument/2006/relationships/image" Target="../media/image36.png"/><Relationship Id="rId7" Type="http://schemas.openxmlformats.org/officeDocument/2006/relationships/tags" Target="../tags/tag235.xml"/><Relationship Id="rId12" Type="http://schemas.openxmlformats.org/officeDocument/2006/relationships/image" Target="../media/image10.png"/><Relationship Id="rId17" Type="http://schemas.openxmlformats.org/officeDocument/2006/relationships/image" Target="../media/image70.png"/><Relationship Id="rId2" Type="http://schemas.openxmlformats.org/officeDocument/2006/relationships/tags" Target="../tags/tag230.xml"/><Relationship Id="rId16" Type="http://schemas.openxmlformats.org/officeDocument/2006/relationships/image" Target="../media/image69.png"/><Relationship Id="rId20" Type="http://schemas.openxmlformats.org/officeDocument/2006/relationships/image" Target="../media/image102.png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33.xml"/><Relationship Id="rId15" Type="http://schemas.openxmlformats.org/officeDocument/2006/relationships/image" Target="../media/image65.png"/><Relationship Id="rId10" Type="http://schemas.openxmlformats.org/officeDocument/2006/relationships/tags" Target="../tags/tag238.xml"/><Relationship Id="rId19" Type="http://schemas.openxmlformats.org/officeDocument/2006/relationships/image" Target="../media/image101.png"/><Relationship Id="rId4" Type="http://schemas.openxmlformats.org/officeDocument/2006/relationships/tags" Target="../tags/tag232.xml"/><Relationship Id="rId9" Type="http://schemas.openxmlformats.org/officeDocument/2006/relationships/tags" Target="../tags/tag237.xml"/><Relationship Id="rId1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5" Type="http://schemas.openxmlformats.org/officeDocument/2006/relationships/image" Target="../media/image114.png"/><Relationship Id="rId4" Type="http://schemas.openxmlformats.org/officeDocument/2006/relationships/image" Target="../media/image10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1.xml"/><Relationship Id="rId7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2.xml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3" Type="http://schemas.openxmlformats.org/officeDocument/2006/relationships/tags" Target="../tags/tag243.xml"/><Relationship Id="rId7" Type="http://schemas.openxmlformats.org/officeDocument/2006/relationships/tags" Target="../tags/tag247.xml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tags" Target="../tags/tag242.xml"/><Relationship Id="rId16" Type="http://schemas.openxmlformats.org/officeDocument/2006/relationships/image" Target="../media/image119.png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1" Type="http://schemas.openxmlformats.org/officeDocument/2006/relationships/image" Target="../media/image103.png"/><Relationship Id="rId5" Type="http://schemas.openxmlformats.org/officeDocument/2006/relationships/tags" Target="../tags/tag245.xml"/><Relationship Id="rId15" Type="http://schemas.openxmlformats.org/officeDocument/2006/relationships/image" Target="../media/image118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22.png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4" Type="http://schemas.openxmlformats.org/officeDocument/2006/relationships/image" Target="../media/image11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image" Target="../media/image124.png"/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12" Type="http://schemas.openxmlformats.org/officeDocument/2006/relationships/image" Target="../media/image123.png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image" Target="../media/image121.png"/><Relationship Id="rId5" Type="http://schemas.openxmlformats.org/officeDocument/2006/relationships/tags" Target="../tags/tag254.xml"/><Relationship Id="rId15" Type="http://schemas.openxmlformats.org/officeDocument/2006/relationships/image" Target="../media/image126.png"/><Relationship Id="rId10" Type="http://schemas.openxmlformats.org/officeDocument/2006/relationships/image" Target="../media/image103.png"/><Relationship Id="rId4" Type="http://schemas.openxmlformats.org/officeDocument/2006/relationships/tags" Target="../tags/tag253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2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5.pn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6.png"/><Relationship Id="rId5" Type="http://schemas.openxmlformats.org/officeDocument/2006/relationships/tags" Target="../tags/tag17.xml"/><Relationship Id="rId10" Type="http://schemas.openxmlformats.org/officeDocument/2006/relationships/image" Target="../media/image3.png"/><Relationship Id="rId4" Type="http://schemas.openxmlformats.org/officeDocument/2006/relationships/tags" Target="../tags/tag16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8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7.png"/><Relationship Id="rId5" Type="http://schemas.openxmlformats.org/officeDocument/2006/relationships/tags" Target="../tags/tag23.xml"/><Relationship Id="rId10" Type="http://schemas.openxmlformats.org/officeDocument/2006/relationships/image" Target="../media/image3.png"/><Relationship Id="rId4" Type="http://schemas.openxmlformats.org/officeDocument/2006/relationships/tags" Target="../tags/tag22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1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10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3.png"/><Relationship Id="rId5" Type="http://schemas.openxmlformats.org/officeDocument/2006/relationships/tags" Target="../tags/tag29.xml"/><Relationship Id="rId15" Type="http://schemas.openxmlformats.org/officeDocument/2006/relationships/image" Target="../media/image13.png"/><Relationship Id="rId10" Type="http://schemas.openxmlformats.org/officeDocument/2006/relationships/image" Target="../media/image2.png"/><Relationship Id="rId4" Type="http://schemas.openxmlformats.org/officeDocument/2006/relationships/tags" Target="../tags/tag28.xml"/><Relationship Id="rId9" Type="http://schemas.openxmlformats.org/officeDocument/2006/relationships/image" Target="../media/image1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4.xml"/><Relationship Id="rId7" Type="http://schemas.openxmlformats.org/officeDocument/2006/relationships/image" Target="../media/image1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3.png"/><Relationship Id="rId5" Type="http://schemas.openxmlformats.org/officeDocument/2006/relationships/tags" Target="../tags/tag36.xml"/><Relationship Id="rId10" Type="http://schemas.openxmlformats.org/officeDocument/2006/relationships/image" Target="../media/image12.png"/><Relationship Id="rId4" Type="http://schemas.openxmlformats.org/officeDocument/2006/relationships/tags" Target="../tags/tag35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tags" Target="../tags/tag38.xml"/><Relationship Id="rId16" Type="http://schemas.openxmlformats.org/officeDocument/2006/relationships/image" Target="../media/image18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41.xml"/><Relationship Id="rId15" Type="http://schemas.openxmlformats.org/officeDocument/2006/relationships/image" Target="../media/image17.png"/><Relationship Id="rId10" Type="http://schemas.openxmlformats.org/officeDocument/2006/relationships/tags" Target="../tags/tag46.xml"/><Relationship Id="rId19" Type="http://schemas.openxmlformats.org/officeDocument/2006/relationships/image" Target="../media/image21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הפיכות</a:t>
            </a:r>
            <a:endParaRPr lang="en-US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מטריצות ריבועיות בלבד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תכונות: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2" name="TextBox 1"/>
          <p:cNvSpPr txBox="1"/>
          <p:nvPr/>
        </p:nvSpPr>
        <p:spPr>
          <a:xfrm>
            <a:off x="449179" y="1315453"/>
            <a:ext cx="112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 אם </a:t>
            </a:r>
            <a:r>
              <a:rPr lang="en-US" sz="3000" dirty="0" smtClean="0"/>
              <a:t>A</a:t>
            </a:r>
            <a:r>
              <a:rPr lang="he-IL" sz="3000" dirty="0" smtClean="0"/>
              <a:t> הפיכה אז</a:t>
            </a:r>
            <a:endParaRPr lang="en-US" sz="3000" dirty="0" smtClean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34" y="1421908"/>
            <a:ext cx="2353371" cy="4475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70949" y="1315453"/>
            <a:ext cx="1283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000" dirty="0" smtClean="0"/>
              <a:t>הוכחה:</a:t>
            </a:r>
            <a:r>
              <a:rPr lang="he-IL" dirty="0" smtClean="0"/>
              <a:t> </a:t>
            </a:r>
            <a:endParaRPr lang="en-US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81" y="1433345"/>
            <a:ext cx="1827885" cy="3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9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תכונות: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2" name="TextBox 1"/>
          <p:cNvSpPr txBox="1"/>
          <p:nvPr/>
        </p:nvSpPr>
        <p:spPr>
          <a:xfrm>
            <a:off x="449179" y="1315453"/>
            <a:ext cx="112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 אם </a:t>
            </a:r>
            <a:r>
              <a:rPr lang="en-US" sz="3000" dirty="0" smtClean="0"/>
              <a:t>A</a:t>
            </a:r>
            <a:r>
              <a:rPr lang="he-IL" sz="3000" dirty="0" smtClean="0"/>
              <a:t> הפיכה אז</a:t>
            </a:r>
            <a:endParaRPr lang="en-US" sz="3000" dirty="0" smtClean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34" y="1421908"/>
            <a:ext cx="2353371" cy="44754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28" y="2345240"/>
            <a:ext cx="1483428" cy="344457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23" y="2993256"/>
            <a:ext cx="3437028" cy="44754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49178" y="2240469"/>
            <a:ext cx="112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עבור </a:t>
            </a:r>
            <a:r>
              <a:rPr lang="en-US" sz="3000" dirty="0" smtClean="0"/>
              <a:t>A,B</a:t>
            </a:r>
            <a:r>
              <a:rPr lang="he-IL" sz="3000" dirty="0" smtClean="0"/>
              <a:t> הפיכות מתקיים כי </a:t>
            </a:r>
            <a:r>
              <a:rPr lang="en-US" sz="3000" dirty="0" smtClean="0"/>
              <a:t>AB</a:t>
            </a:r>
            <a:r>
              <a:rPr lang="he-IL" sz="3000" dirty="0" smtClean="0"/>
              <a:t> הפיכה וההופכית שלה היא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9223" y="2888486"/>
            <a:ext cx="112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 </a:t>
            </a:r>
            <a:r>
              <a:rPr lang="he-IL" sz="3000" dirty="0" smtClean="0"/>
              <a:t>		כלומר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194758" y="3981236"/>
            <a:ext cx="1283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000" dirty="0" smtClean="0"/>
              <a:t>הוכחה:</a:t>
            </a:r>
            <a:r>
              <a:rPr lang="he-IL" dirty="0" smtClean="0"/>
              <a:t> </a:t>
            </a:r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68" y="4101664"/>
            <a:ext cx="5844571" cy="313143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45" y="5395495"/>
            <a:ext cx="196114" cy="281600"/>
          </a:xfrm>
          <a:prstGeom prst="rect">
            <a:avLst/>
          </a:prstGeom>
        </p:spPr>
      </p:pic>
      <p:cxnSp>
        <p:nvCxnSpPr>
          <p:cNvPr id="23" name="מחבר חץ ישר 22"/>
          <p:cNvCxnSpPr/>
          <p:nvPr/>
        </p:nvCxnSpPr>
        <p:spPr>
          <a:xfrm>
            <a:off x="4382030" y="5462337"/>
            <a:ext cx="1243264" cy="8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תמונה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73" y="5210345"/>
            <a:ext cx="136941" cy="141705"/>
          </a:xfrm>
          <a:prstGeom prst="rect">
            <a:avLst/>
          </a:prstGeom>
        </p:spPr>
      </p:pic>
      <p:cxnSp>
        <p:nvCxnSpPr>
          <p:cNvPr id="37" name="מחבר חץ ישר 36"/>
          <p:cNvCxnSpPr/>
          <p:nvPr/>
        </p:nvCxnSpPr>
        <p:spPr>
          <a:xfrm>
            <a:off x="5871410" y="5470358"/>
            <a:ext cx="1243264" cy="8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תמונה 3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45" y="5462337"/>
            <a:ext cx="615998" cy="299200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571" y="5210345"/>
            <a:ext cx="142895" cy="134560"/>
          </a:xfrm>
          <a:prstGeom prst="rect">
            <a:avLst/>
          </a:prstGeom>
        </p:spPr>
      </p:pic>
      <p:cxnSp>
        <p:nvCxnSpPr>
          <p:cNvPr id="44" name="מחבר חץ ישר 43"/>
          <p:cNvCxnSpPr/>
          <p:nvPr/>
        </p:nvCxnSpPr>
        <p:spPr>
          <a:xfrm flipH="1">
            <a:off x="5871410" y="5871411"/>
            <a:ext cx="1243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חץ ישר 44"/>
          <p:cNvCxnSpPr/>
          <p:nvPr/>
        </p:nvCxnSpPr>
        <p:spPr>
          <a:xfrm flipH="1">
            <a:off x="4331541" y="5871411"/>
            <a:ext cx="1243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תמונה 4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571" y="6000097"/>
            <a:ext cx="341757" cy="163139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73" y="5996525"/>
            <a:ext cx="331040" cy="16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3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תכונות: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2" name="TextBox 1"/>
          <p:cNvSpPr txBox="1"/>
          <p:nvPr/>
        </p:nvSpPr>
        <p:spPr>
          <a:xfrm>
            <a:off x="449179" y="1315453"/>
            <a:ext cx="112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 אם </a:t>
            </a:r>
            <a:r>
              <a:rPr lang="en-US" sz="3000" dirty="0" smtClean="0"/>
              <a:t>A</a:t>
            </a:r>
            <a:r>
              <a:rPr lang="he-IL" sz="3000" dirty="0" smtClean="0"/>
              <a:t> הפיכה אז</a:t>
            </a:r>
            <a:endParaRPr lang="en-US" sz="3000" dirty="0" smtClean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34" y="1421908"/>
            <a:ext cx="2353371" cy="44754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28" y="2345240"/>
            <a:ext cx="1483428" cy="34445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49178" y="2240469"/>
            <a:ext cx="112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עבור </a:t>
            </a:r>
            <a:r>
              <a:rPr lang="en-US" sz="3000" dirty="0" smtClean="0"/>
              <a:t>A,B</a:t>
            </a:r>
            <a:r>
              <a:rPr lang="he-IL" sz="3000" dirty="0" smtClean="0"/>
              <a:t> הפיכות מתקיים כי </a:t>
            </a:r>
            <a:r>
              <a:rPr lang="en-US" sz="3000" dirty="0" smtClean="0"/>
              <a:t>AB</a:t>
            </a:r>
            <a:r>
              <a:rPr lang="he-IL" sz="3000" dirty="0" smtClean="0"/>
              <a:t> הפיכה וההופכית שלה היא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9178" y="3165485"/>
            <a:ext cx="112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עבור </a:t>
            </a:r>
            <a:r>
              <a:rPr lang="en-US" sz="3000" dirty="0" smtClean="0"/>
              <a:t>A,B</a:t>
            </a:r>
            <a:r>
              <a:rPr lang="he-IL" sz="3000" dirty="0" smtClean="0"/>
              <a:t> ריבועיות המקיימות ש </a:t>
            </a:r>
            <a:r>
              <a:rPr lang="en-US" sz="3000" dirty="0" smtClean="0"/>
              <a:t>AB</a:t>
            </a:r>
            <a:r>
              <a:rPr lang="he-IL" sz="3000" dirty="0" smtClean="0"/>
              <a:t> הפיכה אז גם </a:t>
            </a:r>
            <a:r>
              <a:rPr lang="en-US" sz="3000" dirty="0" smtClean="0"/>
              <a:t>A</a:t>
            </a:r>
            <a:r>
              <a:rPr lang="he-IL" sz="3000" dirty="0" smtClean="0"/>
              <a:t> הפיכה ו </a:t>
            </a:r>
            <a:r>
              <a:rPr lang="en-US" sz="3000" dirty="0" smtClean="0"/>
              <a:t>B</a:t>
            </a:r>
            <a:r>
              <a:rPr lang="he-IL" sz="3000" dirty="0" smtClean="0"/>
              <a:t> הפיכה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194758" y="3981236"/>
            <a:ext cx="1283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000" dirty="0" smtClean="0"/>
              <a:t>הוכחה:</a:t>
            </a:r>
            <a:r>
              <a:rPr lang="he-IL" dirty="0" smtClean="0"/>
              <a:t>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293895" y="3981236"/>
            <a:ext cx="46923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000" dirty="0" smtClean="0"/>
              <a:t>קיימת מטריצה </a:t>
            </a:r>
            <a:r>
              <a:rPr lang="en-US" sz="3000" dirty="0" smtClean="0"/>
              <a:t>M</a:t>
            </a:r>
            <a:r>
              <a:rPr lang="he-IL" sz="3000" dirty="0" smtClean="0"/>
              <a:t> כך ש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89" y="4954337"/>
            <a:ext cx="3497371" cy="299200"/>
          </a:xfrm>
          <a:prstGeom prst="rect">
            <a:avLst/>
          </a:prstGeom>
        </p:spPr>
      </p:pic>
      <p:cxnSp>
        <p:nvCxnSpPr>
          <p:cNvPr id="9" name="מחבר ישר 8"/>
          <p:cNvCxnSpPr/>
          <p:nvPr/>
        </p:nvCxnSpPr>
        <p:spPr>
          <a:xfrm>
            <a:off x="4796589" y="5366084"/>
            <a:ext cx="657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>
            <a:off x="4416926" y="5358063"/>
            <a:ext cx="299453" cy="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>
            <a:off x="6863603" y="5342021"/>
            <a:ext cx="657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7640052" y="5342021"/>
            <a:ext cx="299453" cy="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33" y="5920291"/>
            <a:ext cx="529524" cy="260952"/>
          </a:xfrm>
          <a:prstGeom prst="rect">
            <a:avLst/>
          </a:prstGeom>
        </p:spPr>
      </p:pic>
      <p:cxnSp>
        <p:nvCxnSpPr>
          <p:cNvPr id="13" name="מחבר חץ ישר 12"/>
          <p:cNvCxnSpPr/>
          <p:nvPr/>
        </p:nvCxnSpPr>
        <p:spPr>
          <a:xfrm>
            <a:off x="5293895" y="5478632"/>
            <a:ext cx="0" cy="291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223" y="5920291"/>
            <a:ext cx="546667" cy="260952"/>
          </a:xfrm>
          <a:prstGeom prst="rect">
            <a:avLst/>
          </a:prstGeom>
        </p:spPr>
      </p:pic>
      <p:cxnSp>
        <p:nvCxnSpPr>
          <p:cNvPr id="23" name="מחבר חץ ישר 22"/>
          <p:cNvCxnSpPr/>
          <p:nvPr/>
        </p:nvCxnSpPr>
        <p:spPr>
          <a:xfrm>
            <a:off x="7173985" y="5478632"/>
            <a:ext cx="0" cy="291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51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תכונות: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2" name="TextBox 1"/>
          <p:cNvSpPr txBox="1"/>
          <p:nvPr/>
        </p:nvSpPr>
        <p:spPr>
          <a:xfrm>
            <a:off x="449179" y="1315453"/>
            <a:ext cx="112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 אם </a:t>
            </a:r>
            <a:r>
              <a:rPr lang="en-US" sz="3000" dirty="0" smtClean="0"/>
              <a:t>A</a:t>
            </a:r>
            <a:r>
              <a:rPr lang="he-IL" sz="3000" dirty="0" smtClean="0"/>
              <a:t> הפיכה אז</a:t>
            </a:r>
            <a:endParaRPr lang="en-US" sz="3000" dirty="0" smtClean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34" y="1421908"/>
            <a:ext cx="2353371" cy="44754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28" y="2345240"/>
            <a:ext cx="1483428" cy="34445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49178" y="2240469"/>
            <a:ext cx="112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עבור </a:t>
            </a:r>
            <a:r>
              <a:rPr lang="en-US" sz="3000" dirty="0" smtClean="0"/>
              <a:t>A,B</a:t>
            </a:r>
            <a:r>
              <a:rPr lang="he-IL" sz="3000" dirty="0" smtClean="0"/>
              <a:t> הפיכות מתקיים כי </a:t>
            </a:r>
            <a:r>
              <a:rPr lang="en-US" sz="3000" dirty="0" smtClean="0"/>
              <a:t>AB</a:t>
            </a:r>
            <a:r>
              <a:rPr lang="he-IL" sz="3000" dirty="0" smtClean="0"/>
              <a:t> הפיכה וההופכית שלה היא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9178" y="3165485"/>
            <a:ext cx="112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עבור </a:t>
            </a:r>
            <a:r>
              <a:rPr lang="en-US" sz="3000" dirty="0" smtClean="0"/>
              <a:t>A,B</a:t>
            </a:r>
            <a:r>
              <a:rPr lang="he-IL" sz="3000" dirty="0" smtClean="0"/>
              <a:t> ריבועיות המקיימות ש </a:t>
            </a:r>
            <a:r>
              <a:rPr lang="en-US" sz="3000" dirty="0" smtClean="0"/>
              <a:t>AB</a:t>
            </a:r>
            <a:r>
              <a:rPr lang="he-IL" sz="3000" dirty="0" smtClean="0"/>
              <a:t> הפיכה אז גם </a:t>
            </a:r>
            <a:r>
              <a:rPr lang="en-US" sz="3000" dirty="0" smtClean="0"/>
              <a:t>A</a:t>
            </a:r>
            <a:r>
              <a:rPr lang="he-IL" sz="3000" dirty="0" smtClean="0"/>
              <a:t> הפיכה ו </a:t>
            </a:r>
            <a:r>
              <a:rPr lang="en-US" sz="3000" dirty="0" smtClean="0"/>
              <a:t>B</a:t>
            </a:r>
            <a:r>
              <a:rPr lang="he-IL" sz="3000" dirty="0" smtClean="0"/>
              <a:t> הפיכה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178" y="4090501"/>
            <a:ext cx="11285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עבור</a:t>
            </a:r>
            <a:r>
              <a:rPr lang="en-US" sz="3000" dirty="0" smtClean="0"/>
              <a:t> </a:t>
            </a:r>
            <a:r>
              <a:rPr lang="he-IL" sz="3000" dirty="0" smtClean="0"/>
              <a:t> מטריצות הפיכות                      המכפלה </a:t>
            </a:r>
            <a:r>
              <a:rPr lang="en-US" sz="3000" dirty="0" smtClean="0"/>
              <a:t>                     </a:t>
            </a:r>
            <a:r>
              <a:rPr lang="he-IL" sz="3000" dirty="0" smtClean="0"/>
              <a:t>הפיכה וההופכית היא </a:t>
            </a:r>
            <a:r>
              <a:rPr lang="en-US" sz="3000" dirty="0" smtClean="0"/>
              <a:t>    </a:t>
            </a:r>
            <a:r>
              <a:rPr lang="he-IL" sz="3000" dirty="0" smtClean="0"/>
              <a:t>                   . </a:t>
            </a:r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54" y="4194928"/>
            <a:ext cx="1828571" cy="34514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39" y="4623421"/>
            <a:ext cx="2086857" cy="48274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32" y="4194928"/>
            <a:ext cx="1554286" cy="33142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49178" y="5476946"/>
            <a:ext cx="11285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עבור</a:t>
            </a:r>
            <a:r>
              <a:rPr lang="en-US" sz="3000" dirty="0" smtClean="0"/>
              <a:t> </a:t>
            </a:r>
            <a:r>
              <a:rPr lang="he-IL" sz="3000" dirty="0" smtClean="0"/>
              <a:t> מטריצות ריבועיות                      כך שהמכפלה </a:t>
            </a:r>
            <a:r>
              <a:rPr lang="en-US" sz="3000" dirty="0" smtClean="0"/>
              <a:t>                     </a:t>
            </a:r>
            <a:r>
              <a:rPr lang="he-IL" sz="3000" dirty="0" smtClean="0"/>
              <a:t>הפיכה מתקיים כי כל אחת מהן הפיכה. </a:t>
            </a:r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17" y="5636680"/>
            <a:ext cx="1828571" cy="345143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26" y="5633869"/>
            <a:ext cx="1554286" cy="33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תכונות: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2" name="TextBox 1"/>
          <p:cNvSpPr txBox="1"/>
          <p:nvPr/>
        </p:nvSpPr>
        <p:spPr>
          <a:xfrm>
            <a:off x="449179" y="1315453"/>
            <a:ext cx="1128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 אם </a:t>
            </a:r>
            <a:r>
              <a:rPr lang="en-US" sz="3000" dirty="0" smtClean="0"/>
              <a:t>A</a:t>
            </a:r>
            <a:r>
              <a:rPr lang="he-IL" sz="3000" dirty="0" smtClean="0"/>
              <a:t> הפיכה אז</a:t>
            </a:r>
            <a:endParaRPr lang="en-US" sz="3000" dirty="0" smtClean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34" y="1421908"/>
            <a:ext cx="2353371" cy="4475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9178" y="2225100"/>
            <a:ext cx="11285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עבור</a:t>
            </a:r>
            <a:r>
              <a:rPr lang="en-US" sz="3000" dirty="0" smtClean="0"/>
              <a:t> </a:t>
            </a:r>
            <a:r>
              <a:rPr lang="he-IL" sz="3000" dirty="0" smtClean="0"/>
              <a:t> מטריצות הפיכות                      המכפלה </a:t>
            </a:r>
            <a:r>
              <a:rPr lang="en-US" sz="3000" dirty="0" smtClean="0"/>
              <a:t>                     </a:t>
            </a:r>
            <a:r>
              <a:rPr lang="he-IL" sz="3000" dirty="0" smtClean="0"/>
              <a:t>הפיכה וההופכית היא </a:t>
            </a:r>
            <a:r>
              <a:rPr lang="en-US" sz="3000" dirty="0" smtClean="0"/>
              <a:t>    </a:t>
            </a:r>
            <a:r>
              <a:rPr lang="he-IL" sz="3000" dirty="0" smtClean="0"/>
              <a:t>                   . </a:t>
            </a:r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54" y="2329527"/>
            <a:ext cx="1828571" cy="34514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39" y="2758020"/>
            <a:ext cx="2086857" cy="48274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32" y="2329527"/>
            <a:ext cx="1554286" cy="33142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49178" y="3596412"/>
            <a:ext cx="11285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עבור</a:t>
            </a:r>
            <a:r>
              <a:rPr lang="en-US" sz="3000" dirty="0" smtClean="0"/>
              <a:t> </a:t>
            </a:r>
            <a:r>
              <a:rPr lang="he-IL" sz="3000" dirty="0" smtClean="0"/>
              <a:t> מטריצות ריבועיות                      כך שהמכפלה </a:t>
            </a:r>
            <a:r>
              <a:rPr lang="en-US" sz="3000" dirty="0" smtClean="0"/>
              <a:t>                     </a:t>
            </a:r>
            <a:r>
              <a:rPr lang="he-IL" sz="3000" dirty="0" smtClean="0"/>
              <a:t>הפיכה מתקיים כי כל אחת מהן הפיכה. </a:t>
            </a:r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17" y="3756146"/>
            <a:ext cx="1828571" cy="345143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26" y="3753335"/>
            <a:ext cx="1554286" cy="3314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38775" y="4967724"/>
            <a:ext cx="62960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000" dirty="0" smtClean="0"/>
              <a:t>מטריצה עם שורת אפסים אינה הפיכה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43226" y="4922982"/>
            <a:ext cx="1283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000" dirty="0" smtClean="0"/>
              <a:t>הוכחה:</a:t>
            </a:r>
            <a:r>
              <a:rPr lang="he-IL" dirty="0" smtClean="0"/>
              <a:t> </a:t>
            </a:r>
            <a:endParaRPr lang="en-US" dirty="0"/>
          </a:p>
        </p:txBody>
      </p:sp>
      <p:grpSp>
        <p:nvGrpSpPr>
          <p:cNvPr id="19" name="קבוצה 18"/>
          <p:cNvGrpSpPr/>
          <p:nvPr/>
        </p:nvGrpSpPr>
        <p:grpSpPr>
          <a:xfrm>
            <a:off x="223340" y="5566464"/>
            <a:ext cx="5303254" cy="1160267"/>
            <a:chOff x="535433" y="2300799"/>
            <a:chExt cx="10526649" cy="2942413"/>
          </a:xfrm>
        </p:grpSpPr>
        <p:pic>
          <p:nvPicPr>
            <p:cNvPr id="20" name="תמונה 1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271" y="2446045"/>
              <a:ext cx="3248457" cy="1503543"/>
            </a:xfrm>
            <a:prstGeom prst="rect">
              <a:avLst/>
            </a:prstGeom>
          </p:spPr>
        </p:pic>
        <p:pic>
          <p:nvPicPr>
            <p:cNvPr id="22" name="תמונה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813" y="2300799"/>
              <a:ext cx="1531200" cy="2003886"/>
            </a:xfrm>
            <a:prstGeom prst="rect">
              <a:avLst/>
            </a:prstGeom>
          </p:spPr>
        </p:pic>
        <p:pic>
          <p:nvPicPr>
            <p:cNvPr id="25" name="תמונה 2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433" y="3058350"/>
              <a:ext cx="113157" cy="279121"/>
            </a:xfrm>
            <a:prstGeom prst="rect">
              <a:avLst/>
            </a:prstGeom>
          </p:spPr>
        </p:pic>
        <p:pic>
          <p:nvPicPr>
            <p:cNvPr id="27" name="תמונה 2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033" y="4855235"/>
              <a:ext cx="289179" cy="299238"/>
            </a:xfrm>
            <a:prstGeom prst="rect">
              <a:avLst/>
            </a:prstGeom>
          </p:spPr>
        </p:pic>
        <p:pic>
          <p:nvPicPr>
            <p:cNvPr id="28" name="תמונה 2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761" y="4959062"/>
              <a:ext cx="301752" cy="284150"/>
            </a:xfrm>
            <a:prstGeom prst="rect">
              <a:avLst/>
            </a:prstGeom>
          </p:spPr>
        </p:pic>
        <p:pic>
          <p:nvPicPr>
            <p:cNvPr id="29" name="תמונה 28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9015" y="4732800"/>
              <a:ext cx="616077" cy="299238"/>
            </a:xfrm>
            <a:prstGeom prst="rect">
              <a:avLst/>
            </a:prstGeom>
          </p:spPr>
        </p:pic>
        <p:pic>
          <p:nvPicPr>
            <p:cNvPr id="30" name="תמונה 29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179" y="3197909"/>
              <a:ext cx="279121" cy="98069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8925" y="3082902"/>
              <a:ext cx="113157" cy="279121"/>
            </a:xfrm>
            <a:prstGeom prst="rect">
              <a:avLst/>
            </a:prstGeom>
          </p:spPr>
        </p:pic>
        <p:pic>
          <p:nvPicPr>
            <p:cNvPr id="32" name="תמונה 3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2824" y="2495171"/>
              <a:ext cx="3248457" cy="1503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624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00050" y="797705"/>
            <a:ext cx="1031286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 smtClean="0"/>
              <a:t>לא ניתן להסיק על הפיכות של </a:t>
            </a:r>
            <a:r>
              <a:rPr lang="he-IL" sz="3500" u="sng" dirty="0" smtClean="0"/>
              <a:t>חיבור</a:t>
            </a:r>
            <a:r>
              <a:rPr lang="he-IL" sz="3500" dirty="0" smtClean="0"/>
              <a:t> של מטריצות.</a:t>
            </a:r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115" y="298701"/>
            <a:ext cx="1682499" cy="1682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10650" y="1981200"/>
            <a:ext cx="12382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476" y="1981200"/>
            <a:ext cx="4923587" cy="1003325"/>
          </a:xfrm>
          <a:prstGeom prst="rect">
            <a:avLst/>
          </a:prstGeom>
        </p:spPr>
      </p:pic>
      <p:cxnSp>
        <p:nvCxnSpPr>
          <p:cNvPr id="9" name="מחבר חץ ישר 8"/>
          <p:cNvCxnSpPr/>
          <p:nvPr/>
        </p:nvCxnSpPr>
        <p:spPr>
          <a:xfrm flipV="1">
            <a:off x="5168482" y="5153025"/>
            <a:ext cx="479843" cy="414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/>
          <p:nvPr/>
        </p:nvCxnSpPr>
        <p:spPr>
          <a:xfrm flipH="1" flipV="1">
            <a:off x="4829175" y="5124450"/>
            <a:ext cx="339308" cy="406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95500" y="3537078"/>
            <a:ext cx="41624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הפיכות (יש שורת אפסים)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7277100" y="3622803"/>
            <a:ext cx="1733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</a:t>
            </a:r>
            <a:endParaRPr lang="he-IL" sz="2800" dirty="0"/>
          </a:p>
        </p:txBody>
      </p:sp>
      <p:cxnSp>
        <p:nvCxnSpPr>
          <p:cNvPr id="33" name="מחבר חץ ישר 32"/>
          <p:cNvCxnSpPr/>
          <p:nvPr/>
        </p:nvCxnSpPr>
        <p:spPr>
          <a:xfrm flipH="1" flipV="1">
            <a:off x="8143875" y="2900887"/>
            <a:ext cx="54307" cy="636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תמונה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52" y="4612851"/>
            <a:ext cx="2331034" cy="41742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286500" y="5582828"/>
            <a:ext cx="1733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הפיכה</a:t>
            </a:r>
            <a:endParaRPr lang="he-IL" sz="2800" dirty="0"/>
          </a:p>
        </p:txBody>
      </p:sp>
      <p:cxnSp>
        <p:nvCxnSpPr>
          <p:cNvPr id="35" name="מחבר חץ ישר 34"/>
          <p:cNvCxnSpPr/>
          <p:nvPr/>
        </p:nvCxnSpPr>
        <p:spPr>
          <a:xfrm flipH="1" flipV="1">
            <a:off x="6919786" y="5030275"/>
            <a:ext cx="287797" cy="546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020719" y="5582828"/>
            <a:ext cx="1733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הפיכות</a:t>
            </a:r>
            <a:endParaRPr lang="he-IL" sz="2800" dirty="0"/>
          </a:p>
        </p:txBody>
      </p:sp>
      <p:cxnSp>
        <p:nvCxnSpPr>
          <p:cNvPr id="15" name="מחבר חץ ישר 14"/>
          <p:cNvCxnSpPr/>
          <p:nvPr/>
        </p:nvCxnSpPr>
        <p:spPr>
          <a:xfrm flipH="1" flipV="1">
            <a:off x="4588752" y="3078700"/>
            <a:ext cx="480592" cy="553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/>
          <p:cNvCxnSpPr/>
          <p:nvPr/>
        </p:nvCxnSpPr>
        <p:spPr>
          <a:xfrm flipV="1">
            <a:off x="5808577" y="3082179"/>
            <a:ext cx="477923" cy="546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35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34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כל פעולת שורה ניתן לבצע ע"י כפל במטריצה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55" y="2099427"/>
            <a:ext cx="2717943" cy="150354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05780"/>
            <a:ext cx="1840456" cy="3520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993" y="4330009"/>
            <a:ext cx="6957029" cy="150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8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כל פעולת שורה ניתן לבצע ע"י כפל במטריצה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55" y="2099427"/>
            <a:ext cx="2717943" cy="150354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00" y="4905780"/>
            <a:ext cx="3062399" cy="34697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993" y="4330009"/>
            <a:ext cx="7608231" cy="150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0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איך? מטריצות אלמנטריות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1106424" y="1537760"/>
            <a:ext cx="988104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לכל פעולה אלמנטרית      נתאים מטריצה אלמנטרית ע"י הפעלת הפעולה על מטריצת היחידה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74" y="1719740"/>
            <a:ext cx="201168" cy="27409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92" y="2088263"/>
            <a:ext cx="706603" cy="4174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06423" y="3009944"/>
            <a:ext cx="98810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 (הדגמה על מטריצות 3 על 3):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48" y="5027220"/>
            <a:ext cx="1606829" cy="35204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69" y="5027220"/>
            <a:ext cx="1395653" cy="53751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36" y="4469436"/>
            <a:ext cx="2366239" cy="1503731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62" y="3782171"/>
            <a:ext cx="201168" cy="274091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448" y="3710504"/>
            <a:ext cx="706603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0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106423" y="248456"/>
            <a:ext cx="98810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 (הדגמה על מטריצות 3 על 3): 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48" y="2265733"/>
            <a:ext cx="2099691" cy="34701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69" y="2265732"/>
            <a:ext cx="1395653" cy="537514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36" y="1707949"/>
            <a:ext cx="2366239" cy="1503731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62" y="1020683"/>
            <a:ext cx="201168" cy="274091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448" y="949016"/>
            <a:ext cx="706603" cy="41742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410" y="4758483"/>
            <a:ext cx="2619886" cy="35200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69" y="4758483"/>
            <a:ext cx="1395653" cy="537514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36" y="4182640"/>
            <a:ext cx="2693137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6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96" y="461865"/>
            <a:ext cx="2303085" cy="429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הגדרה: מטריצה  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9" name="TextBox 8"/>
          <p:cNvSpPr txBox="1"/>
          <p:nvPr/>
        </p:nvSpPr>
        <p:spPr>
          <a:xfrm>
            <a:off x="5085347" y="1370117"/>
            <a:ext cx="6481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אם קיימת מטריצה</a:t>
            </a:r>
            <a:r>
              <a:rPr lang="he-IL" sz="3500" dirty="0"/>
              <a:t> </a:t>
            </a:r>
            <a:r>
              <a:rPr lang="he-IL" sz="3500" dirty="0" smtClean="0"/>
              <a:t> </a:t>
            </a:r>
            <a:endParaRPr lang="en-US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1729875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תקרא הפיכה </a:t>
            </a:r>
            <a:endParaRPr lang="en-US" sz="3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49" y="1495099"/>
            <a:ext cx="2329904" cy="42910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035" y="2892245"/>
            <a:ext cx="3476418" cy="3989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9349" y="1370117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המקיימת: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1891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28" y="551520"/>
            <a:ext cx="2429104" cy="41742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84" y="2192809"/>
            <a:ext cx="2099691" cy="34701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4" y="4523384"/>
            <a:ext cx="2366239" cy="1503731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62" y="1490266"/>
            <a:ext cx="201168" cy="274091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47" y="3427528"/>
            <a:ext cx="706603" cy="417424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17" y="374134"/>
            <a:ext cx="3714064" cy="1503731"/>
          </a:xfrm>
          <a:prstGeom prst="rect">
            <a:avLst/>
          </a:prstGeom>
        </p:spPr>
      </p:pic>
      <p:cxnSp>
        <p:nvCxnSpPr>
          <p:cNvPr id="4" name="מחבר חץ ישר 3"/>
          <p:cNvCxnSpPr/>
          <p:nvPr/>
        </p:nvCxnSpPr>
        <p:spPr>
          <a:xfrm flipH="1">
            <a:off x="2907792" y="2865940"/>
            <a:ext cx="2788920" cy="5268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>
            <a:off x="6481267" y="2753866"/>
            <a:ext cx="2562149" cy="5471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תמונה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50" y="3184046"/>
            <a:ext cx="802158" cy="417424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699" y="4334040"/>
            <a:ext cx="2735885" cy="1503731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61" y="4531308"/>
            <a:ext cx="2735885" cy="1503731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549" y="5016219"/>
            <a:ext cx="872792" cy="25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7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מסקנה: דירוג מטריצה </a:t>
            </a:r>
            <a:r>
              <a:rPr lang="en-US" dirty="0" smtClean="0"/>
              <a:t>A</a:t>
            </a:r>
            <a:r>
              <a:rPr lang="he-IL" dirty="0" smtClean="0"/>
              <a:t> לצורה מדורגת/מדורגת קנונית</a:t>
            </a:r>
            <a:br>
              <a:rPr lang="he-IL" dirty="0" smtClean="0"/>
            </a:br>
            <a:r>
              <a:rPr lang="he-IL" dirty="0" smtClean="0"/>
              <a:t>ניתן לביצוע ע"י כפל  מטריצות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693" y="2714858"/>
            <a:ext cx="289143" cy="2992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12" y="2621829"/>
            <a:ext cx="548115" cy="39222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18" y="3951709"/>
            <a:ext cx="289143" cy="2992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334" y="3943434"/>
            <a:ext cx="432457" cy="346972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09" y="2621829"/>
            <a:ext cx="548115" cy="392229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164" y="2870479"/>
            <a:ext cx="417372" cy="45257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20" y="2621829"/>
            <a:ext cx="565715" cy="392229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652" y="2714858"/>
            <a:ext cx="291657" cy="294172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750" y="3943434"/>
            <a:ext cx="442514" cy="346972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67" y="4071770"/>
            <a:ext cx="417371" cy="45257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99" y="3943434"/>
            <a:ext cx="460114" cy="349486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725" y="3943434"/>
            <a:ext cx="736685" cy="294172"/>
          </a:xfrm>
          <a:prstGeom prst="rect">
            <a:avLst/>
          </a:prstGeom>
        </p:spPr>
      </p:pic>
      <p:sp>
        <p:nvSpPr>
          <p:cNvPr id="27" name="סוגר מסולסל שמאלי 26"/>
          <p:cNvSpPr/>
          <p:nvPr/>
        </p:nvSpPr>
        <p:spPr>
          <a:xfrm rot="16200000">
            <a:off x="5179105" y="3500683"/>
            <a:ext cx="327496" cy="1950129"/>
          </a:xfrm>
          <a:prstGeom prst="leftBrace">
            <a:avLst>
              <a:gd name="adj1" fmla="val 8333"/>
              <a:gd name="adj2" fmla="val 553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164" y="5881130"/>
            <a:ext cx="1506058" cy="309257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85" y="4819056"/>
            <a:ext cx="306743" cy="28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9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86160" cy="1934785"/>
          </a:xfrm>
        </p:spPr>
        <p:txBody>
          <a:bodyPr>
            <a:normAutofit/>
          </a:bodyPr>
          <a:lstStyle/>
          <a:p>
            <a:pPr algn="ctr"/>
            <a:r>
              <a:rPr lang="he-IL" dirty="0" smtClean="0"/>
              <a:t>מסקנה: מטריצה אלמנטרית</a:t>
            </a:r>
            <a:r>
              <a:rPr lang="en-US" dirty="0" smtClean="0"/>
              <a:t>   </a:t>
            </a:r>
            <a:r>
              <a:rPr lang="he-IL" dirty="0" smtClean="0"/>
              <a:t> </a:t>
            </a:r>
            <a:r>
              <a:rPr lang="en-US" dirty="0" smtClean="0"/>
              <a:t>             </a:t>
            </a:r>
            <a:r>
              <a:rPr lang="he-IL" dirty="0" smtClean="0"/>
              <a:t>היא הפיכה. </a:t>
            </a:r>
            <a:br>
              <a:rPr lang="he-IL" dirty="0" smtClean="0"/>
            </a:br>
            <a:r>
              <a:rPr lang="he-IL" dirty="0" smtClean="0"/>
              <a:t>ההופכית שלה היא</a:t>
            </a:r>
            <a:r>
              <a:rPr lang="en-US" dirty="0" smtClean="0"/>
              <a:t>       </a:t>
            </a:r>
            <a:r>
              <a:rPr lang="he-IL" dirty="0" smtClean="0"/>
              <a:t>               (גם מטריצת אלמנטרית) </a:t>
            </a:r>
            <a:endParaRPr lang="en-US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20" y="840338"/>
            <a:ext cx="1589030" cy="41485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546" y="1449577"/>
            <a:ext cx="2484116" cy="447542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279" y="3472689"/>
            <a:ext cx="2670171" cy="447543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667" y="4240785"/>
            <a:ext cx="245333" cy="253867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87" y="3472690"/>
            <a:ext cx="2152228" cy="447543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220" y="4240785"/>
            <a:ext cx="1060265" cy="379734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752" y="3555660"/>
            <a:ext cx="196114" cy="2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0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86160" cy="1934785"/>
          </a:xfrm>
        </p:spPr>
        <p:txBody>
          <a:bodyPr>
            <a:normAutofit/>
          </a:bodyPr>
          <a:lstStyle/>
          <a:p>
            <a:pPr algn="ctr"/>
            <a:r>
              <a:rPr lang="he-IL" dirty="0" smtClean="0"/>
              <a:t>מסקנה: מטריצה אלמנטרית</a:t>
            </a:r>
            <a:r>
              <a:rPr lang="en-US" dirty="0" smtClean="0"/>
              <a:t>   </a:t>
            </a:r>
            <a:r>
              <a:rPr lang="he-IL" dirty="0" smtClean="0"/>
              <a:t> </a:t>
            </a:r>
            <a:r>
              <a:rPr lang="en-US" dirty="0" smtClean="0"/>
              <a:t>             </a:t>
            </a:r>
            <a:r>
              <a:rPr lang="he-IL" dirty="0" smtClean="0"/>
              <a:t>היא הפיכה. </a:t>
            </a:r>
            <a:br>
              <a:rPr lang="he-IL" dirty="0" smtClean="0"/>
            </a:br>
            <a:r>
              <a:rPr lang="he-IL" dirty="0" smtClean="0"/>
              <a:t>ההופכית שלה היא</a:t>
            </a:r>
            <a:r>
              <a:rPr lang="en-US" dirty="0" smtClean="0"/>
              <a:t>       </a:t>
            </a:r>
            <a:r>
              <a:rPr lang="he-IL" dirty="0" smtClean="0"/>
              <a:t>               (גם מטריצת אלמנטרית) </a:t>
            </a:r>
            <a:endParaRPr lang="en-US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20" y="840338"/>
            <a:ext cx="1589030" cy="41485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546" y="1449577"/>
            <a:ext cx="2484116" cy="447542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1" y="2339647"/>
            <a:ext cx="9872381" cy="383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30" y="642841"/>
            <a:ext cx="1727314" cy="321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1" y="461866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משפט: עבור                 הבאים שקולים: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2105025" y="1273783"/>
            <a:ext cx="9372601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sz="3500" dirty="0" smtClean="0"/>
              <a:t> </a:t>
            </a:r>
            <a:r>
              <a:rPr lang="en-US" sz="3500" dirty="0" smtClean="0"/>
              <a:t>A</a:t>
            </a:r>
            <a:r>
              <a:rPr lang="he-IL" sz="3500" dirty="0" smtClean="0"/>
              <a:t> הפיכה.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500" dirty="0" smtClean="0"/>
              <a:t>לכל מערכת              </a:t>
            </a:r>
            <a:r>
              <a:rPr lang="en-US" sz="3500" dirty="0" smtClean="0"/>
              <a:t> </a:t>
            </a:r>
            <a:r>
              <a:rPr lang="he-IL" sz="3500" dirty="0" smtClean="0"/>
              <a:t>יש פתרון יחיד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500" dirty="0" smtClean="0"/>
              <a:t>קיימת מערכת</a:t>
            </a:r>
            <a:r>
              <a:rPr lang="en-US" sz="3500" dirty="0" smtClean="0"/>
              <a:t>    </a:t>
            </a:r>
            <a:r>
              <a:rPr lang="he-IL" sz="3500" dirty="0" smtClean="0"/>
              <a:t>           שיש לה פתרון יחיד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500" dirty="0" smtClean="0"/>
              <a:t>בצורה מדורגת של </a:t>
            </a:r>
            <a:r>
              <a:rPr lang="en-US" sz="3500" dirty="0" smtClean="0"/>
              <a:t>A</a:t>
            </a:r>
            <a:r>
              <a:rPr lang="he-IL" sz="3500" dirty="0" smtClean="0"/>
              <a:t> אין משתנים חופשיים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500" dirty="0" smtClean="0"/>
              <a:t>בצורה מדורגת של </a:t>
            </a:r>
            <a:r>
              <a:rPr lang="en-US" sz="3500" dirty="0" smtClean="0"/>
              <a:t>A</a:t>
            </a:r>
            <a:r>
              <a:rPr lang="he-IL" sz="3500" dirty="0" smtClean="0"/>
              <a:t> אין שורת אפסים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500" dirty="0" smtClean="0"/>
              <a:t>הצורה המדורגת קנונית של </a:t>
            </a:r>
            <a:r>
              <a:rPr lang="en-US" sz="3500" dirty="0" smtClean="0"/>
              <a:t>A</a:t>
            </a:r>
            <a:r>
              <a:rPr lang="he-IL" sz="3500" dirty="0" smtClean="0"/>
              <a:t> היא </a:t>
            </a:r>
            <a:r>
              <a:rPr lang="en-US" sz="3500" dirty="0" smtClean="0"/>
              <a:t>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/>
              <a:t> </a:t>
            </a:r>
            <a:r>
              <a:rPr lang="en-US" sz="3500" dirty="0" smtClean="0"/>
              <a:t>A </a:t>
            </a:r>
            <a:r>
              <a:rPr lang="he-IL" sz="3500" dirty="0" smtClean="0"/>
              <a:t> היא מכפלה של מטריצות אלמנטריות</a:t>
            </a:r>
            <a:endParaRPr lang="en-US" sz="3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05" y="1930400"/>
            <a:ext cx="1346667" cy="322667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30" y="2535034"/>
            <a:ext cx="1346667" cy="322667"/>
          </a:xfrm>
          <a:prstGeom prst="rect">
            <a:avLst/>
          </a:prstGeom>
        </p:spPr>
      </p:pic>
      <p:sp>
        <p:nvSpPr>
          <p:cNvPr id="12" name="חץ מעוקל שמאלה 11"/>
          <p:cNvSpPr/>
          <p:nvPr/>
        </p:nvSpPr>
        <p:spPr>
          <a:xfrm>
            <a:off x="11553825" y="1485900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חץ מעוקל שמאלה 31"/>
          <p:cNvSpPr/>
          <p:nvPr/>
        </p:nvSpPr>
        <p:spPr>
          <a:xfrm>
            <a:off x="11553825" y="2091733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חץ מעוקל שמאלה 32"/>
          <p:cNvSpPr/>
          <p:nvPr/>
        </p:nvSpPr>
        <p:spPr>
          <a:xfrm>
            <a:off x="11553825" y="2683363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חץ מעוקל שמאלה 33"/>
          <p:cNvSpPr/>
          <p:nvPr/>
        </p:nvSpPr>
        <p:spPr>
          <a:xfrm>
            <a:off x="11553825" y="3866623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חץ מעוקל שמאלה 34"/>
          <p:cNvSpPr/>
          <p:nvPr/>
        </p:nvSpPr>
        <p:spPr>
          <a:xfrm>
            <a:off x="11553825" y="3274993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חץ מעוקל למעלה 18"/>
          <p:cNvSpPr/>
          <p:nvPr/>
        </p:nvSpPr>
        <p:spPr>
          <a:xfrm rot="16455296" flipV="1">
            <a:off x="1430054" y="2598883"/>
            <a:ext cx="3665934" cy="100088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חץ מעוקל שמאלה 14"/>
          <p:cNvSpPr/>
          <p:nvPr/>
        </p:nvSpPr>
        <p:spPr>
          <a:xfrm>
            <a:off x="11553825" y="4371449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2" grpId="0" animBg="1"/>
      <p:bldP spid="33" grpId="0" animBg="1"/>
      <p:bldP spid="34" grpId="0" animBg="1"/>
      <p:bldP spid="35" grpId="0" animBg="1"/>
      <p:bldP spid="19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30" y="642841"/>
            <a:ext cx="1727314" cy="321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1" y="461866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משפט: עבור                 הבאים שקולים: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2105025" y="1273783"/>
            <a:ext cx="93726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sz="3500" dirty="0" smtClean="0"/>
              <a:t> </a:t>
            </a:r>
            <a:r>
              <a:rPr lang="en-US" sz="3500" dirty="0" smtClean="0"/>
              <a:t>A</a:t>
            </a:r>
            <a:r>
              <a:rPr lang="he-IL" sz="3500" dirty="0" smtClean="0"/>
              <a:t> הפיכה.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3500" dirty="0" smtClean="0"/>
              <a:t>לכל מערכת              </a:t>
            </a:r>
            <a:r>
              <a:rPr lang="en-US" sz="3500" dirty="0" smtClean="0"/>
              <a:t> </a:t>
            </a:r>
            <a:r>
              <a:rPr lang="he-IL" sz="3500" dirty="0" smtClean="0"/>
              <a:t>יש פתרון יחיד</a:t>
            </a:r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05" y="1930400"/>
            <a:ext cx="1346667" cy="322667"/>
          </a:xfrm>
          <a:prstGeom prst="rect">
            <a:avLst/>
          </a:prstGeom>
        </p:spPr>
      </p:pic>
      <p:sp>
        <p:nvSpPr>
          <p:cNvPr id="12" name="חץ מעוקל שמאלה 11"/>
          <p:cNvSpPr/>
          <p:nvPr/>
        </p:nvSpPr>
        <p:spPr>
          <a:xfrm>
            <a:off x="11553825" y="1485900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975" y="2909684"/>
            <a:ext cx="1091565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הוכחה: נניח קיימת </a:t>
            </a:r>
            <a:r>
              <a:rPr lang="en-US" sz="3500" dirty="0" smtClean="0"/>
              <a:t>  </a:t>
            </a:r>
            <a:r>
              <a:rPr lang="he-IL" sz="3500" dirty="0" smtClean="0"/>
              <a:t>         אזי</a:t>
            </a:r>
            <a:r>
              <a:rPr lang="en-US" sz="3500" dirty="0" smtClean="0"/>
              <a:t>   </a:t>
            </a:r>
            <a:r>
              <a:rPr lang="he-IL" sz="3500" dirty="0" smtClean="0"/>
              <a:t> לכל מערכת              :</a:t>
            </a:r>
            <a:r>
              <a:rPr lang="en-US" sz="3500" dirty="0" smtClean="0"/>
              <a:t> </a:t>
            </a:r>
            <a:endParaRPr lang="en-US" sz="3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88" y="3042488"/>
            <a:ext cx="741333" cy="365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61925" y="3933825"/>
            <a:ext cx="116395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500" dirty="0" smtClean="0"/>
              <a:t>           </a:t>
            </a:r>
            <a:r>
              <a:rPr lang="en-US" sz="3500" dirty="0" smtClean="0"/>
              <a:t>          </a:t>
            </a:r>
            <a:r>
              <a:rPr lang="he-IL" sz="3500" dirty="0" smtClean="0"/>
              <a:t>הוא פתרון שהרי </a:t>
            </a:r>
            <a:endParaRPr lang="en-US" sz="3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944" y="4006976"/>
            <a:ext cx="1802667" cy="370667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3085154"/>
            <a:ext cx="1346667" cy="32266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08" y="4063962"/>
            <a:ext cx="4253334" cy="37066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277" y="5254751"/>
            <a:ext cx="296000" cy="2000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54" y="5193417"/>
            <a:ext cx="1421334" cy="322667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37" y="5125908"/>
            <a:ext cx="3037335" cy="370667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58" y="5259167"/>
            <a:ext cx="762667" cy="200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-161925" y="4497030"/>
            <a:ext cx="116395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500" dirty="0" smtClean="0"/>
              <a:t>אם</a:t>
            </a:r>
            <a:r>
              <a:rPr lang="en-US" sz="3500" dirty="0" smtClean="0"/>
              <a:t>  </a:t>
            </a:r>
            <a:r>
              <a:rPr lang="he-IL" sz="3500" dirty="0" smtClean="0"/>
              <a:t>     פתרון אזי</a:t>
            </a:r>
            <a:endParaRPr lang="en-US" sz="35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456" y="5243126"/>
            <a:ext cx="372114" cy="23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1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30" y="642841"/>
            <a:ext cx="1727314" cy="321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1" y="461866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משפט: עבור                 הבאים שקולים: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2105025" y="1273783"/>
            <a:ext cx="93726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he-IL" sz="3500" dirty="0" smtClean="0"/>
              <a:t>לכל מערכת              </a:t>
            </a:r>
            <a:r>
              <a:rPr lang="en-US" sz="3500" dirty="0" smtClean="0"/>
              <a:t> </a:t>
            </a:r>
            <a:r>
              <a:rPr lang="he-IL" sz="3500" dirty="0" smtClean="0"/>
              <a:t>יש פתרון יחיד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he-IL" sz="3500" dirty="0" smtClean="0"/>
              <a:t>קיימת מערכת</a:t>
            </a:r>
            <a:r>
              <a:rPr lang="en-US" sz="3500" dirty="0" smtClean="0"/>
              <a:t>    </a:t>
            </a:r>
            <a:r>
              <a:rPr lang="he-IL" sz="3500" dirty="0" smtClean="0"/>
              <a:t>           שיש לה פתרון יחיד</a:t>
            </a:r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42" y="1415646"/>
            <a:ext cx="1346667" cy="322667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055" y="1953418"/>
            <a:ext cx="1346667" cy="322667"/>
          </a:xfrm>
          <a:prstGeom prst="rect">
            <a:avLst/>
          </a:prstGeom>
        </p:spPr>
      </p:pic>
      <p:sp>
        <p:nvSpPr>
          <p:cNvPr id="12" name="חץ מעוקל שמאלה 11"/>
          <p:cNvSpPr/>
          <p:nvPr/>
        </p:nvSpPr>
        <p:spPr>
          <a:xfrm>
            <a:off x="11553825" y="1485900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975" y="2909684"/>
            <a:ext cx="1091565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הוכחה: ברור.</a:t>
            </a:r>
            <a:r>
              <a:rPr lang="en-US" sz="3500" dirty="0" smtClean="0"/>
              <a:t>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6517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30" y="642841"/>
            <a:ext cx="1727314" cy="321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1" y="461866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משפט: עבור                 הבאים שקולים: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2105025" y="1273783"/>
            <a:ext cx="937260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he-IL" sz="3500" dirty="0" smtClean="0"/>
              <a:t>קיימת מערכת</a:t>
            </a:r>
            <a:r>
              <a:rPr lang="en-US" sz="3500" dirty="0" smtClean="0"/>
              <a:t>    </a:t>
            </a:r>
            <a:r>
              <a:rPr lang="he-IL" sz="3500" dirty="0" smtClean="0"/>
              <a:t>           שיש לה פתרון יחיד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he-IL" sz="3500" dirty="0"/>
              <a:t>בצורה מדורגת של </a:t>
            </a:r>
            <a:r>
              <a:rPr lang="en-US" sz="3500" dirty="0"/>
              <a:t>A</a:t>
            </a:r>
            <a:r>
              <a:rPr lang="he-IL" sz="3500" dirty="0"/>
              <a:t> אין משתנים חופשיים</a:t>
            </a:r>
          </a:p>
          <a:p>
            <a:pPr marL="514350" indent="-514350">
              <a:buFont typeface="+mj-lt"/>
              <a:buAutoNum type="arabicPeriod" startAt="3"/>
            </a:pPr>
            <a:endParaRPr lang="he-IL" sz="3500" dirty="0" smtClean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392" y="1415646"/>
            <a:ext cx="1346667" cy="322667"/>
          </a:xfrm>
          <a:prstGeom prst="rect">
            <a:avLst/>
          </a:prstGeom>
        </p:spPr>
      </p:pic>
      <p:sp>
        <p:nvSpPr>
          <p:cNvPr id="12" name="חץ מעוקל שמאלה 11"/>
          <p:cNvSpPr/>
          <p:nvPr/>
        </p:nvSpPr>
        <p:spPr>
          <a:xfrm>
            <a:off x="11553825" y="1485900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975" y="2909684"/>
            <a:ext cx="109156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הוכחה: נניח קיימת </a:t>
            </a:r>
            <a:r>
              <a:rPr lang="he-IL" sz="3500" dirty="0"/>
              <a:t>מערכת</a:t>
            </a:r>
            <a:r>
              <a:rPr lang="en-US" sz="3500" dirty="0"/>
              <a:t>    </a:t>
            </a:r>
            <a:r>
              <a:rPr lang="he-IL" sz="3500" dirty="0"/>
              <a:t>           שיש לה פתרון </a:t>
            </a:r>
            <a:r>
              <a:rPr lang="he-IL" sz="3500" dirty="0" smtClean="0"/>
              <a:t>יחיד אזי:</a:t>
            </a:r>
            <a:endParaRPr lang="he-IL" sz="3500" dirty="0"/>
          </a:p>
          <a:p>
            <a:endParaRPr lang="en-US" sz="35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5" y="3046588"/>
            <a:ext cx="1346667" cy="3226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1974" y="3568538"/>
            <a:ext cx="109156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אחרי דירוג של</a:t>
            </a:r>
            <a:r>
              <a:rPr lang="en-US" sz="3500" dirty="0" smtClean="0"/>
              <a:t>    </a:t>
            </a:r>
            <a:r>
              <a:rPr lang="he-IL" sz="3500" dirty="0" smtClean="0"/>
              <a:t>         אין שורת סתירה ואין משתנים חופשיים. </a:t>
            </a:r>
            <a:endParaRPr lang="he-IL" sz="3500" dirty="0"/>
          </a:p>
          <a:p>
            <a:endParaRPr lang="en-US" sz="3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76" y="3710646"/>
            <a:ext cx="901333" cy="44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30" y="642841"/>
            <a:ext cx="1727314" cy="321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1" y="461866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משפט: עבור                 הבאים שקולים: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2105025" y="1273783"/>
            <a:ext cx="93726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he-IL" sz="3500" dirty="0" smtClean="0"/>
              <a:t>בצורה </a:t>
            </a:r>
            <a:r>
              <a:rPr lang="he-IL" sz="3500" dirty="0"/>
              <a:t>מדורגת של </a:t>
            </a:r>
            <a:r>
              <a:rPr lang="en-US" sz="3500" dirty="0"/>
              <a:t>A</a:t>
            </a:r>
            <a:r>
              <a:rPr lang="he-IL" sz="3500" dirty="0"/>
              <a:t> אין משתנים </a:t>
            </a:r>
            <a:r>
              <a:rPr lang="he-IL" sz="3500" dirty="0" smtClean="0"/>
              <a:t>חופשיים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he-IL" sz="3500" dirty="0"/>
              <a:t>בצורה מדורגת של </a:t>
            </a:r>
            <a:r>
              <a:rPr lang="en-US" sz="3500" dirty="0"/>
              <a:t>A</a:t>
            </a:r>
            <a:r>
              <a:rPr lang="he-IL" sz="3500" dirty="0"/>
              <a:t> אין שורת אפסים</a:t>
            </a:r>
          </a:p>
          <a:p>
            <a:pPr marL="514350" indent="-514350">
              <a:buFont typeface="+mj-lt"/>
              <a:buAutoNum type="arabicPeriod" startAt="4"/>
            </a:pPr>
            <a:endParaRPr lang="he-IL" sz="3500" dirty="0"/>
          </a:p>
          <a:p>
            <a:pPr marL="514350" indent="-514350">
              <a:buFont typeface="+mj-lt"/>
              <a:buAutoNum type="arabicPeriod" startAt="4"/>
            </a:pPr>
            <a:endParaRPr lang="he-IL" sz="3500" dirty="0" smtClean="0"/>
          </a:p>
        </p:txBody>
      </p:sp>
      <p:sp>
        <p:nvSpPr>
          <p:cNvPr id="12" name="חץ מעוקל שמאלה 11"/>
          <p:cNvSpPr/>
          <p:nvPr/>
        </p:nvSpPr>
        <p:spPr>
          <a:xfrm>
            <a:off x="11553825" y="1485900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975" y="2909684"/>
            <a:ext cx="1091565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הוכחה: נניח כי </a:t>
            </a:r>
            <a:r>
              <a:rPr lang="he-IL" sz="3500" dirty="0"/>
              <a:t>בצורה מדורגת של </a:t>
            </a:r>
            <a:r>
              <a:rPr lang="en-US" sz="3500" dirty="0"/>
              <a:t>A</a:t>
            </a:r>
            <a:r>
              <a:rPr lang="he-IL" sz="3500" dirty="0"/>
              <a:t> אין </a:t>
            </a:r>
            <a:r>
              <a:rPr lang="he-IL" sz="3500" dirty="0" smtClean="0"/>
              <a:t>משתנים חופשיים אזי:</a:t>
            </a:r>
            <a:endParaRPr lang="he-IL" sz="3500" dirty="0"/>
          </a:p>
          <a:p>
            <a:r>
              <a:rPr lang="he-IL" sz="3500" dirty="0" smtClean="0"/>
              <a:t> </a:t>
            </a:r>
            <a:endParaRPr lang="he-IL" sz="3500" dirty="0"/>
          </a:p>
          <a:p>
            <a:endParaRPr lang="en-US" sz="3500" dirty="0"/>
          </a:p>
        </p:txBody>
      </p:sp>
      <p:sp>
        <p:nvSpPr>
          <p:cNvPr id="11" name="TextBox 10"/>
          <p:cNvSpPr txBox="1"/>
          <p:nvPr/>
        </p:nvSpPr>
        <p:spPr>
          <a:xfrm>
            <a:off x="561974" y="3568538"/>
            <a:ext cx="109156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בכל עמודה יש איבר מוביל.</a:t>
            </a:r>
          </a:p>
          <a:p>
            <a:endParaRPr lang="en-US" sz="3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630" y="4211311"/>
            <a:ext cx="231314" cy="3746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114300" y="4512828"/>
            <a:ext cx="1091565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יש </a:t>
            </a:r>
            <a:r>
              <a:rPr lang="en-US" sz="3500" dirty="0" smtClean="0"/>
              <a:t>n</a:t>
            </a:r>
            <a:r>
              <a:rPr lang="he-IL" sz="3500" dirty="0" smtClean="0"/>
              <a:t> איברים מובילים.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2948" y="5617953"/>
            <a:ext cx="1091565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כיוון שיש </a:t>
            </a:r>
            <a:r>
              <a:rPr lang="en-US" sz="3500" dirty="0" smtClean="0"/>
              <a:t>n</a:t>
            </a:r>
            <a:r>
              <a:rPr lang="he-IL" sz="3500" dirty="0" smtClean="0"/>
              <a:t> שורות, בכל שורה יש איבר מוביל ובפרט כל השורות שונות אינן שורות אפסים. </a:t>
            </a:r>
            <a:endParaRPr lang="he-IL" sz="3500" dirty="0"/>
          </a:p>
          <a:p>
            <a:endParaRPr lang="en-US" sz="35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630" y="5193547"/>
            <a:ext cx="231314" cy="37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30" y="642841"/>
            <a:ext cx="1727314" cy="321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1" y="461866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משפט: עבור                 הבאים שקולים: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2105025" y="1273783"/>
            <a:ext cx="937260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he-IL" sz="3500" dirty="0" smtClean="0"/>
              <a:t>בצורה </a:t>
            </a:r>
            <a:r>
              <a:rPr lang="he-IL" sz="3500" dirty="0"/>
              <a:t>מדורגת של </a:t>
            </a:r>
            <a:r>
              <a:rPr lang="en-US" sz="3500" dirty="0"/>
              <a:t>A</a:t>
            </a:r>
            <a:r>
              <a:rPr lang="he-IL" sz="3500" dirty="0"/>
              <a:t> אין שורת </a:t>
            </a:r>
            <a:r>
              <a:rPr lang="he-IL" sz="3500" dirty="0" smtClean="0"/>
              <a:t>אפסים</a:t>
            </a:r>
            <a:endParaRPr lang="en-US" sz="3500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he-IL" sz="3500" dirty="0"/>
              <a:t>הצורה המדורגת קנונית של </a:t>
            </a:r>
            <a:r>
              <a:rPr lang="en-US" sz="3500" dirty="0"/>
              <a:t>A</a:t>
            </a:r>
            <a:r>
              <a:rPr lang="he-IL" sz="3500" dirty="0"/>
              <a:t> היא </a:t>
            </a:r>
            <a:r>
              <a:rPr lang="en-US" sz="3500" dirty="0"/>
              <a:t>I</a:t>
            </a:r>
          </a:p>
          <a:p>
            <a:pPr marL="514350" indent="-514350">
              <a:buFont typeface="+mj-lt"/>
              <a:buAutoNum type="arabicPeriod" startAt="5"/>
            </a:pPr>
            <a:endParaRPr lang="he-IL" sz="3500" dirty="0"/>
          </a:p>
          <a:p>
            <a:pPr marL="514350" indent="-514350">
              <a:buFont typeface="+mj-lt"/>
              <a:buAutoNum type="arabicPeriod" startAt="5"/>
            </a:pPr>
            <a:endParaRPr lang="he-IL" sz="3500" dirty="0"/>
          </a:p>
          <a:p>
            <a:pPr marL="514350" indent="-514350">
              <a:buFont typeface="+mj-lt"/>
              <a:buAutoNum type="arabicPeriod" startAt="5"/>
            </a:pPr>
            <a:endParaRPr lang="he-IL" sz="3500" dirty="0" smtClean="0"/>
          </a:p>
        </p:txBody>
      </p:sp>
      <p:sp>
        <p:nvSpPr>
          <p:cNvPr id="12" name="חץ מעוקל שמאלה 11"/>
          <p:cNvSpPr/>
          <p:nvPr/>
        </p:nvSpPr>
        <p:spPr>
          <a:xfrm>
            <a:off x="11553825" y="1485900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975" y="2909684"/>
            <a:ext cx="1091565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הוכחה: נניח כי </a:t>
            </a:r>
            <a:r>
              <a:rPr lang="he-IL" sz="3500" dirty="0"/>
              <a:t>בצורה מדורגת של </a:t>
            </a:r>
            <a:r>
              <a:rPr lang="en-US" sz="3500" dirty="0"/>
              <a:t>A</a:t>
            </a:r>
            <a:r>
              <a:rPr lang="he-IL" sz="3500" dirty="0"/>
              <a:t> </a:t>
            </a:r>
            <a:r>
              <a:rPr lang="he-IL" sz="3500" dirty="0" smtClean="0"/>
              <a:t>אין שורת אפסים אזי:</a:t>
            </a:r>
            <a:endParaRPr lang="he-IL" sz="3500" dirty="0"/>
          </a:p>
          <a:p>
            <a:r>
              <a:rPr lang="he-IL" sz="3500" dirty="0" smtClean="0"/>
              <a:t> </a:t>
            </a:r>
            <a:endParaRPr lang="he-IL" sz="3500" dirty="0"/>
          </a:p>
          <a:p>
            <a:endParaRPr lang="en-US" sz="3500" dirty="0"/>
          </a:p>
        </p:txBody>
      </p:sp>
      <p:sp>
        <p:nvSpPr>
          <p:cNvPr id="11" name="TextBox 10"/>
          <p:cNvSpPr txBox="1"/>
          <p:nvPr/>
        </p:nvSpPr>
        <p:spPr>
          <a:xfrm>
            <a:off x="561974" y="3568538"/>
            <a:ext cx="109156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בכל שורה יש איבר מוביל (</a:t>
            </a:r>
            <a:r>
              <a:rPr lang="en-US" sz="3500" dirty="0" smtClean="0"/>
              <a:t>A</a:t>
            </a:r>
            <a:r>
              <a:rPr lang="he-IL" sz="3500" dirty="0" smtClean="0"/>
              <a:t> ריבועית ולכן גם בכל עמודה)</a:t>
            </a:r>
            <a:r>
              <a:rPr lang="en-US" sz="3500" dirty="0" smtClean="0"/>
              <a:t> </a:t>
            </a:r>
            <a:r>
              <a:rPr lang="he-IL" sz="3500" dirty="0" smtClean="0"/>
              <a:t>.</a:t>
            </a:r>
          </a:p>
          <a:p>
            <a:endParaRPr lang="en-US" sz="3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630" y="4211311"/>
            <a:ext cx="231314" cy="3746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114300" y="4512828"/>
            <a:ext cx="109156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נשתמש בחלק השני של אלגוריתם גאוס לקבלת צורה מדורגת קנונית ששווה </a:t>
            </a:r>
            <a:r>
              <a:rPr lang="en-US" sz="3500" dirty="0" smtClean="0"/>
              <a:t>I</a:t>
            </a:r>
            <a:endParaRPr lang="he-IL" sz="3500" dirty="0" smtClean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68" y="5541640"/>
            <a:ext cx="1620057" cy="1085029"/>
          </a:xfrm>
          <a:prstGeom prst="rect">
            <a:avLst/>
          </a:prstGeom>
        </p:spPr>
      </p:pic>
      <p:sp>
        <p:nvSpPr>
          <p:cNvPr id="20" name="כוכב עם 5 פינות 19"/>
          <p:cNvSpPr/>
          <p:nvPr/>
        </p:nvSpPr>
        <p:spPr>
          <a:xfrm>
            <a:off x="530313" y="5461603"/>
            <a:ext cx="496409" cy="370106"/>
          </a:xfrm>
          <a:prstGeom prst="star5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68" y="5562134"/>
            <a:ext cx="2577116" cy="1085029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027" y="5541640"/>
            <a:ext cx="2577115" cy="1085029"/>
          </a:xfrm>
          <a:prstGeom prst="rect">
            <a:avLst/>
          </a:prstGeom>
        </p:spPr>
      </p:pic>
      <p:sp>
        <p:nvSpPr>
          <p:cNvPr id="26" name="כוכב עם 5 פינות 25"/>
          <p:cNvSpPr/>
          <p:nvPr/>
        </p:nvSpPr>
        <p:spPr>
          <a:xfrm>
            <a:off x="1215607" y="6035935"/>
            <a:ext cx="496409" cy="370106"/>
          </a:xfrm>
          <a:prstGeom prst="star5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כוכב עם 5 פינות 26"/>
          <p:cNvSpPr/>
          <p:nvPr/>
        </p:nvSpPr>
        <p:spPr>
          <a:xfrm>
            <a:off x="1522159" y="6277057"/>
            <a:ext cx="496409" cy="370106"/>
          </a:xfrm>
          <a:prstGeom prst="star5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כוכב עם 5 פינות 27"/>
          <p:cNvSpPr/>
          <p:nvPr/>
        </p:nvSpPr>
        <p:spPr>
          <a:xfrm>
            <a:off x="870867" y="5752322"/>
            <a:ext cx="496409" cy="370106"/>
          </a:xfrm>
          <a:prstGeom prst="star5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490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0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96" y="461865"/>
            <a:ext cx="2303085" cy="429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הגדרה: מטריצה  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9" name="TextBox 8"/>
          <p:cNvSpPr txBox="1"/>
          <p:nvPr/>
        </p:nvSpPr>
        <p:spPr>
          <a:xfrm>
            <a:off x="5085347" y="1370117"/>
            <a:ext cx="6481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אם קיימת מטריצה</a:t>
            </a:r>
            <a:r>
              <a:rPr lang="he-IL" sz="3500" dirty="0"/>
              <a:t> </a:t>
            </a:r>
            <a:r>
              <a:rPr lang="he-IL" sz="3500" dirty="0" smtClean="0"/>
              <a:t> </a:t>
            </a:r>
            <a:endParaRPr lang="en-US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1729875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תקרא הפיכה </a:t>
            </a:r>
            <a:endParaRPr lang="en-US" sz="3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49" y="1495099"/>
            <a:ext cx="2329904" cy="42910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035" y="2892245"/>
            <a:ext cx="3476418" cy="3989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9349" y="1370117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המקיימת: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9865894" y="3968937"/>
            <a:ext cx="17004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למשל:</a:t>
            </a:r>
            <a:endParaRPr lang="en-US" sz="35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896" y="3855452"/>
            <a:ext cx="2637486" cy="1003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06779" y="3968937"/>
            <a:ext cx="23394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הפיכה. כי:</a:t>
            </a:r>
            <a:endParaRPr lang="en-US" sz="35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4" y="5085009"/>
            <a:ext cx="11439692" cy="10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5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30" y="642841"/>
            <a:ext cx="1727314" cy="321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1" y="461866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משפט: עבור                 הבאים שקולים: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2105025" y="1273783"/>
            <a:ext cx="93726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he-IL" sz="3500" dirty="0" smtClean="0"/>
              <a:t>הצורה </a:t>
            </a:r>
            <a:r>
              <a:rPr lang="he-IL" sz="3500" dirty="0"/>
              <a:t>המדורגת קנונית של </a:t>
            </a:r>
            <a:r>
              <a:rPr lang="en-US" sz="3500" dirty="0"/>
              <a:t>A</a:t>
            </a:r>
            <a:r>
              <a:rPr lang="he-IL" sz="3500" dirty="0"/>
              <a:t> היא </a:t>
            </a:r>
            <a:r>
              <a:rPr lang="en-US" sz="3500" dirty="0" smtClean="0"/>
              <a:t>I</a:t>
            </a:r>
            <a:endParaRPr lang="he-IL" sz="3500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he-IL" sz="3500" dirty="0"/>
              <a:t> </a:t>
            </a:r>
            <a:r>
              <a:rPr lang="en-US" sz="3500" dirty="0"/>
              <a:t>A </a:t>
            </a:r>
            <a:r>
              <a:rPr lang="he-IL" sz="3500" dirty="0"/>
              <a:t> היא מכפלה של מטריצות </a:t>
            </a:r>
            <a:r>
              <a:rPr lang="he-IL" sz="3500" dirty="0" smtClean="0"/>
              <a:t>אלמנטריות</a:t>
            </a:r>
            <a:endParaRPr lang="he-IL" sz="3500" dirty="0"/>
          </a:p>
          <a:p>
            <a:pPr marL="514350" indent="-514350">
              <a:buFont typeface="+mj-lt"/>
              <a:buAutoNum type="arabicPeriod" startAt="7"/>
            </a:pPr>
            <a:endParaRPr lang="en-US" sz="3500" dirty="0"/>
          </a:p>
          <a:p>
            <a:pPr marL="514350" indent="-514350">
              <a:buFont typeface="+mj-lt"/>
              <a:buAutoNum type="arabicPeriod" startAt="7"/>
            </a:pPr>
            <a:endParaRPr lang="he-IL" sz="3500" dirty="0"/>
          </a:p>
          <a:p>
            <a:pPr marL="514350" indent="-514350">
              <a:buFont typeface="+mj-lt"/>
              <a:buAutoNum type="arabicPeriod" startAt="7"/>
            </a:pPr>
            <a:endParaRPr lang="he-IL" sz="3500" dirty="0"/>
          </a:p>
          <a:p>
            <a:pPr marL="514350" indent="-514350">
              <a:buFont typeface="+mj-lt"/>
              <a:buAutoNum type="arabicPeriod" startAt="7"/>
            </a:pPr>
            <a:endParaRPr lang="he-IL" sz="3500" dirty="0" smtClean="0"/>
          </a:p>
        </p:txBody>
      </p:sp>
      <p:sp>
        <p:nvSpPr>
          <p:cNvPr id="12" name="חץ מעוקל שמאלה 11"/>
          <p:cNvSpPr/>
          <p:nvPr/>
        </p:nvSpPr>
        <p:spPr>
          <a:xfrm>
            <a:off x="11553825" y="1485900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975" y="2909684"/>
            <a:ext cx="1091565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הוכחה: נניח כי הצורה המדורגת קנונית של </a:t>
            </a:r>
            <a:r>
              <a:rPr lang="en-US" sz="3500" dirty="0"/>
              <a:t>A</a:t>
            </a:r>
            <a:r>
              <a:rPr lang="he-IL" sz="3500" dirty="0"/>
              <a:t> </a:t>
            </a:r>
            <a:r>
              <a:rPr lang="he-IL" sz="3500" dirty="0" smtClean="0"/>
              <a:t>היא </a:t>
            </a:r>
            <a:r>
              <a:rPr lang="en-US" sz="3500" dirty="0" smtClean="0"/>
              <a:t>I</a:t>
            </a:r>
            <a:r>
              <a:rPr lang="he-IL" sz="3500" dirty="0" smtClean="0"/>
              <a:t> אזי:</a:t>
            </a:r>
            <a:endParaRPr lang="he-IL" sz="3500" dirty="0"/>
          </a:p>
          <a:p>
            <a:r>
              <a:rPr lang="he-IL" sz="3500" dirty="0" smtClean="0"/>
              <a:t> </a:t>
            </a:r>
            <a:endParaRPr lang="he-IL" sz="3500" dirty="0"/>
          </a:p>
          <a:p>
            <a:endParaRPr lang="en-US" sz="35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62" y="3885034"/>
            <a:ext cx="289143" cy="299200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78" y="3876759"/>
            <a:ext cx="432457" cy="346972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094" y="3876759"/>
            <a:ext cx="442514" cy="346972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511" y="4005095"/>
            <a:ext cx="417371" cy="45257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43" y="3876759"/>
            <a:ext cx="460114" cy="34948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069" y="3876759"/>
            <a:ext cx="626057" cy="28160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001768" y="3651969"/>
            <a:ext cx="652348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נדרג עם כפל מטריצות אלמנטריות</a:t>
            </a:r>
            <a:endParaRPr lang="en-US" sz="35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8" y="4515976"/>
            <a:ext cx="231314" cy="37462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43" y="5074730"/>
            <a:ext cx="3386745" cy="409829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8" y="5668684"/>
            <a:ext cx="231314" cy="37462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43" y="6227439"/>
            <a:ext cx="2808458" cy="44754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172" y="6227440"/>
            <a:ext cx="3281144" cy="44754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724" y="6227441"/>
            <a:ext cx="2904001" cy="50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4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30" y="642841"/>
            <a:ext cx="1727314" cy="321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1" y="461866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משפט: עבור                 הבאים שקולים: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2105025" y="1273783"/>
            <a:ext cx="93726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sz="3500" dirty="0"/>
              <a:t>A </a:t>
            </a:r>
            <a:r>
              <a:rPr lang="he-IL" sz="3500" dirty="0"/>
              <a:t> היא מכפלה של מטריצות אלמנטריות </a:t>
            </a:r>
            <a:endParaRPr lang="he-IL" sz="3500" dirty="0" smtClean="0"/>
          </a:p>
          <a:p>
            <a:pPr marL="514350" indent="-514350">
              <a:buFont typeface="+mj-lt"/>
              <a:buAutoNum type="arabicPeriod"/>
            </a:pPr>
            <a:r>
              <a:rPr lang="he-IL" sz="3500" dirty="0" smtClean="0"/>
              <a:t> </a:t>
            </a:r>
            <a:r>
              <a:rPr lang="en-US" sz="3500" dirty="0" smtClean="0"/>
              <a:t>A</a:t>
            </a:r>
            <a:r>
              <a:rPr lang="he-IL" sz="3500" dirty="0" smtClean="0"/>
              <a:t> הפיכה.</a:t>
            </a:r>
          </a:p>
          <a:p>
            <a:pPr marL="514350" indent="-514350">
              <a:buFont typeface="+mj-lt"/>
              <a:buAutoNum type="arabicPeriod"/>
            </a:pPr>
            <a:endParaRPr lang="en-US" sz="3500" dirty="0"/>
          </a:p>
          <a:p>
            <a:pPr marL="514350" indent="-514350">
              <a:buFont typeface="+mj-lt"/>
              <a:buAutoNum type="arabicPeriod"/>
            </a:pPr>
            <a:endParaRPr lang="he-IL" sz="3500" dirty="0"/>
          </a:p>
          <a:p>
            <a:pPr marL="514350" indent="-514350">
              <a:buFont typeface="+mj-lt"/>
              <a:buAutoNum type="arabicPeriod"/>
            </a:pPr>
            <a:endParaRPr lang="he-IL" sz="3500" dirty="0"/>
          </a:p>
          <a:p>
            <a:pPr marL="514350" indent="-514350">
              <a:buFont typeface="+mj-lt"/>
              <a:buAutoNum type="arabicPeriod"/>
            </a:pPr>
            <a:endParaRPr lang="he-IL" sz="3500" dirty="0" smtClean="0"/>
          </a:p>
        </p:txBody>
      </p:sp>
      <p:sp>
        <p:nvSpPr>
          <p:cNvPr id="12" name="חץ מעוקל שמאלה 11"/>
          <p:cNvSpPr/>
          <p:nvPr/>
        </p:nvSpPr>
        <p:spPr>
          <a:xfrm>
            <a:off x="11553825" y="1485900"/>
            <a:ext cx="209549" cy="5048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975" y="2909684"/>
            <a:ext cx="1091565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הוכחה:</a:t>
            </a:r>
            <a:r>
              <a:rPr lang="he-IL" sz="3500" dirty="0"/>
              <a:t> </a:t>
            </a:r>
            <a:r>
              <a:rPr lang="he-IL" sz="3500" dirty="0" smtClean="0"/>
              <a:t>אם </a:t>
            </a:r>
            <a:r>
              <a:rPr lang="en-US" sz="3500" dirty="0" smtClean="0"/>
              <a:t>A </a:t>
            </a:r>
            <a:r>
              <a:rPr lang="he-IL" sz="3500" dirty="0" smtClean="0"/>
              <a:t> </a:t>
            </a:r>
            <a:r>
              <a:rPr lang="he-IL" sz="3500" dirty="0"/>
              <a:t>היא מכפלה של מטריצות </a:t>
            </a:r>
            <a:r>
              <a:rPr lang="he-IL" sz="3500" dirty="0" smtClean="0"/>
              <a:t>אלמנטריות אזי:</a:t>
            </a:r>
            <a:endParaRPr lang="he-IL" sz="3500" dirty="0"/>
          </a:p>
          <a:p>
            <a:r>
              <a:rPr lang="he-IL" sz="3500" dirty="0" smtClean="0"/>
              <a:t> </a:t>
            </a:r>
            <a:endParaRPr lang="he-IL" sz="3500" dirty="0"/>
          </a:p>
          <a:p>
            <a:endParaRPr lang="en-US" sz="3500" dirty="0"/>
          </a:p>
        </p:txBody>
      </p:sp>
      <p:sp>
        <p:nvSpPr>
          <p:cNvPr id="31" name="TextBox 30"/>
          <p:cNvSpPr txBox="1"/>
          <p:nvPr/>
        </p:nvSpPr>
        <p:spPr>
          <a:xfrm>
            <a:off x="609600" y="3651969"/>
            <a:ext cx="1091565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A</a:t>
            </a:r>
            <a:r>
              <a:rPr lang="he-IL" sz="3500" dirty="0" smtClean="0"/>
              <a:t> הפיכה כמכפלה של הפיכות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41049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81501" y="461866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תרגיל: נתונה המערכת </a:t>
            </a:r>
            <a:endParaRPr lang="en-US" sz="35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25" y="461866"/>
            <a:ext cx="2066667" cy="13295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09850" y="2004916"/>
            <a:ext cx="89154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הראו כי קיים פתרון יחיד למערכת ומצאו אותו</a:t>
            </a:r>
            <a:endParaRPr lang="en-US" sz="3500" dirty="0"/>
          </a:p>
        </p:txBody>
      </p:sp>
      <p:sp>
        <p:nvSpPr>
          <p:cNvPr id="21" name="TextBox 20"/>
          <p:cNvSpPr txBox="1"/>
          <p:nvPr/>
        </p:nvSpPr>
        <p:spPr>
          <a:xfrm>
            <a:off x="4381501" y="2900266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פתרון: נכתוב את המערכת </a:t>
            </a:r>
            <a:endParaRPr lang="en-US" sz="35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120" y="2760386"/>
            <a:ext cx="4344762" cy="1139048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72" y="2540033"/>
            <a:ext cx="219048" cy="226667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673" y="2642403"/>
            <a:ext cx="118095" cy="22285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81501" y="4715046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נראה אח"כ כי </a:t>
            </a:r>
            <a:r>
              <a:rPr lang="en-US" sz="3500" dirty="0" smtClean="0"/>
              <a:t>A</a:t>
            </a:r>
            <a:r>
              <a:rPr lang="he-IL" sz="3500" dirty="0" smtClean="0"/>
              <a:t> הפיכה ומתקיים </a:t>
            </a:r>
            <a:endParaRPr lang="en-US" sz="35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95" y="4457184"/>
            <a:ext cx="3579048" cy="114666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381501" y="6000921"/>
            <a:ext cx="71437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לכן יש פתרון יחיד שהוא</a:t>
            </a:r>
            <a:endParaRPr lang="en-US" sz="35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1" y="5653970"/>
            <a:ext cx="2476190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אלגוריתם לקביעה אם </a:t>
            </a:r>
            <a:r>
              <a:rPr lang="en-US" dirty="0" smtClean="0"/>
              <a:t>A</a:t>
            </a:r>
            <a:r>
              <a:rPr lang="he-IL" dirty="0" smtClean="0"/>
              <a:t> הפיכה ומציאת ההופכית שלה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86276" y="1690688"/>
            <a:ext cx="67246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500" dirty="0" smtClean="0"/>
              <a:t>מדרגים קנונית את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e-IL" sz="3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sz="3500" dirty="0" smtClean="0"/>
              <a:t>אם הגענו           אז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sz="3500" dirty="0" smtClean="0"/>
              <a:t>אחרת</a:t>
            </a:r>
            <a:r>
              <a:rPr lang="en-US" sz="3500" dirty="0" smtClean="0"/>
              <a:t>  </a:t>
            </a:r>
            <a:r>
              <a:rPr lang="he-IL" sz="3500" dirty="0" smtClean="0"/>
              <a:t>המטריצה אינה הפיכה.</a:t>
            </a:r>
            <a:r>
              <a:rPr lang="en-US" sz="3500" dirty="0" smtClean="0"/>
              <a:t> </a:t>
            </a:r>
            <a:r>
              <a:rPr lang="he-IL" sz="3500" dirty="0" smtClean="0"/>
              <a:t>   </a:t>
            </a:r>
            <a:endParaRPr lang="en-US" sz="3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75" y="1854201"/>
            <a:ext cx="887543" cy="41737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75" y="2863044"/>
            <a:ext cx="912686" cy="4173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2895830"/>
            <a:ext cx="1591543" cy="3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0939"/>
            <a:ext cx="1199021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תרגיל: עבור המטריצה הבא – קבע האם היא הפיכה ואם כן, מצא את ההופכית.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1441725"/>
            <a:ext cx="3344000" cy="1503543"/>
          </a:xfrm>
          <a:prstGeom prst="rect">
            <a:avLst/>
          </a:prstGeom>
        </p:spPr>
      </p:pic>
      <p:sp>
        <p:nvSpPr>
          <p:cNvPr id="15" name="כותרת 1"/>
          <p:cNvSpPr txBox="1">
            <a:spLocks/>
          </p:cNvSpPr>
          <p:nvPr/>
        </p:nvSpPr>
        <p:spPr>
          <a:xfrm>
            <a:off x="-85725" y="3379961"/>
            <a:ext cx="11990219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פתרון: נדרג את המטריצה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1" y="3507062"/>
            <a:ext cx="4244114" cy="1503543"/>
          </a:xfrm>
          <a:prstGeom prst="rect">
            <a:avLst/>
          </a:prstGeom>
        </p:spPr>
      </p:pic>
      <p:sp>
        <p:nvSpPr>
          <p:cNvPr id="17" name="סוגר מסולסל שמאלי 16"/>
          <p:cNvSpPr/>
          <p:nvPr/>
        </p:nvSpPr>
        <p:spPr>
          <a:xfrm rot="16200000">
            <a:off x="3864950" y="4293572"/>
            <a:ext cx="223595" cy="22001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סוגר מסולסל שמאלי 17"/>
          <p:cNvSpPr/>
          <p:nvPr/>
        </p:nvSpPr>
        <p:spPr>
          <a:xfrm rot="16200000">
            <a:off x="5979501" y="4455497"/>
            <a:ext cx="223596" cy="187630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5776512"/>
            <a:ext cx="289179" cy="299237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82" y="5776512"/>
            <a:ext cx="196139" cy="2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5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322924"/>
            <a:ext cx="289179" cy="299237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32" y="322924"/>
            <a:ext cx="196139" cy="281635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837549"/>
            <a:ext cx="8300952" cy="1139048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504217"/>
            <a:ext cx="11400000" cy="1140952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4172789"/>
            <a:ext cx="11794288" cy="1148571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607" y="5708162"/>
            <a:ext cx="196139" cy="281635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50" y="5708163"/>
            <a:ext cx="698971" cy="3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5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הערה- המקרה של מטריצות </a:t>
            </a:r>
            <a:r>
              <a:rPr lang="en-US" dirty="0" smtClean="0"/>
              <a:t>2X2</a:t>
            </a:r>
            <a:r>
              <a:rPr lang="he-IL" dirty="0" smtClean="0"/>
              <a:t> יותר פשוט: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57701" y="2507759"/>
            <a:ext cx="67246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מטריצה</a:t>
            </a:r>
            <a:endParaRPr lang="en-US" sz="3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0" y="2321630"/>
            <a:ext cx="2657600" cy="1003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1587499" y="2507759"/>
            <a:ext cx="67246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הפיכה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4457701" y="3826430"/>
            <a:ext cx="67246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err="1" smtClean="0"/>
              <a:t>אמ"מ</a:t>
            </a:r>
            <a:r>
              <a:rPr lang="he-IL" sz="3500" dirty="0" smtClean="0"/>
              <a:t> </a:t>
            </a:r>
            <a:endParaRPr lang="en-US" sz="3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36" y="4012559"/>
            <a:ext cx="2044114" cy="38971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57701" y="5236130"/>
            <a:ext cx="67246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ובמקרה זה</a:t>
            </a:r>
            <a:endParaRPr lang="en-US" sz="3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50" y="5236130"/>
            <a:ext cx="5048000" cy="1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5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אלגוריתם לקביעה אם </a:t>
            </a:r>
            <a:r>
              <a:rPr lang="en-US" dirty="0" smtClean="0"/>
              <a:t>A</a:t>
            </a:r>
            <a:r>
              <a:rPr lang="he-IL" dirty="0" smtClean="0"/>
              <a:t> הפיכה ומציאת ההופכית שלה</a:t>
            </a:r>
            <a:endParaRPr lang="en-US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804" y="5134039"/>
            <a:ext cx="289143" cy="2992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220" y="5125764"/>
            <a:ext cx="432457" cy="346972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36" y="5125764"/>
            <a:ext cx="442514" cy="346972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53" y="5254100"/>
            <a:ext cx="417371" cy="45257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385" y="5125764"/>
            <a:ext cx="460114" cy="349486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11" y="5125764"/>
            <a:ext cx="626057" cy="281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6276" y="1690688"/>
            <a:ext cx="67246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500" dirty="0" smtClean="0"/>
              <a:t>מדרגים קנונית את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e-IL" sz="3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sz="3500" dirty="0" smtClean="0"/>
              <a:t>אם הגענו           אז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sz="3500" dirty="0" smtClean="0"/>
              <a:t>אחרת</a:t>
            </a:r>
            <a:r>
              <a:rPr lang="en-US" sz="3500" dirty="0" smtClean="0"/>
              <a:t>  </a:t>
            </a:r>
            <a:r>
              <a:rPr lang="he-IL" sz="3500" dirty="0" smtClean="0"/>
              <a:t>המטריצה אינה הפיכה.</a:t>
            </a:r>
            <a:r>
              <a:rPr lang="en-US" sz="3500" dirty="0" smtClean="0"/>
              <a:t> </a:t>
            </a:r>
            <a:r>
              <a:rPr lang="he-IL" sz="3500" dirty="0" smtClean="0"/>
              <a:t>   </a:t>
            </a:r>
            <a:endParaRPr lang="en-US" sz="3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75" y="1854201"/>
            <a:ext cx="887543" cy="41737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75" y="2863044"/>
            <a:ext cx="912686" cy="4173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2895830"/>
            <a:ext cx="1591543" cy="34445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524125" y="4161578"/>
            <a:ext cx="86868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הסבר (אם): צורה קנונית של </a:t>
            </a:r>
            <a:r>
              <a:rPr lang="en-US" sz="3500" dirty="0" smtClean="0"/>
              <a:t>A</a:t>
            </a:r>
            <a:r>
              <a:rPr lang="he-IL" sz="3500" dirty="0" smtClean="0"/>
              <a:t> היא </a:t>
            </a:r>
            <a:r>
              <a:rPr lang="en-US" sz="3500" dirty="0" smtClean="0"/>
              <a:t>I</a:t>
            </a:r>
            <a:endParaRPr lang="en-US" sz="3500" dirty="0"/>
          </a:p>
        </p:txBody>
      </p:sp>
      <p:sp>
        <p:nvSpPr>
          <p:cNvPr id="36" name="TextBox 35"/>
          <p:cNvSpPr txBox="1"/>
          <p:nvPr/>
        </p:nvSpPr>
        <p:spPr>
          <a:xfrm>
            <a:off x="2628901" y="5618845"/>
            <a:ext cx="85820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לכן ההופכית של </a:t>
            </a:r>
            <a:r>
              <a:rPr lang="en-US" sz="3500" dirty="0" smtClean="0"/>
              <a:t>A</a:t>
            </a:r>
            <a:r>
              <a:rPr lang="he-IL" sz="3500" dirty="0" smtClean="0"/>
              <a:t> היא                   ששווה ל </a:t>
            </a:r>
            <a:endParaRPr lang="en-US" sz="3500" dirty="0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220" y="5792224"/>
            <a:ext cx="432457" cy="346972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36" y="5792224"/>
            <a:ext cx="442514" cy="346972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53" y="5920560"/>
            <a:ext cx="417371" cy="45257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385" y="5792224"/>
            <a:ext cx="460114" cy="349486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220" y="6407474"/>
            <a:ext cx="688914" cy="346972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36" y="6407474"/>
            <a:ext cx="442514" cy="346972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53" y="6535810"/>
            <a:ext cx="417371" cy="45257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385" y="6407474"/>
            <a:ext cx="460114" cy="349486"/>
          </a:xfrm>
          <a:prstGeom prst="rect">
            <a:avLst/>
          </a:prstGeom>
        </p:spPr>
      </p:pic>
      <p:cxnSp>
        <p:nvCxnSpPr>
          <p:cNvPr id="21" name="מחבר חץ ישר 20"/>
          <p:cNvCxnSpPr/>
          <p:nvPr/>
        </p:nvCxnSpPr>
        <p:spPr>
          <a:xfrm>
            <a:off x="2800350" y="6535810"/>
            <a:ext cx="17716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-433388" y="5688449"/>
            <a:ext cx="29575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ביצוע אותן פעולות על</a:t>
            </a:r>
            <a:endParaRPr lang="en-US" sz="3500" dirty="0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6440160"/>
            <a:ext cx="196114" cy="2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5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אלגוריתם לקביעה אם </a:t>
            </a:r>
            <a:r>
              <a:rPr lang="en-US" dirty="0" smtClean="0"/>
              <a:t>A</a:t>
            </a:r>
            <a:r>
              <a:rPr lang="he-IL" dirty="0" smtClean="0"/>
              <a:t> הפיכה ומציאת ההופכית שלה</a:t>
            </a:r>
            <a:endParaRPr lang="en-US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804" y="5134039"/>
            <a:ext cx="289143" cy="2992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220" y="5125764"/>
            <a:ext cx="432457" cy="346972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36" y="5125764"/>
            <a:ext cx="442514" cy="346972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53" y="5254100"/>
            <a:ext cx="417371" cy="45257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385" y="5125764"/>
            <a:ext cx="460114" cy="34948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12" y="5125764"/>
            <a:ext cx="736685" cy="294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6276" y="1690688"/>
            <a:ext cx="67246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3500" dirty="0" smtClean="0"/>
              <a:t>מדרגים קנונית את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e-IL" sz="3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sz="3500" dirty="0" smtClean="0"/>
              <a:t>אם הגענו           אז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sz="3500" dirty="0" smtClean="0"/>
              <a:t>אחרת</a:t>
            </a:r>
            <a:r>
              <a:rPr lang="en-US" sz="3500" dirty="0" smtClean="0"/>
              <a:t>  </a:t>
            </a:r>
            <a:r>
              <a:rPr lang="he-IL" sz="3500" dirty="0" smtClean="0"/>
              <a:t>המטריצה אינה הפיכה.</a:t>
            </a:r>
            <a:r>
              <a:rPr lang="en-US" sz="3500" dirty="0" smtClean="0"/>
              <a:t> </a:t>
            </a:r>
            <a:r>
              <a:rPr lang="he-IL" sz="3500" dirty="0" smtClean="0"/>
              <a:t>   </a:t>
            </a:r>
            <a:endParaRPr lang="en-US" sz="3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75" y="1854201"/>
            <a:ext cx="887543" cy="41737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75" y="2863044"/>
            <a:ext cx="912686" cy="4173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2895830"/>
            <a:ext cx="1591543" cy="34445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38175" y="4161578"/>
            <a:ext cx="1057275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הסבר (אחרת): צורה קנונית של </a:t>
            </a:r>
            <a:r>
              <a:rPr lang="en-US" sz="3500" dirty="0" smtClean="0"/>
              <a:t>A</a:t>
            </a:r>
            <a:r>
              <a:rPr lang="he-IL" sz="3500" dirty="0" smtClean="0"/>
              <a:t> שונה מ </a:t>
            </a:r>
            <a:r>
              <a:rPr lang="en-US" sz="3500" dirty="0" smtClean="0"/>
              <a:t>I</a:t>
            </a:r>
            <a:r>
              <a:rPr lang="he-IL" sz="3500" dirty="0" smtClean="0"/>
              <a:t> -&gt;שורת אפסים</a:t>
            </a:r>
            <a:endParaRPr lang="en-US" sz="3500" dirty="0"/>
          </a:p>
        </p:txBody>
      </p:sp>
      <p:sp>
        <p:nvSpPr>
          <p:cNvPr id="27" name="TextBox 26"/>
          <p:cNvSpPr txBox="1"/>
          <p:nvPr/>
        </p:nvSpPr>
        <p:spPr>
          <a:xfrm>
            <a:off x="8624761" y="5120814"/>
            <a:ext cx="25861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500" dirty="0" smtClean="0"/>
              <a:t>עם שורת אפסים ולכן לא הפיכה</a:t>
            </a:r>
            <a:endParaRPr lang="en-US" sz="1500" dirty="0"/>
          </a:p>
        </p:txBody>
      </p:sp>
      <p:cxnSp>
        <p:nvCxnSpPr>
          <p:cNvPr id="11" name="מחבר חץ ישר 10"/>
          <p:cNvCxnSpPr/>
          <p:nvPr/>
        </p:nvCxnSpPr>
        <p:spPr>
          <a:xfrm>
            <a:off x="8296275" y="5324686"/>
            <a:ext cx="4095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סוגר מסולסל שמאלי 29"/>
          <p:cNvSpPr/>
          <p:nvPr/>
        </p:nvSpPr>
        <p:spPr>
          <a:xfrm rot="16200000">
            <a:off x="5910450" y="4676947"/>
            <a:ext cx="219772" cy="184868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TextBox 30"/>
          <p:cNvSpPr txBox="1"/>
          <p:nvPr/>
        </p:nvSpPr>
        <p:spPr>
          <a:xfrm>
            <a:off x="3988388" y="5902667"/>
            <a:ext cx="44928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מכפלה של </a:t>
            </a:r>
            <a:r>
              <a:rPr lang="he-IL" sz="2000" dirty="0" smtClean="0"/>
              <a:t>הפיכות</a:t>
            </a:r>
            <a:r>
              <a:rPr lang="he-IL" sz="2000" dirty="0"/>
              <a:t> </a:t>
            </a:r>
            <a:r>
              <a:rPr lang="he-IL" sz="2000" dirty="0" smtClean="0"/>
              <a:t>(אלמנטריות)</a:t>
            </a:r>
            <a:r>
              <a:rPr lang="he-IL" sz="2000" dirty="0" smtClean="0"/>
              <a:t> </a:t>
            </a:r>
            <a:r>
              <a:rPr lang="he-IL" sz="2000" dirty="0" smtClean="0"/>
              <a:t>ולכן הפיכה</a:t>
            </a:r>
            <a:endParaRPr lang="he-IL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-163444" y="5024371"/>
            <a:ext cx="398145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אם      הפיכה. </a:t>
            </a:r>
          </a:p>
          <a:p>
            <a:pPr algn="ctr"/>
            <a:r>
              <a:rPr lang="he-IL" sz="2800" dirty="0" smtClean="0"/>
              <a:t>אזי כל המכפלה </a:t>
            </a:r>
            <a:r>
              <a:rPr lang="he-IL" sz="2800" dirty="0" err="1" smtClean="0"/>
              <a:t>היתה</a:t>
            </a:r>
            <a:r>
              <a:rPr lang="he-IL" sz="2800" dirty="0" smtClean="0"/>
              <a:t> הפיכה. סתירה </a:t>
            </a:r>
            <a:endParaRPr lang="he-IL" sz="2800" dirty="0"/>
          </a:p>
        </p:txBody>
      </p:sp>
      <p:pic>
        <p:nvPicPr>
          <p:cNvPr id="33" name="תמונה 3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76" y="5149499"/>
            <a:ext cx="289179" cy="2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0939"/>
            <a:ext cx="1199021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תרגיל: עבור המטריצה הבא – קבע האם היא הפיכה ואם כן, בטא אותה כמכפלה של אלמנטריות.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29" y="1314624"/>
            <a:ext cx="3344418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96" y="461865"/>
            <a:ext cx="2303085" cy="429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הגדרה: מטריצה  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9" name="TextBox 8"/>
          <p:cNvSpPr txBox="1"/>
          <p:nvPr/>
        </p:nvSpPr>
        <p:spPr>
          <a:xfrm>
            <a:off x="5085347" y="1370117"/>
            <a:ext cx="6481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אם קיימת מטריצה</a:t>
            </a:r>
            <a:r>
              <a:rPr lang="he-IL" sz="3500" dirty="0"/>
              <a:t> </a:t>
            </a:r>
            <a:r>
              <a:rPr lang="he-IL" sz="3500" dirty="0" smtClean="0"/>
              <a:t> </a:t>
            </a:r>
            <a:endParaRPr lang="en-US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1729875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תקרא הפיכה </a:t>
            </a:r>
            <a:endParaRPr lang="en-US" sz="3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49" y="1495099"/>
            <a:ext cx="2329904" cy="42910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035" y="2892245"/>
            <a:ext cx="3476418" cy="3989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9349" y="1370117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המקיימת: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312822" y="3968937"/>
            <a:ext cx="112535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500" dirty="0" smtClean="0"/>
              <a:t>אם קיימת, קיימת רק </a:t>
            </a:r>
            <a:r>
              <a:rPr lang="en-US" sz="3500" dirty="0" smtClean="0"/>
              <a:t>B</a:t>
            </a:r>
            <a:r>
              <a:rPr lang="he-IL" sz="3500" dirty="0" smtClean="0"/>
              <a:t> אחת כזאת. </a:t>
            </a:r>
          </a:p>
          <a:p>
            <a:pPr algn="ctr"/>
            <a:r>
              <a:rPr lang="he-IL" sz="3500" dirty="0" smtClean="0"/>
              <a:t>היא נקראת ההופכית של </a:t>
            </a:r>
            <a:r>
              <a:rPr lang="en-US" sz="3500" dirty="0" smtClean="0"/>
              <a:t>A</a:t>
            </a:r>
            <a:r>
              <a:rPr lang="he-IL" sz="3500" dirty="0" smtClean="0"/>
              <a:t> ומסומנת:</a:t>
            </a:r>
            <a:endParaRPr lang="en-US" sz="3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49" y="5586609"/>
            <a:ext cx="931962" cy="45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כותרת 1"/>
          <p:cNvSpPr txBox="1">
            <a:spLocks/>
          </p:cNvSpPr>
          <p:nvPr/>
        </p:nvSpPr>
        <p:spPr>
          <a:xfrm>
            <a:off x="0" y="-133350"/>
            <a:ext cx="11990219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פתרון: נדרג ונעקוב </a:t>
            </a:r>
          </a:p>
          <a:p>
            <a:r>
              <a:rPr lang="he-IL" sz="2800" dirty="0" smtClean="0"/>
              <a:t>אחרי הפעולות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459849"/>
            <a:ext cx="6636029" cy="1503731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2712591"/>
            <a:ext cx="9617143" cy="150354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339" y="254280"/>
            <a:ext cx="344500" cy="27409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71" y="2671313"/>
            <a:ext cx="354558" cy="274091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93" y="2671314"/>
            <a:ext cx="357073" cy="274091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59" y="3269574"/>
            <a:ext cx="372161" cy="2338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591920" y="2712590"/>
            <a:ext cx="153352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המטריצה הפיכה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053" y="4384117"/>
            <a:ext cx="231343" cy="374675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" y="4965331"/>
            <a:ext cx="12145518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53" y="979707"/>
            <a:ext cx="231343" cy="374675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31" y="275950"/>
            <a:ext cx="3095096" cy="342504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51" y="1554940"/>
            <a:ext cx="2549804" cy="367132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93" y="2213870"/>
            <a:ext cx="231343" cy="37467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51" y="2842623"/>
            <a:ext cx="2743428" cy="412395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043" y="3509096"/>
            <a:ext cx="231343" cy="3746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8" y="4621541"/>
            <a:ext cx="11599847" cy="15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390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96" y="461865"/>
            <a:ext cx="2303085" cy="429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הגדרה: מטריצה  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9" name="TextBox 8"/>
          <p:cNvSpPr txBox="1"/>
          <p:nvPr/>
        </p:nvSpPr>
        <p:spPr>
          <a:xfrm>
            <a:off x="5085347" y="1370117"/>
            <a:ext cx="6481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אם קיימת מטריצה</a:t>
            </a:r>
            <a:r>
              <a:rPr lang="he-IL" sz="3500" dirty="0"/>
              <a:t> </a:t>
            </a:r>
            <a:r>
              <a:rPr lang="he-IL" sz="3500" dirty="0" smtClean="0"/>
              <a:t> </a:t>
            </a:r>
            <a:endParaRPr lang="en-US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1729875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תקרא הפיכה </a:t>
            </a:r>
            <a:endParaRPr lang="en-US" sz="3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49" y="1495099"/>
            <a:ext cx="2329904" cy="42910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035" y="2892245"/>
            <a:ext cx="3476418" cy="3989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9349" y="1370117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המקיימת: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9865894" y="3968937"/>
            <a:ext cx="17004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למשל:</a:t>
            </a:r>
            <a:endParaRPr lang="en-US" sz="3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1" y="2803306"/>
            <a:ext cx="931962" cy="45927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896" y="3855452"/>
            <a:ext cx="2637486" cy="1003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06779" y="3968937"/>
            <a:ext cx="23394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הפיכה. כי:</a:t>
            </a:r>
            <a:endParaRPr lang="en-US" sz="35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4" y="5085009"/>
            <a:ext cx="11439692" cy="1003200"/>
          </a:xfrm>
          <a:prstGeom prst="rect">
            <a:avLst/>
          </a:prstGeom>
        </p:spPr>
      </p:pic>
      <p:cxnSp>
        <p:nvCxnSpPr>
          <p:cNvPr id="15" name="מחבר חץ ישר 14"/>
          <p:cNvCxnSpPr/>
          <p:nvPr/>
        </p:nvCxnSpPr>
        <p:spPr>
          <a:xfrm>
            <a:off x="1243263" y="3609474"/>
            <a:ext cx="986590" cy="11630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955326">
            <a:off x="1275040" y="3730410"/>
            <a:ext cx="16345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ההופכית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0086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96" y="461865"/>
            <a:ext cx="2303085" cy="429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הגדרה: מטריצה  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9" name="TextBox 8"/>
          <p:cNvSpPr txBox="1"/>
          <p:nvPr/>
        </p:nvSpPr>
        <p:spPr>
          <a:xfrm>
            <a:off x="5085347" y="1370117"/>
            <a:ext cx="6481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אם קיימת מטריצה</a:t>
            </a:r>
            <a:r>
              <a:rPr lang="he-IL" sz="3500" dirty="0"/>
              <a:t> </a:t>
            </a:r>
            <a:r>
              <a:rPr lang="he-IL" sz="3500" dirty="0" smtClean="0"/>
              <a:t> </a:t>
            </a:r>
            <a:endParaRPr lang="en-US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1729875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תקרא הפיכה </a:t>
            </a:r>
            <a:endParaRPr lang="en-US" sz="3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49" y="1495099"/>
            <a:ext cx="2329904" cy="42910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035" y="2892245"/>
            <a:ext cx="3476418" cy="3989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9349" y="1370117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המקיימת: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9865894" y="3968937"/>
            <a:ext cx="17004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למשל:</a:t>
            </a:r>
            <a:endParaRPr lang="en-US" sz="35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520" y="5404990"/>
            <a:ext cx="1418057" cy="344457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671" y="4092109"/>
            <a:ext cx="1066057" cy="299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57496" y="3921618"/>
            <a:ext cx="23394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הפיכה. כי:</a:t>
            </a:r>
            <a:endParaRPr lang="en-US" sz="3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05" y="4143608"/>
            <a:ext cx="2778286" cy="2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4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96" y="461865"/>
            <a:ext cx="2303085" cy="429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הגדרה: מטריצה  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9" name="TextBox 8"/>
          <p:cNvSpPr txBox="1"/>
          <p:nvPr/>
        </p:nvSpPr>
        <p:spPr>
          <a:xfrm>
            <a:off x="5085347" y="1370117"/>
            <a:ext cx="6481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אם קיימת מטריצה</a:t>
            </a:r>
            <a:r>
              <a:rPr lang="he-IL" sz="3500" dirty="0"/>
              <a:t> </a:t>
            </a:r>
            <a:r>
              <a:rPr lang="he-IL" sz="3500" dirty="0" smtClean="0"/>
              <a:t> </a:t>
            </a:r>
            <a:endParaRPr lang="en-US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1729875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תקרא הפיכה </a:t>
            </a:r>
            <a:endParaRPr lang="en-US" sz="3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49" y="1495099"/>
            <a:ext cx="2329904" cy="42910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035" y="2892245"/>
            <a:ext cx="3476418" cy="3989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9349" y="1370117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המקיימת: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5085348" y="3968937"/>
            <a:ext cx="648101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הערה: עבור</a:t>
            </a:r>
            <a:r>
              <a:rPr lang="he-IL" sz="3500" dirty="0"/>
              <a:t> </a:t>
            </a:r>
            <a:r>
              <a:rPr lang="he-IL" sz="3500" dirty="0" smtClean="0"/>
              <a:t>כל מטריצה לא ריבועית </a:t>
            </a:r>
            <a:endParaRPr lang="en-US" sz="3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44" y="4069855"/>
            <a:ext cx="385524" cy="3989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85816" y="4837617"/>
            <a:ext cx="618054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לא ניתן למצוא מטריצה </a:t>
            </a:r>
            <a:endParaRPr lang="en-US" sz="3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139" y="4953622"/>
            <a:ext cx="402286" cy="37881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219456" y="4837617"/>
            <a:ext cx="618054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המקיימת</a:t>
            </a:r>
            <a:endParaRPr lang="en-US" sz="35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1" y="4953622"/>
            <a:ext cx="1870628" cy="398933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1" y="5584564"/>
            <a:ext cx="1867276" cy="39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96" y="461865"/>
            <a:ext cx="2303085" cy="429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הגדרה: מטריצה  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9" name="TextBox 8"/>
          <p:cNvSpPr txBox="1"/>
          <p:nvPr/>
        </p:nvSpPr>
        <p:spPr>
          <a:xfrm>
            <a:off x="5085347" y="1370117"/>
            <a:ext cx="6481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אם קיימת מטריצה</a:t>
            </a:r>
            <a:r>
              <a:rPr lang="he-IL" sz="3500" dirty="0"/>
              <a:t> </a:t>
            </a:r>
            <a:r>
              <a:rPr lang="he-IL" sz="3500" dirty="0" smtClean="0"/>
              <a:t> </a:t>
            </a:r>
            <a:endParaRPr lang="en-US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1729875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תקרא הפיכה </a:t>
            </a:r>
            <a:endParaRPr lang="en-US" sz="3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49" y="1495099"/>
            <a:ext cx="2329904" cy="42910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035" y="2892245"/>
            <a:ext cx="3476418" cy="3989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9349" y="1370117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המקיימת:</a:t>
            </a:r>
            <a:endParaRPr lang="en-US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9865894" y="3968937"/>
            <a:ext cx="17004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משפט:</a:t>
            </a:r>
            <a:endParaRPr lang="en-US" sz="3500" dirty="0"/>
          </a:p>
        </p:txBody>
      </p:sp>
      <p:sp>
        <p:nvSpPr>
          <p:cNvPr id="19" name="TextBox 18"/>
          <p:cNvSpPr txBox="1"/>
          <p:nvPr/>
        </p:nvSpPr>
        <p:spPr>
          <a:xfrm>
            <a:off x="8043486" y="3968937"/>
            <a:ext cx="17004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אם </a:t>
            </a:r>
            <a:endParaRPr lang="en-US" sz="3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443" y="4084941"/>
            <a:ext cx="1870628" cy="39893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45791" y="3968937"/>
            <a:ext cx="17004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א</a:t>
            </a:r>
            <a:r>
              <a:rPr lang="he-IL" sz="3500" dirty="0"/>
              <a:t>ז</a:t>
            </a:r>
            <a:r>
              <a:rPr lang="he-IL" sz="3500" dirty="0" smtClean="0"/>
              <a:t> </a:t>
            </a:r>
            <a:endParaRPr lang="en-US" sz="3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748" y="4084941"/>
            <a:ext cx="1867276" cy="39893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5011" y="3968937"/>
            <a:ext cx="239743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(וכן להיפך)</a:t>
            </a:r>
            <a:endParaRPr lang="en-US" sz="3500" dirty="0"/>
          </a:p>
        </p:txBody>
      </p:sp>
      <p:sp>
        <p:nvSpPr>
          <p:cNvPr id="24" name="TextBox 23"/>
          <p:cNvSpPr txBox="1"/>
          <p:nvPr/>
        </p:nvSpPr>
        <p:spPr>
          <a:xfrm>
            <a:off x="160421" y="5180116"/>
            <a:ext cx="1140593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מסקנה: מספיק אחד מהשוויונות בשביל שמטריצה תהיה הפיכה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7741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530" y="461865"/>
            <a:ext cx="3000380" cy="5129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9684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תרגיל: תהיינה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2654969" y="1054646"/>
            <a:ext cx="89113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</p:txBody>
      </p:sp>
      <p:sp>
        <p:nvSpPr>
          <p:cNvPr id="9" name="TextBox 8"/>
          <p:cNvSpPr txBox="1"/>
          <p:nvPr/>
        </p:nvSpPr>
        <p:spPr>
          <a:xfrm>
            <a:off x="4555957" y="1370117"/>
            <a:ext cx="70104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הוכיחו: אם </a:t>
            </a:r>
            <a:r>
              <a:rPr lang="en-US" sz="3500" dirty="0" smtClean="0"/>
              <a:t>A</a:t>
            </a:r>
            <a:r>
              <a:rPr lang="he-IL" sz="3500" dirty="0" smtClean="0"/>
              <a:t> הפיכה אז </a:t>
            </a:r>
            <a:r>
              <a:rPr lang="en-US" sz="3500" dirty="0" smtClean="0"/>
              <a:t>B</a:t>
            </a:r>
            <a:r>
              <a:rPr lang="he-IL" sz="3500" dirty="0" smtClean="0"/>
              <a:t> הפיכה</a:t>
            </a:r>
            <a:endParaRPr lang="en-US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1729875" y="360946"/>
            <a:ext cx="40666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המקיימות</a:t>
            </a:r>
            <a:endParaRPr lang="en-US" sz="35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93" y="461865"/>
            <a:ext cx="3198170" cy="47603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865894" y="2227735"/>
            <a:ext cx="17004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500" dirty="0" smtClean="0"/>
              <a:t>פתרון:</a:t>
            </a:r>
            <a:endParaRPr lang="en-US" sz="35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25" y="2382639"/>
            <a:ext cx="3198170" cy="476038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96" y="3181099"/>
            <a:ext cx="231314" cy="374629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23" y="3738198"/>
            <a:ext cx="2246094" cy="462629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96" y="4536657"/>
            <a:ext cx="231314" cy="374629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898" y="5136496"/>
            <a:ext cx="4274283" cy="462629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821" y="5136496"/>
            <a:ext cx="1659427" cy="462629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831" y="5216706"/>
            <a:ext cx="834742" cy="375467"/>
          </a:xfrm>
          <a:prstGeom prst="rect">
            <a:avLst/>
          </a:prstGeom>
        </p:spPr>
      </p:pic>
      <p:cxnSp>
        <p:nvCxnSpPr>
          <p:cNvPr id="3" name="מחבר ישר 2"/>
          <p:cNvCxnSpPr/>
          <p:nvPr/>
        </p:nvCxnSpPr>
        <p:spPr>
          <a:xfrm>
            <a:off x="1729875" y="5788152"/>
            <a:ext cx="583557" cy="91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2497971" y="5788152"/>
            <a:ext cx="583557" cy="91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תמונה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09" y="6167683"/>
            <a:ext cx="962132" cy="459277"/>
          </a:xfrm>
          <a:prstGeom prst="rect">
            <a:avLst/>
          </a:prstGeom>
        </p:spPr>
      </p:pic>
      <p:cxnSp>
        <p:nvCxnSpPr>
          <p:cNvPr id="11" name="מחבר חץ ישר 10"/>
          <p:cNvCxnSpPr/>
          <p:nvPr/>
        </p:nvCxnSpPr>
        <p:spPr>
          <a:xfrm flipH="1">
            <a:off x="1729875" y="5797296"/>
            <a:ext cx="124946" cy="189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50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44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21.1849"/>
  <p:tag name="LATEXADDIN" val="\documentclass{article}&#10;\usepackage{amsmath}&#10;\usepackage{amssymb}&#10;\usepackage{amsthm}&#10;\usepackage{xcolor}&#10;\pagestyle{empty}&#10;\begin{document}&#10;&#10;&#10;$B\in \mathbb{F}^{n\times n}$&#10;\end{document}"/>
  <p:tag name="IGUANATEXSIZE" val="44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10.75"/>
  <p:tag name="OUTPUTDPI" val="1200"/>
  <p:tag name="LATEXADDIN" val="\documentclass{article}&#10;\usepackage{amsmath}&#10;\usepackage{amssymb}&#10;\usepackage{amsthm}&#10;\usepackage{xcolor}&#10;\pagestyle{empty}&#10;\begin{document}&#10;&#10;&#10;$\rho(I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626.25"/>
  <p:tag name="OUTPUTDPI" val="1200"/>
  <p:tag name="LATEXADDIN" val="\documentclass{article}&#10;\usepackage{amsmath}&#10;\usepackage{amssymb}&#10;\usepackage{amsthm}&#10;\usepackage{xcolor}&#10;\pagestyle{empty}&#10;\begin{document}&#10;&#10;&#10;$5\cdot R_{1}\rightarrow R_{1}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$&#10;\left(\begin{array}{ccc}&#10;5 &amp; 0 &amp; 0\\&#10;0 &amp; 1 &amp; 0\\&#10;0 &amp; 0 &amp; 1&#10;\end{array}\right)$&#10;\end{document}"/>
  <p:tag name="IGUANATEXSIZE" val="33"/>
  <p:tag name="IGUANATEXCURSOR" val="143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60"/>
  <p:tag name="OUTPUTDPI" val="1200"/>
  <p:tag name="LATEXADDIN" val="\documentclass{article}&#10;\usepackage{amsmath}&#10;\usepackage{amssymb}&#10;\usepackage{amsthm}&#10;\usepackage{xcolor}&#10;\pagestyle{empty}&#10;\begin{document}&#10;&#10;&#10;$\rho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10.75"/>
  <p:tag name="OUTPUTDPI" val="1200"/>
  <p:tag name="LATEXADDIN" val="\documentclass{article}&#10;\usepackage{amsmath}&#10;\usepackage{amssymb}&#10;\usepackage{amsthm}&#10;\usepackage{xcolor}&#10;\pagestyle{empty}&#10;\begin{document}&#10;&#10;&#10;$\rho(I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781.4023"/>
  <p:tag name="LATEXADDIN" val="\documentclass{article}&#10;\usepackage{amsmath}&#10;\usepackage{amssymb}&#10;\usepackage{amsthm}&#10;\usepackage{xcolor}&#10;\pagestyle{empty}&#10;\begin{document}&#10;&#10;&#10;$R_1\leftarrow R_{1}-R_{3}$&#10;\end{document}"/>
  <p:tag name="IGUANATEXSIZE" val="33"/>
  <p:tag name="IGUANATEXCURSOR" val="16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03.25"/>
  <p:tag name="OUTPUTDPI" val="1200"/>
  <p:tag name="LATEXADDIN" val="\documentclass{article}&#10;\usepackage{amsmath}&#10;\usepackage{amssymb}&#10;\usepackage{amsthm}&#10;\usepackage{xcolor}&#10;\pagestyle{empty}&#10;\begin{document}&#10;&#10;$&#10;\left(\begin{array}{ccc}&#10;1 &amp; 0 &amp; -1\\&#10;0 &amp; 1 &amp; 0\\&#10;0 &amp; 0 &amp; 1&#10;\end{array}\right)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24.5"/>
  <p:tag name="OUTPUTDPI" val="1200"/>
  <p:tag name="LATEXADDIN" val="\documentclass{article}&#10;\usepackage{amsmath}&#10;\usepackage{amssymb}&#10;\usepackage{amsthm}&#10;\usepackage{xcolor}&#10;\pagestyle{empty}&#10;\begin{document}&#10;&#10;&#10;$\rho(I)A=\rho(A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777.6528"/>
  <p:tag name="LATEXADDIN" val="\documentclass{article}&#10;\usepackage{amsmath}&#10;\usepackage{amssymb}&#10;\usepackage{amsthm}&#10;\usepackage{xcolor}&#10;\pagestyle{empty}&#10;\begin{document}&#10;&#10;&#10;$AB=I=BA$&#10;\end{document}"/>
  <p:tag name="IGUANATEXSIZE" val="44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626.25"/>
  <p:tag name="OUTPUTDPI" val="1200"/>
  <p:tag name="LATEXADDIN" val="\documentclass{article}&#10;\usepackage{amsmath}&#10;\usepackage{amssymb}&#10;\usepackage{amsthm}&#10;\usepackage{xcolor}&#10;\pagestyle{empty}&#10;\begin{document}&#10;&#10;&#10;$5\cdot R_{1}\rightarrow R_{1}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$&#10;\left(\begin{array}{ccc}&#10;5 &amp; 0 &amp; 0\\&#10;0 &amp; 1 &amp; 0\\&#10;0 &amp; 0 &amp; 1&#10;\end{array}\right)$&#10;\end{document}"/>
  <p:tag name="IGUANATEXSIZE" val="33"/>
  <p:tag name="IGUANATEXCURSOR" val="143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60"/>
  <p:tag name="OUTPUTDPI" val="1200"/>
  <p:tag name="LATEXADDIN" val="\documentclass{article}&#10;\usepackage{amsmath}&#10;\usepackage{amssymb}&#10;\usepackage{amsthm}&#10;\usepackage{xcolor}&#10;\pagestyle{empty}&#10;\begin{document}&#10;&#10;&#10;$\rho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10.75"/>
  <p:tag name="OUTPUTDPI" val="1200"/>
  <p:tag name="LATEXADDIN" val="\documentclass{article}&#10;\usepackage{amsmath}&#10;\usepackage{amssymb}&#10;\usepackage{amsthm}&#10;\usepackage{xcolor}&#10;\pagestyle{empty}&#10;\begin{document}&#10;&#10;&#10;$\rho(I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07.75"/>
  <p:tag name="OUTPUTDPI" val="1200"/>
  <p:tag name="LATEXADDIN" val="\documentclass{article}&#10;\usepackage{amsmath}&#10;\usepackage{amssymb}&#10;\usepackage{amsthm}&#10;\usepackage{xcolor}&#10;\pagestyle{empty}&#10;\begin{document}&#10;&#10;&#10;$A=&#10;\left(\begin{array}{ccc}&#10;0 &amp; 1 &amp; 2\\&#10;\pi &amp; 3 &amp; -3\\&#10;5&amp; 3 &amp; 0&#10;\end{array}\right)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39.25"/>
  <p:tag name="OUTPUTDPI" val="1200"/>
  <p:tag name="LATEXADDIN" val="\documentclass{article}&#10;\usepackage{amsmath}&#10;\usepackage{amssymb}&#10;\usepackage{amsthm}&#10;\usepackage{xcolor}&#10;\pagestyle{empty}&#10;\begin{document}&#10;&#10;&#10;$\rho(A)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16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5 &amp; 10\\&#10;\pi &amp; 3 &amp; -3\\&#10;5&amp; 3 &amp; 0&#10;\end{array}\right)&#10;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16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1 &amp; 2\\&#10;\pi &amp; 3 &amp; -3\\&#10;5&amp; 3 &amp; 0&#10;\end{array}\right)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08.4739"/>
  <p:tag name="LATEXADDIN" val="\documentclass{article}&#10;\usepackage{amsmath}&#10;\usepackage{amssymb}&#10;\usepackage{amsthm}&#10;\usepackage{xcolor}&#10;\pagestyle{empty}&#10;\begin{document}&#10;&#10;&#10;$A^{-1}$&#10;\end{document}"/>
  <p:tag name="IGUANATEXSIZE" val="44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9854"/>
  <p:tag name="ORIGINALWIDTH" val="163.4795"/>
  <p:tag name="LATEXADDIN" val="\documentclass{article}&#10;\usepackage{amsmath}&#10;\usepackage{amssymb}&#10;\usepackage{amsthm}&#10;\usepackage{xcolor}&#10;\pagestyle{empty}&#10;\begin{document}&#10;&#10;&#10;$\xrightarrow{\rho_1}$&#10;\end{document}"/>
  <p:tag name="IGUANATEXSIZE" val="33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8.9839"/>
  <p:tag name="LATEXADDIN" val="\documentclass{article}&#10;\usepackage{amsmath}&#10;\usepackage{amssymb}&#10;\usepackage{amsthm}&#10;\usepackage{xcolor}&#10;\pagestyle{empty}&#10;\begin{document}&#10;&#10;&#10;$E_1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9854"/>
  <p:tag name="ORIGINALWIDTH" val="163.4795"/>
  <p:tag name="LATEXADDIN" val="\documentclass{article}&#10;\usepackage{amsmath}&#10;\usepackage{amssymb}&#10;\usepackage{amsthm}&#10;\usepackage{xcolor}&#10;\pagestyle{empty}&#10;\begin{document}&#10;&#10;&#10;$\xrightarrow{\rho_2}$&#10;\end{document}"/>
  <p:tag name="IGUANATEXSIZE" val="33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usepackage{amssymb}&#10;\usepackage{amsthm}&#10;\usepackage{xcolor}&#10;\pagestyle{empty}&#10;\begin{document}&#10;&#10;&#10;$\cdots $&#10;\end{document}"/>
  <p:tag name="IGUANATEXSIZE" val="33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9854"/>
  <p:tag name="ORIGINALWIDTH" val="168.7289"/>
  <p:tag name="LATEXADDIN" val="\documentclass{article}&#10;\usepackage{amsmath}&#10;\usepackage{amssymb}&#10;\usepackage{amsthm}&#10;\usepackage{xcolor}&#10;\pagestyle{empty}&#10;\begin{document}&#10;&#10;&#10;$\xrightarrow{\rho_k}$&#10;\end{document}"/>
  <p:tag name="IGUANATEXSIZE" val="33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usepackage{amssymb}&#10;\usepackage{amsthm}&#10;\usepackage{xcolor}&#10;\pagestyle{empty}&#10;\begin{document}&#10;&#10;&#10;$U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1.9835"/>
  <p:tag name="LATEXADDIN" val="\documentclass{article}&#10;\usepackage{amsmath}&#10;\usepackage{amssymb}&#10;\usepackage{amsthm}&#10;\usepackage{xcolor}&#10;\pagestyle{empty}&#10;\begin{document}&#10;&#10;&#10;$E_2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usepackage{amssymb}&#10;\usepackage{amsthm}&#10;\usepackage{xcolor}&#10;\pagestyle{empty}&#10;\begin{document}&#10;&#10;&#10;$\cdots $&#10;\end{document}"/>
  <p:tag name="IGUANATEXSIZE" val="33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37.2328"/>
  <p:tag name="LATEXADDIN" val="\documentclass{article}&#10;\usepackage{amsmath}&#10;\usepackage{amssymb}&#10;\usepackage{amsthm}&#10;\usepackage{xcolor}&#10;\pagestyle{empty}&#10;\begin{document}&#10;&#10;&#10;$E_k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44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19.7225"/>
  <p:tag name="LATEXADDIN" val="\documentclass{article}&#10;\usepackage{amsmath}&#10;\usepackage{amssymb}&#10;\usepackage{amsthm}&#10;\usepackage{xcolor}&#10;\pagestyle{empty}&#10;\begin{document}&#10;&#10;&#10;$=U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449.1938"/>
  <p:tag name="LATEXADDIN" val="\documentclass{article}&#10;\usepackage{amsmath}&#10;\usepackage{amssymb}&#10;\usepackage{amsthm}&#10;\usepackage{xcolor}&#10;\pagestyle{empty}&#10;\begin{document}&#10;&#10;&#10;$EA=U$&#10;\end{document}"/>
  <p:tag name="IGUANATEXSIZE" val="33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1.48859"/>
  <p:tag name="LATEXADDIN" val="\documentclass{article}&#10;\usepackage{amsmath}&#10;\usepackage{amssymb}&#10;\usepackage{amsthm}&#10;\usepackage{xcolor}&#10;\pagestyle{empty}&#10;\begin{document}&#10;&#10;&#10;$E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73.9408"/>
  <p:tag name="LATEXADDIN" val="\documentclass{article}&#10;\usepackage{amsmath}&#10;\usepackage{amssymb}&#10;\usepackage{amsthm}&#10;\usepackage{xcolor}&#10;\pagestyle{empty}&#10;\begin{document}&#10;&#10;&#10;$E=\rho(I)$&#10;\end{document}"/>
  <p:tag name="IGUANATEXSIZE" val="33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740.9074"/>
  <p:tag name="LATEXADDIN" val="\documentclass{article}&#10;\usepackage{amsmath}&#10;\usepackage{amssymb}&#10;\usepackage{amsthm}&#10;\usepackage{xcolor}&#10;\pagestyle{empty}&#10;\begin{document}&#10;&#10;&#10;$E^{-1}=\rho^{-1}(I)$&#10;\end{document}"/>
  <p:tag name="IGUANATEXSIZE" val="33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796.4005"/>
  <p:tag name="LATEXADDIN" val="\documentclass{article}&#10;\usepackage{amsmath}&#10;\usepackage{amssymb}&#10;\usepackage{amsthm}&#10;\usepackage{xcolor}&#10;\pagestyle{empty}&#10;\begin{document}&#10;&#10;&#10;$\rho^{-1}(I)\cdot \rho(I)=$&#10;\end{document}"/>
  <p:tag name="IGUANATEXSIZE" val="33"/>
  <p:tag name="IGUANATEXCURSOR" val="1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641.9197"/>
  <p:tag name="LATEXADDIN" val="\documentclass{article}&#10;\usepackage{amsmath}&#10;\usepackage{amssymb}&#10;\usepackage{amsthm}&#10;\usepackage{xcolor}&#10;\pagestyle{empty}&#10;\begin{document}&#10;&#10;&#10;$\rho^{-1}( \rho(I))=$&#10;\end{document}"/>
  <p:tag name="IGUANATEXSIZE" val="33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372.7034"/>
  <p:tag name="LATEXADDIN" val="\documentclass{article}&#10;\usepackage{amsmath}&#10;\usepackage{amssymb}&#10;\usepackage{amsthm}&#10;\usepackage{xcolor}&#10;\pagestyle{empty}&#10;\begin{document}&#10;&#10;&#10;$\rho^{-1}(A)$&#10;\end{document}"/>
  <p:tag name="IGUANATEXSIZE" val="28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58.49268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21.1849"/>
  <p:tag name="LATEXADDIN" val="\documentclass{article}&#10;\usepackage{amsmath}&#10;\usepackage{amssymb}&#10;\usepackage{amsthm}&#10;\usepackage{xcolor}&#10;\pagestyle{empty}&#10;\begin{document}&#10;&#10;&#10;$B\in \mathbb{F}^{n\times n}$&#10;\end{document}"/>
  <p:tag name="IGUANATEXSIZE" val="44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73.9408"/>
  <p:tag name="LATEXADDIN" val="\documentclass{article}&#10;\usepackage{amsmath}&#10;\usepackage{amssymb}&#10;\usepackage{amsthm}&#10;\usepackage{xcolor}&#10;\pagestyle{empty}&#10;\begin{document}&#10;&#10;&#10;$E=\rho(I)$&#10;\end{document}"/>
  <p:tag name="IGUANATEXSIZE" val="33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740.9074"/>
  <p:tag name="LATEXADDIN" val="\documentclass{article}&#10;\usepackage{amsmath}&#10;\usepackage{amssymb}&#10;\usepackage{amsthm}&#10;\usepackage{xcolor}&#10;\pagestyle{empty}&#10;\begin{document}&#10;&#10;&#10;$E^{-1}=\rho^{-1}(I)$&#10;\end{document}"/>
  <p:tag name="IGUANATEXSIZE" val="33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0.311"/>
  <p:tag name="ORIGINALWIDTH" val="3886.764"/>
  <p:tag name="LATEXADDIN" val="\documentclass{article}&#10;\usepackage{amsmath}&#10;\usepackage{amssymb}&#10;\usepackage{amsthm}&#10;\usepackage{xcolor}&#10;\pagestyle{empty}&#10;\begin{document}&#10;&#10;&#10;$\begin{array}{c|c|c|c}&#10;\rho &amp; E=\rho(I) &amp; E^{-1}=\rho^{-1}(I) &amp; \rho^{-1}\\&#10;\hline R_{1}\leftrightarrow R_{2} &amp; \left(\begin{array}{ccc}&#10;0 &amp; 1 &amp; 0\\&#10;1 &amp; 0 &amp; 0\\&#10;0 &amp; 0 &amp; 1&#10;\end{array}\right) &amp; \left(\begin{array}{ccc}&#10;0 &amp; 1 &amp; 0\\&#10;1 &amp; 0 &amp; 0\\&#10;0 &amp; 0 &amp; 1&#10;\end{array}\right) &amp; R_{1}\leftrightarrow R_{2}\\&#10;\hline R_{3}\leftarrow5R_{3} &amp; \left(\begin{array}{ccc}&#10;1 &amp; 0 &amp; 0\\&#10;0 &amp; 1 &amp; 0\\&#10;0 &amp; 0 &amp; 5&#10;\end{array}\right) &amp; \left(\begin{array}{ccc}&#10;1 &amp; 0 &amp; 0\\&#10;0 &amp; 1 &amp; 0\\&#10;0 &amp; 0 &amp; \frac{1}{5}&#10;\end{array}\right) &amp; R_{3}\leftarrow\frac{1}{5}R_{3}\\&#10;\hline R_{2}\leftarrow R_{2}-4R_{3} &amp; \left(\begin{array}{ccc}&#10;1 &amp; 0 &amp; 0\\&#10;0 &amp; 1 &amp; -4\\&#10;0 &amp; 0 &amp; 1&#10;\end{array}\right) &amp; \left(\begin{array}{ccc}&#10;1 &amp; 0 &amp; 0\\&#10;0 &amp; 1 &amp; 4\\&#10;0 &amp; 0 &amp; 1&#10;\end{array}\right) &amp; R_{2}\leftarrow R_{2}+4R_{3}&#10;\end{array}$&#10;\end{document}"/>
  <p:tag name="IGUANATEXSIZE" val="25"/>
  <p:tag name="IGUANATEXCURSOR" val="9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3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3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3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08.4739"/>
  <p:tag name="LATEXADDIN" val="\documentclass{article}&#10;\usepackage{amsmath}&#10;\usepackage{amssymb}&#10;\usepackage{amsthm}&#10;\usepackage{xcolor}&#10;\pagestyle{empty}&#10;\begin{document}&#10;&#10;&#10;$A^{-1}$&#10;\end{document}"/>
  <p:tag name="IGUANATEXSIZE" val="3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506.9366"/>
  <p:tag name="LATEXADDIN" val="\documentclass{article}&#10;\usepackage{amsmath}&#10;\usepackage{amssymb}&#10;\usepackage{amsthm}&#10;\usepackage{xcolor}&#10;\pagestyle{empty}&#10;\begin{document}&#10;&#10;&#10;$v=A^{-1}b$&#10;\end{document}"/>
  <p:tag name="IGUANATEXSIZE" val="3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777.6528"/>
  <p:tag name="LATEXADDIN" val="\documentclass{article}&#10;\usepackage{amsmath}&#10;\usepackage{amssymb}&#10;\usepackage{amsthm}&#10;\usepackage{xcolor}&#10;\pagestyle{empty}&#10;\begin{document}&#10;&#10;&#10;$AB=I=BA$&#10;\end{document}"/>
  <p:tag name="IGUANATEXSIZE" val="44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3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196.1"/>
  <p:tag name="LATEXADDIN" val="\documentclass{article}&#10;\usepackage{amsmath}&#10;\usepackage{amssymb}&#10;\usepackage{amsthm}&#10;\usepackage{xcolor}&#10;\pagestyle{empty}&#10;\begin{document}&#10;&#10;&#10;$Av=AA^{-1}b=Ib=b$&#10;\end{document}"/>
  <p:tag name="IGUANATEXSIZE" val="3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83.23961"/>
  <p:tag name="LATEXADDIN" val="\documentclass{article}&#10;\usepackage{amsmath}&#10;\usepackage{amssymb}&#10;\usepackage{amsthm}&#10;\usepackage{xcolor}&#10;\pagestyle{empty}&#10;\begin{document}&#10;&#10;&#10;$w$&#10;\end{document}"/>
  <p:tag name="IGUANATEXSIZE" val="3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99.7"/>
  <p:tag name="LATEXADDIN" val="\documentclass{article}&#10;\usepackage{amsmath}&#10;\usepackage{amssymb}&#10;\usepackage{amsthm}&#10;\usepackage{xcolor}&#10;\pagestyle{empty}&#10;\begin{document}&#10;&#10;&#10;$Aw=b$&#10;\end{document}"/>
  <p:tag name="IGUANATEXSIZE" val="3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854.1432"/>
  <p:tag name="LATEXADDIN" val="\documentclass{article}&#10;\usepackage{amsmath}&#10;\usepackage{amssymb}&#10;\usepackage{amsthm}&#10;\usepackage{xcolor}&#10;\pagestyle{empty}&#10;\begin{document}&#10;&#10;&#10;$A^{-1}Aw=A^{-1}b$&#10;\end{document}"/>
  <p:tag name="IGUANATEXSIZE" val="3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214.4731"/>
  <p:tag name="LATEXADDIN" val="\documentclass{article}&#10;\usepackage{amsmath}&#10;\usepackage{amssymb}&#10;\usepackage{amsthm}&#10;\usepackage{xcolor}&#10;\pagestyle{empty}&#10;\begin{document}&#10;&#10;&#10;$w=$&#10;\end{document}"/>
  <p:tag name="IGUANATEXSIZE" val="3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Leftarrow&#10;$&#10;\end{document}"/>
  <p:tag name="IGUANATEXSIZE" val="33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3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3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08.4739"/>
  <p:tag name="LATEXADDIN" val="\documentclass{article}&#10;\usepackage{amsmath}&#10;\usepackage{amssymb}&#10;\usepackage{amsthm}&#10;\usepackage{xcolor}&#10;\pagestyle{empty}&#10;\begin{document}&#10;&#10;&#10;$A^{-1}$&#10;\end{document}"/>
  <p:tag name="IGUANATEXSIZE" val="44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3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3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53.4684"/>
  <p:tag name="LATEXADDIN" val="\documentclass{article}&#10;\usepackage{amsmath}&#10;\usepackage{amssymb}&#10;\usepackage{amsthm}&#10;\usepackage{xcolor}&#10;\pagestyle{empty}&#10;\begin{document}&#10;&#10;&#10;$(A|b)$&#10;\end{document}"/>
  <p:tag name="IGUANATEXSIZE" val="3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892.3884"/>
  <p:tag name="LATEXADDIN" val="\documentclass{article}&#10;\usepackage{amsmath}&#10;\usepackage{amssymb}&#10;\usepackage{amsthm}&#10;\usepackage{xcolor}&#10;\pagestyle{empty}&#10;\begin{document}&#10;&#10;&#10;$\left(\begin{array}{cccc}&#10;*  &amp; * &amp; * &amp; *\\&#10;0  &amp; * &amp; * &amp; *\\&#10;0  &amp; 0 &amp; * &amp; *\\&#10;0  &amp; 0&amp; 0 &amp; *&#10;\end{array}\right)$&#10;\end{document}"/>
  <p:tag name="IGUANATEXSIZE" val="24"/>
  <p:tag name="IGUANATEXCURSOR" val="2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786.6517"/>
  <p:tag name="LATEXADDIN" val="\documentclass{article}&#10;\usepackage{amsmath}&#10;\usepackage{amssymb}&#10;\usepackage{amsthm}&#10;\usepackage{xcolor}&#10;\pagestyle{empty}&#10;\begin{document}&#10;&#10;&#10;$A=\left(\begin{array}{cc}&#10;1 &amp; 2\\&#10;3 &amp; 4&#10;\end{array}\right)$&#10;\end{document}"/>
  <p:tag name="IGUANATEXSIZE" val="33"/>
  <p:tag name="IGUANATEXCURSOR" val="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419.573"/>
  <p:tag name="LATEXADDIN" val="\documentclass{article}&#10;\usepackage{amsmath}&#10;\usepackage{amssymb}&#10;\usepackage{amsthm}&#10;\usepackage{xcolor}&#10;\pagestyle{empty}&#10;\begin{document}&#10;&#10;&#10;$\to\cdots \to \left(\begin{array}{cccc}&#10;1  &amp; * &amp; * &amp; *\\&#10;0  &amp; 1 &amp; * &amp; *\\&#10;0  &amp; 0 &amp; 1 &amp; *\\&#10;0  &amp; 0&amp; 0 &amp; 1&#10;\end{array}\right)$&#10;\end{document}"/>
  <p:tag name="IGUANATEXSIZE" val="24"/>
  <p:tag name="IGUANATEXCURSOR" val="2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419.573"/>
  <p:tag name="LATEXADDIN" val="\documentclass{article}&#10;\usepackage{amsmath}&#10;\usepackage{amssymb}&#10;\usepackage{amsthm}&#10;\usepackage{xcolor}&#10;\pagestyle{empty}&#10;\begin{document}&#10;&#10;&#10;$\to\cdots \to \left(\begin{array}{cccc}&#10;1  &amp; 0 &amp; 0 &amp; 0\\&#10;0  &amp; 1 &amp; 0 &amp; 0\\&#10;0  &amp; 0 &amp; 1 &amp; 0\\&#10;0  &amp; 0&amp; 0 &amp; 1&#10;\end{array}\right)$&#10;\end{document}"/>
  <p:tag name="IGUANATEXSIZE" val="24"/>
  <p:tag name="IGUANATEXCURSOR" val="2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8.9839"/>
  <p:tag name="LATEXADDIN" val="\documentclass{article}&#10;\usepackage{amsmath}&#10;\usepackage{amssymb}&#10;\usepackage{amsthm}&#10;\usepackage{xcolor}&#10;\pagestyle{empty}&#10;\begin{document}&#10;&#10;&#10;$E_1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1.9835"/>
  <p:tag name="LATEXADDIN" val="\documentclass{article}&#10;\usepackage{amsmath}&#10;\usepackage{amssymb}&#10;\usepackage{amsthm}&#10;\usepackage{xcolor}&#10;\pagestyle{empty}&#10;\begin{document}&#10;&#10;&#10;$E_2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usepackage{amssymb}&#10;\usepackage{amsthm}&#10;\usepackage{xcolor}&#10;\pagestyle{empty}&#10;\begin{document}&#10;&#10;&#10;$\cdots $&#10;\end{document}"/>
  <p:tag name="IGUANATEXSIZE" val="33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37.2328"/>
  <p:tag name="LATEXADDIN" val="\documentclass{article}&#10;\usepackage{amsmath}&#10;\usepackage{amssymb}&#10;\usepackage{amsthm}&#10;\usepackage{xcolor}&#10;\pagestyle{empty}&#10;\begin{document}&#10;&#10;&#10;$E_k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186.7267"/>
  <p:tag name="LATEXADDIN" val="\documentclass{article}&#10;\usepackage{amsmath}&#10;\usepackage{amssymb}&#10;\usepackage{amsthm}&#10;\usepackage{xcolor}&#10;\pagestyle{empty}&#10;\begin{document}&#10;&#10;&#10;$=I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687.289"/>
  <p:tag name="LATEXADDIN" val="\documentclass{article}&#10;\usepackage{amsmath}&#10;\usepackage{amssymb}&#10;\usepackage{amsthm}&#10;\usepackage{xcolor}&#10;\pagestyle{empty}&#10;\begin{document}&#10;&#10;&#10;$\left(\begin{array}{cc}&#10;1 &amp; 2\\&#10;3 &amp; 4&#10;\end{array}\right)\left(\begin{array}{cc}&#10;-2 &amp; 1\\&#10;1.5 &amp; -0.5&#10;\end{array}\right)=\left(\begin{array}{cc}&#10;1 &amp; 0\\&#10;0 &amp; 1&#10;\end{array}\right)=\left(\begin{array}{cc}&#10;-2 &amp; 1\\&#10;1.5 &amp; -0.5&#10;\end{array}\right)\left(\begin{array}{cc}&#10;1 &amp; 2\\&#10;3 &amp; 4&#10;\end{array}\right)$&#10;\end{document}"/>
  <p:tag name="IGUANATEXSIZE" val="33"/>
  <p:tag name="IGUANATEXCURSOR" val="4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1010.124"/>
  <p:tag name="LATEXADDIN" val="\documentclass{article}&#10;\usepackage{amsmath}&#10;\usepackage{amssymb}&#10;\usepackage{amsthm}&#10;\usepackage{xcolor}&#10;\pagestyle{empty}&#10;\begin{document}&#10;&#10;&#10;$A^{-1}=E_k\cdots E_2 E_1$&#10;\end{document}"/>
  <p:tag name="IGUANATEXSIZE" val="33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837.6453"/>
  <p:tag name="LATEXADDIN" val="\documentclass{article}&#10;\usepackage{amsmath}&#10;\usepackage{amssymb}&#10;\usepackage{amsthm}&#10;\usepackage{xcolor}&#10;\pagestyle{empty}&#10;\begin{document}&#10;&#10;&#10;$A=(A^{-1})^{-1}=$&#10;\end{document}"/>
  <p:tag name="IGUANATEXSIZE" val="33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978.6276"/>
  <p:tag name="LATEXADDIN" val="\documentclass{article}&#10;\usepackage{amsmath}&#10;\usepackage{amssymb}&#10;\usepackage{amsthm}&#10;\usepackage{xcolor}&#10;\pagestyle{empty}&#10;\begin{document}&#10;&#10;&#10;$(E_k\cdots E_2 E_1)^{-1}=$&#10;\end{document}"/>
  <p:tag name="IGUANATEXSIZE" val="33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866.1417"/>
  <p:tag name="LATEXADDIN" val="\documentclass{article}&#10;\usepackage{amsmath}&#10;\usepackage{amssymb}&#10;\usepackage{amsthm}&#10;\usepackage{xcolor}&#10;\pagestyle{empty}&#10;\begin{document}&#10;&#10;&#10;$E_1^{-1}E_2^{-1}\cdots E_k^{-1}$&#10;\end{document}"/>
  <p:tag name="IGUANATEXSIZE" val="33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3.4346"/>
  <p:tag name="ORIGINALWIDTH" val="813.6483"/>
  <p:tag name="LATEXADDIN" val="\documentclass{article}&#10;\usepackage{amsmath}&#10;\usepackage{amssymb}&#10;\usepackage{amsthm}&#10;\usepackage{xcolor}&#10;\pagestyle{empty}&#10;\begin{document}&#10;&#10;&#10;$\begin{cases}&#10;2x+4z &amp; =1\\&#10;y+2z &amp; =2\\&#10;3x+z &amp; =3&#10;\end{cases}$&#10;\end{document}"/>
  <p:tag name="IGUANATEXSIZE" val="25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10.536"/>
  <p:tag name="LATEXADDIN" val="\documentclass{article}&#10;\usepackage{amsmath}&#10;\usepackage{amssymb}&#10;\usepackage{amsthm}&#10;\usepackage{xcolor}&#10;\pagestyle{empty}&#10;\begin{document}&#10;&#10;&#10;$\left(\begin{array}{ccc}&#10;2 &amp; 0 &amp; 4\\&#10;0 &amp; 1 &amp; 2\\&#10;3 &amp; 0 &amp; 1&#10;\end{array}\right)\left(\begin{array}{c}&#10;x\\&#10;y\\&#10;z&#10;\end{array}\right)=\left(\begin{array}{c}&#10;1\\&#10;2\\&#10;3&#10;\end{array}\right)$&#10;\end{document}"/>
  <p:tag name="IGUANATEXSIZE" val="25"/>
  <p:tag name="IGUANATEXCURSOR" val="32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}&#10;\usepackage{amssymb}&#10;\usepackage{amsthm}&#10;\usepackage{xcolor}&#10;\pagestyle{empty}&#10;\begin{document}&#10;&#10;&#10;$b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44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1.4435"/>
  <p:tag name="ORIGINALWIDTH" val="1409.074"/>
  <p:tag name="LATEXADDIN" val="\documentclass{article}&#10;\usepackage{amsmath}&#10;\usepackage{amssymb}&#10;\usepackage{amsthm}&#10;\usepackage{xcolor}&#10;\pagestyle{empty}&#10;\begin{document}&#10;&#10;&#10;$A^{-1}=\left(\begin{array}{ccc}&#10;-\frac{1}{10} &amp; 0 &amp; \frac{2}{5}\\&#10;-\frac{3}{5} &amp; 1 &amp; \frac{2}{5}\\&#10;\frac{3}{10} &amp; 0 &amp; -\frac{1}{5}&#10;\end{array}\right)$&#10;\end{document}"/>
  <p:tag name="IGUANATEXSIZE" val="25"/>
  <p:tag name="IGUANATEXCURSOR" val="2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9438"/>
  <p:tag name="ORIGINALWIDTH" val="974.8781"/>
  <p:tag name="LATEXADDIN" val="\documentclass{article}&#10;\usepackage{amsmath}&#10;\usepackage{amssymb}&#10;\usepackage{amsthm}&#10;\usepackage{xcolor}&#10;\pagestyle{empty}&#10;\begin{document}&#10;&#10;&#10;$A^{-1}b=\left(\begin{array}{c}&#10;\frac{11}{10}\\&#10;2\\&#10;-\frac{3}{10}&#10;\end{array}\right)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64.7169"/>
  <p:tag name="LATEXADDIN" val="\documentclass{article}&#10;\usepackage{amsmath}&#10;\usepackage{amssymb}&#10;\usepackage{amsthm}&#10;\usepackage{xcolor}&#10;\pagestyle{empty}&#10;\begin{document}&#10;&#10;&#10;$(A|I)$&#10;\end{document}"/>
  <p:tag name="IGUANATEXSIZE" val="33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72.216"/>
  <p:tag name="LATEXADDIN" val="\documentclass{article}&#10;\usepackage{amsmath}&#10;\usepackage{amssymb}&#10;\usepackage{amsthm}&#10;\usepackage{xcolor}&#10;\pagestyle{empty}&#10;\begin{document}&#10;&#10;&#10;$(I|B)$&#10;\end{document}"/>
  <p:tag name="IGUANATEXSIZE" val="33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474.6906"/>
  <p:tag name="LATEXADDIN" val="\documentclass{article}&#10;\usepackage{amsmath}&#10;\usepackage{amssymb}&#10;\usepackage{amsthm}&#10;\usepackage{xcolor}&#10;\pagestyle{empty}&#10;\begin{document}&#10;&#10;&#10;$B=A^{-1}$&#10;\end{document}"/>
  <p:tag name="IGUANATEXSIZE" val="33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997.3754"/>
  <p:tag name="LATEXADDIN" val="\documentclass{article}&#10;\usepackage{amsmath}&#10;\usepackage{amssymb}&#10;\usepackage{amsthm}&#10;\usepackage{xcolor}&#10;\pagestyle{empty}&#10;\begin{document}&#10;&#10;&#10;$A=\left(\begin{array}{ccc}&#10;2 &amp; 0 &amp; 4\\&#10;0 &amp; 1 &amp; 2\\&#10;3 &amp; 0 &amp; 1&#10;\end{array}\right)&#10;$&#10;\end{document}"/>
  <p:tag name="IGUANATEXSIZE" val="33"/>
  <p:tag name="IGUANATEXCURSOR" val="2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265.842"/>
  <p:tag name="LATEXADDIN" val="\documentclass{article}&#10;\usepackage{amsmath}&#10;\usepackage{amssymb}&#10;\usepackage{amsthm}&#10;\usepackage{xcolor}&#10;\pagestyle{empty}&#10;\begin{document}&#10;&#10;&#10;$&#10;\left(\begin{array}{ccc|ccc}&#10;2 &amp; 0 &amp; 4 &amp; 1 &amp; 0 &amp; 0\\&#10;0 &amp; 1 &amp; 2 &amp; 0 &amp; 1 &amp; 0\\&#10;3 &amp; 0 &amp; 1 &amp; 0 &amp; 0 &amp; 1&#10;\end{array}\right)$&#10;\end{document}"/>
  <p:tag name="IGUANATEXSIZE" val="33"/>
  <p:tag name="IGUANATEXCURSOR" val="2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21.1849"/>
  <p:tag name="LATEXADDIN" val="\documentclass{article}&#10;\usepackage{amsmath}&#10;\usepackage{amssymb}&#10;\usepackage{amsthm}&#10;\usepackage{xcolor}&#10;\pagestyle{empty}&#10;\begin{document}&#10;&#10;&#10;$B\in \mathbb{F}^{n\times n}$&#10;\end{document}"/>
  <p:tag name="IGUANATEXSIZE" val="44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21.1849"/>
  <p:tag name="LATEXADDIN" val="\documentclass{article}&#10;\usepackage{amsmath}&#10;\usepackage{amssymb}&#10;\usepackage{amsthm}&#10;\usepackage{xcolor}&#10;\pagestyle{empty}&#10;\begin{document}&#10;&#10;&#10;$B\in \mathbb{F}^{n\times n}$&#10;\end{document}"/>
  <p:tag name="IGUANATEXSIZE" val="44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3268.091"/>
  <p:tag name="LATEXADDIN" val="\documentclass{article}&#10;\usepackage{amsmath}&#10;\usepackage{amssymb}&#10;\usepackage{amsthm}&#10;\usepackage{xcolor}&#10;\pagestyle{empty}&#10;\begin{document}&#10;&#10;&#10;$\left(\begin{array}{ccc|ccc}&#10;2 &amp; 0 &amp; 4 &amp; 1 &amp; 0 &amp; 0\\&#10;0 &amp; 1 &amp; 2 &amp; 0 &amp; 1 &amp; 0\\&#10;3 &amp; 0 &amp; 1 &amp; 0 &amp; 0 &amp; 1&#10;\end{array}\right)&#10;\xrightarrow{R_{1}\leftarrow\frac{1}{2}R_{1}}\left(\begin{array}{ccc|ccc}&#10;1 &amp; 0 &amp; 2 &amp; 0.5 &amp; 0 &amp; 0\\&#10;0 &amp; 1 &amp; 2 &amp; 0 &amp; 1 &amp; 0\\&#10;3 &amp; 0 &amp; 1 &amp; 0 &amp; 0 &amp; 1&#10;\end{array}\right)&#10;$&#10;\end{document}"/>
  <p:tag name="IGUANATEXSIZE" val="25"/>
  <p:tag name="IGUANATEXCURSOR" val="4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4488.189"/>
  <p:tag name="LATEXADDIN" val="\documentclass{article}&#10;\usepackage{amsmath}&#10;\usepackage{amssymb}&#10;\usepackage{amsthm}&#10;\usepackage{xcolor}&#10;\pagestyle{empty}&#10;\begin{document}&#10;&#10;&#10;$&#10;\xrightarrow{R_{3}\leftarrow R_{3}-3R_{1}}\left(\begin{array}{ccc|ccc}&#10;1 &amp; 0 &amp; 2 &amp; 0.5 &amp; 0 &amp; 0\\&#10;0 &amp; 1 &amp; 2 &amp; 0 &amp; 1 &amp; 0\\&#10;0 &amp; 0 &amp; -5 &amp; -1.5 &amp; 0 &amp; 1&#10;\end{array}\right)&#10;\xrightarrow{R_{3}\leftarrow-\frac{1}{5}R_{3}}\left(\begin{array}{ccc|ccc}&#10;1 &amp; 0 &amp; 2 &amp; 0.5 &amp; 0 &amp; 0\\&#10;0 &amp; 1 &amp; 2 &amp; 0 &amp; 1 &amp; 0\\&#10;0 &amp; 0 &amp; 1 &amp; \frac{3}{10} &amp; 0 &amp; -\frac{1}{5}&#10;\end{array}\right)$&#10;\end{document}"/>
  <p:tag name="IGUANATEXSIZE" val="25"/>
  <p:tag name="IGUANATEXCURSOR" val="4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2.1935"/>
  <p:tag name="ORIGINALWIDTH" val="4643.419"/>
  <p:tag name="LATEXADDIN" val="\documentclass{article}&#10;\usepackage{amsmath}&#10;\usepackage{amssymb}&#10;\usepackage{amsthm}&#10;\usepackage{xcolor}&#10;\pagestyle{empty}&#10;\begin{document}&#10;&#10;&#10;$\xrightarrow{R_{2}\leftarrow R_{2}-2R_{3}}\left(\begin{array}{ccc|ccc}&#10;1 &amp; 0 &amp; 2 &amp; 0.5 &amp; 0 &amp; 0\\&#10;0 &amp; 1 &amp; 0 &amp; -\frac{6}{10} &amp; 1 &amp; \frac{2}{5}\\&#10;0 &amp; 0 &amp; 1 &amp; \frac{3}{10} &amp; 0 &amp; -\frac{1}{5}&#10;\end{array}\right)&#10;\xrightarrow{R_{1}\leftarrow R_{1}-2R_{3}}\left(\begin{array}{ccc|ccc}&#10;1 &amp; 0 &amp;0 &amp; -\frac{1}{10} &amp; 0 &amp; \frac{2}{5}\\&#10;0 &amp; 1 &amp; 0 &amp; -\frac{6}{10} &amp; 1 &amp; \frac{2}{5}\\&#10;0 &amp; 0 &amp; 1 &amp; \frac{3}{10} &amp; 0 &amp; -\frac{1}{5}&#10;\end{array}\right)&#10;$&#10;\end{document}"/>
  <p:tag name="IGUANATEXSIZE" val="25"/>
  <p:tag name="IGUANATEXCURSOR" val="42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08.4739"/>
  <p:tag name="LATEXADDIN" val="\documentclass{article}&#10;\usepackage{amsmath}&#10;\usepackage{amssymb}&#10;\usepackage{amsthm}&#10;\usepackage{xcolor}&#10;\pagestyle{empty}&#10;\begin{document}&#10;&#10;&#10;$A^{-1}$&#10;\end{document}"/>
  <p:tag name="IGUANATEXSIZE" val="33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792.6509"/>
  <p:tag name="LATEXADDIN" val="\documentclass{article}&#10;\usepackage{amsmath}&#10;\usepackage{amssymb}&#10;\usepackage{amsthm}&#10;\usepackage{xcolor}&#10;\pagestyle{empty}&#10;\begin{document}&#10;&#10;&#10;$A=\left(\begin{array}{cc}&#10;a &amp; b\\&#10;c &amp; d&#10;\end{array}\right)$&#10;\end{document}"/>
  <p:tag name="IGUANATEXSIZE" val="33"/>
  <p:tag name="IGUANATEXCURSOR" val="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609.6738"/>
  <p:tag name="LATEXADDIN" val="\documentclass{article}&#10;\usepackage{amsmath}&#10;\usepackage{amssymb}&#10;\usepackage{amsthm}&#10;\usepackage{xcolor}&#10;\pagestyle{empty}&#10;\begin{document}&#10;&#10;&#10;$ad-bc\neq0$&#10;\end{document}"/>
  <p:tag name="IGUANATEXSIZE" val="33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777.6528"/>
  <p:tag name="LATEXADDIN" val="\documentclass{article}&#10;\usepackage{amsmath}&#10;\usepackage{amssymb}&#10;\usepackage{amsthm}&#10;\usepackage{xcolor}&#10;\pagestyle{empty}&#10;\begin{document}&#10;&#10;&#10;$AB=I=BA$&#10;\end{document}"/>
  <p:tag name="IGUANATEXSIZE" val="44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419.573"/>
  <p:tag name="LATEXADDIN" val="\documentclass{article}&#10;\usepackage{amsmath}&#10;\usepackage{amssymb}&#10;\usepackage{amsthm}&#10;\usepackage{xcolor}&#10;\pagestyle{empty}&#10;\begin{document}&#10;&#10;&#10;$A^{-1}=\frac{1}{ad-bc}\left(\begin{array}{cc}&#10;d &amp; -b\\&#10;-c &amp; a&#10;\end{array}\right)$&#10;\end{document}"/>
  <p:tag name="IGUANATEXSIZE" val="35"/>
  <p:tag name="IGUANATEXCURSOR" val="22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8.9839"/>
  <p:tag name="LATEXADDIN" val="\documentclass{article}&#10;\usepackage{amsmath}&#10;\usepackage{amssymb}&#10;\usepackage{amsthm}&#10;\usepackage{xcolor}&#10;\pagestyle{empty}&#10;\begin{document}&#10;&#10;&#10;$E_1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1.9835"/>
  <p:tag name="LATEXADDIN" val="\documentclass{article}&#10;\usepackage{amsmath}&#10;\usepackage{amssymb}&#10;\usepackage{amsthm}&#10;\usepackage{xcolor}&#10;\pagestyle{empty}&#10;\begin{document}&#10;&#10;&#10;$E_2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usepackage{amssymb}&#10;\usepackage{amsthm}&#10;\usepackage{xcolor}&#10;\pagestyle{empty}&#10;\begin{document}&#10;&#10;&#10;$\cdots $&#10;\end{document}"/>
  <p:tag name="IGUANATEXSIZE" val="33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37.2328"/>
  <p:tag name="LATEXADDIN" val="\documentclass{article}&#10;\usepackage{amsmath}&#10;\usepackage{amssymb}&#10;\usepackage{amsthm}&#10;\usepackage{xcolor}&#10;\pagestyle{empty}&#10;\begin{document}&#10;&#10;&#10;$E_k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186.7267"/>
  <p:tag name="LATEXADDIN" val="\documentclass{article}&#10;\usepackage{amsmath}&#10;\usepackage{amssymb}&#10;\usepackage{amsthm}&#10;\usepackage{xcolor}&#10;\pagestyle{empty}&#10;\begin{document}&#10;&#10;&#10;$=I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64.7169"/>
  <p:tag name="LATEXADDIN" val="\documentclass{article}&#10;\usepackage{amsmath}&#10;\usepackage{amssymb}&#10;\usepackage{amsthm}&#10;\usepackage{xcolor}&#10;\pagestyle{empty}&#10;\begin{document}&#10;&#10;&#10;$(A|I)$&#10;\end{document}"/>
  <p:tag name="IGUANATEXSIZE" val="33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72.216"/>
  <p:tag name="LATEXADDIN" val="\documentclass{article}&#10;\usepackage{amsmath}&#10;\usepackage{amssymb}&#10;\usepackage{amsthm}&#10;\usepackage{xcolor}&#10;\pagestyle{empty}&#10;\begin{document}&#10;&#10;&#10;$(I|B)$&#10;\end{document}"/>
  <p:tag name="IGUANATEXSIZE" val="33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474.6906"/>
  <p:tag name="LATEXADDIN" val="\documentclass{article}&#10;\usepackage{amsmath}&#10;\usepackage{amssymb}&#10;\usepackage{amsthm}&#10;\usepackage{xcolor}&#10;\pagestyle{empty}&#10;\begin{document}&#10;&#10;&#10;$B=A^{-1}$&#10;\end{document}"/>
  <p:tag name="IGUANATEXSIZE" val="33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422.9472"/>
  <p:tag name="LATEXADDIN" val="\documentclass{article}&#10;\usepackage{amsmath}&#10;\usepackage{amssymb}&#10;\usepackage{amsthm}&#10;\usepackage{xcolor}&#10;\pagestyle{empty}&#10;\begin{document}&#10;&#10;&#10;$I^{-1}=I$&#10;\end{document}"/>
  <p:tag name="IGUANATEXSIZE" val="33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8.9839"/>
  <p:tag name="LATEXADDIN" val="\documentclass{article}&#10;\usepackage{amsmath}&#10;\usepackage{amssymb}&#10;\usepackage{amsthm}&#10;\usepackage{xcolor}&#10;\pagestyle{empty}&#10;\begin{document}&#10;&#10;&#10;$E_1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1.9835"/>
  <p:tag name="LATEXADDIN" val="\documentclass{article}&#10;\usepackage{amsmath}&#10;\usepackage{amssymb}&#10;\usepackage{amsthm}&#10;\usepackage{xcolor}&#10;\pagestyle{empty}&#10;\begin{document}&#10;&#10;&#10;$E_2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usepackage{amssymb}&#10;\usepackage{amsthm}&#10;\usepackage{xcolor}&#10;\pagestyle{empty}&#10;\begin{document}&#10;&#10;&#10;$\cdots $&#10;\end{document}"/>
  <p:tag name="IGUANATEXSIZE" val="33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37.2328"/>
  <p:tag name="LATEXADDIN" val="\documentclass{article}&#10;\usepackage{amsmath}&#10;\usepackage{amssymb}&#10;\usepackage{amsthm}&#10;\usepackage{xcolor}&#10;\pagestyle{empty}&#10;\begin{document}&#10;&#10;&#10;$E_k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205.4743"/>
  <p:tag name="LATEXADDIN" val="\documentclass{article}&#10;\usepackage{amsmath}&#10;\usepackage{amssymb}&#10;\usepackage{amsthm}&#10;\usepackage{xcolor}&#10;\pagestyle{empty}&#10;\begin{document}&#10;&#10;&#10;$E_1I$&#10;\end{document}"/>
  <p:tag name="IGUANATEXSIZE" val="33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1.9835"/>
  <p:tag name="LATEXADDIN" val="\documentclass{article}&#10;\usepackage{amsmath}&#10;\usepackage{amssymb}&#10;\usepackage{amsthm}&#10;\usepackage{xcolor}&#10;\pagestyle{empty}&#10;\begin{document}&#10;&#10;&#10;$E_2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usepackage{amssymb}&#10;\usepackage{amsthm}&#10;\usepackage{xcolor}&#10;\pagestyle{empty}&#10;\begin{document}&#10;&#10;&#10;$\cdots $&#10;\end{document}"/>
  <p:tag name="IGUANATEXSIZE" val="33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37.2328"/>
  <p:tag name="LATEXADDIN" val="\documentclass{article}&#10;\usepackage{amsmath}&#10;\usepackage{amssymb}&#10;\usepackage{amsthm}&#10;\usepackage{xcolor}&#10;\pagestyle{empty}&#10;\begin{document}&#10;&#10;&#10;$E_k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58.49268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317.9602"/>
  <p:tag name="LATEXADDIN" val="\documentclass{article}&#10;\usepackage{amsmath}&#10;\usepackage{amssymb}&#10;\usepackage{amsthm}&#10;\usepackage{xcolor}&#10;\pagestyle{empty}&#10;\begin{document}&#10;&#10;&#10;$A=I&#10;$&#10;\end{document}"/>
  <p:tag name="IGUANATEXSIZE" val="33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8.9839"/>
  <p:tag name="LATEXADDIN" val="\documentclass{article}&#10;\usepackage{amsmath}&#10;\usepackage{amssymb}&#10;\usepackage{amsthm}&#10;\usepackage{xcolor}&#10;\pagestyle{empty}&#10;\begin{document}&#10;&#10;&#10;$E_1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1.9835"/>
  <p:tag name="LATEXADDIN" val="\documentclass{article}&#10;\usepackage{amsmath}&#10;\usepackage{amssymb}&#10;\usepackage{amsthm}&#10;\usepackage{xcolor}&#10;\pagestyle{empty}&#10;\begin{document}&#10;&#10;&#10;$E_2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usepackage{amssymb}&#10;\usepackage{amsthm}&#10;\usepackage{xcolor}&#10;\pagestyle{empty}&#10;\begin{document}&#10;&#10;&#10;$\cdots $&#10;\end{document}"/>
  <p:tag name="IGUANATEXSIZE" val="33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37.2328"/>
  <p:tag name="LATEXADDIN" val="\documentclass{article}&#10;\usepackage{amsmath}&#10;\usepackage{amssymb}&#10;\usepackage{amsthm}&#10;\usepackage{xcolor}&#10;\pagestyle{empty}&#10;\begin{document}&#10;&#10;&#10;$E_k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19.7225"/>
  <p:tag name="LATEXADDIN" val="\documentclass{article}&#10;\usepackage{amsmath}&#10;\usepackage{amssymb}&#10;\usepackage{amsthm}&#10;\usepackage{xcolor}&#10;\pagestyle{empty}&#10;\begin{document}&#10;&#10;&#10;$=U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64.7169"/>
  <p:tag name="LATEXADDIN" val="\documentclass{article}&#10;\usepackage{amsmath}&#10;\usepackage{amssymb}&#10;\usepackage{amsthm}&#10;\usepackage{xcolor}&#10;\pagestyle{empty}&#10;\begin{document}&#10;&#10;&#10;$(A|I)$&#10;\end{document}"/>
  <p:tag name="IGUANATEXSIZE" val="33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72.216"/>
  <p:tag name="LATEXADDIN" val="\documentclass{article}&#10;\usepackage{amsmath}&#10;\usepackage{amssymb}&#10;\usepackage{amsthm}&#10;\usepackage{xcolor}&#10;\pagestyle{empty}&#10;\begin{document}&#10;&#10;&#10;$(I|B)$&#10;\end{document}"/>
  <p:tag name="IGUANATEXSIZE" val="33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474.6906"/>
  <p:tag name="LATEXADDIN" val="\documentclass{article}&#10;\usepackage{amsmath}&#10;\usepackage{amssymb}&#10;\usepackage{amsthm}&#10;\usepackage{xcolor}&#10;\pagestyle{empty}&#10;\begin{document}&#10;&#10;&#10;$B=A^{-1}$&#10;\end{document}"/>
  <p:tag name="IGUANATEXSIZE" val="33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28.6464"/>
  <p:tag name="LATEXADDIN" val="\documentclass{article}&#10;\usepackage{amsmath}&#10;\usepackage{amssymb}&#10;\usepackage{amsthm}&#10;\usepackage{xcolor}&#10;\pagestyle{empty}&#10;\begin{document}&#10;&#10;&#10;$I\cdot I=I=I\cdot I&#10;$&#10;\end{document}"/>
  <p:tag name="IGUANATEXSIZE" val="33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7.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c}&#10;0 &amp; 1 &amp; 1\\&#10;1 &amp; 1 &amp; 0\\&#10;0 &amp; 0 &amp; 1&#10;\end{array}\right)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979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1 &amp; 1\\&#10;1 &amp; 1 &amp; 0\\&#10;0 &amp; 0 &amp; 1&#10;\end{array}\right)\xrightarrow{R_{1}\leftrightarrow R_{2}}\left(\begin{array}{ccc}&#10;1 &amp; 1 &amp; 0\\&#10;0 &amp; 1 &amp; 1\\&#10;0 &amp; 0 &amp; 1&#10;\end{array}\right)&#10;$&#10;\end{document}"/>
  <p:tag name="IGUANATEXSIZE" val="33"/>
  <p:tag name="IGUANATEXCURSOR" val="339"/>
  <p:tag name="TRANSPARENCY" val="True"/>
  <p:tag name="FILENAME" val=""/>
  <p:tag name="INPUTTYPE" val="0"/>
  <p:tag name="LATEXENGINEID" val="0"/>
  <p:tag name="TEMPFOLDER" val="c:\temp\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868.392"/>
  <p:tag name="LATEXADDIN" val="\documentclass{article}&#10;\usepackage{amsmath}&#10;\usepackage{amssymb}&#10;\usepackage{amsthm}&#10;\usepackage{xcolor}&#10;\pagestyle{empty}&#10;\begin{document}&#10;&#10;&#10;$&#10;\xrightarrow{ R_{2}\leftarrow R_{2}-R_{3}}&#10;\left(\begin{array}{ccc}&#10;1 &amp; 1 &amp; 0\\&#10;0 &amp; 1 &amp; 0\\&#10;0 &amp; 0 &amp; 1&#10;\end{array}\right)\xrightarrow{R_1\leftarrow R_{1}-R_{2}}\left(\begin{array}{ccc}&#10;1 &amp; 0 &amp; 0\\&#10;0 &amp; 1 &amp; 0\\&#10;0 &amp; 0 &amp; 1&#10;\end{array}\right)&#10;$&#10;\end{document}"/>
  <p:tag name="IGUANATEXSIZE" val="33"/>
  <p:tag name="IGUANATEXCURSOR" val="3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102.75"/>
  <p:tag name="OUTPUTDPI" val="1200"/>
  <p:tag name="LATEXADDIN" val="\documentclass{article}&#10;\usepackage{amsmath}&#10;\usepackage{amssymb}&#10;\usepackage{amsthm}&#10;\usepackage{xcolor}&#10;\pagestyle{empty}&#10;\begin{document}&#10;&#10;&#10;$\rho_1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105.75"/>
  <p:tag name="OUTPUTDPI" val="1200"/>
  <p:tag name="LATEXADDIN" val="\documentclass{article}&#10;\usepackage{amsmath}&#10;\usepackage{amssymb}&#10;\usepackage{amsthm}&#10;\usepackage{xcolor}&#10;\pagestyle{empty}&#10;\begin{document}&#10;&#10;&#10;$\rho_2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106.5"/>
  <p:tag name="OUTPUTDPI" val="1200"/>
  <p:tag name="LATEXADDIN" val="\documentclass{article}&#10;\usepackage{amsmath}&#10;\usepackage{amssymb}&#10;\usepackage{amsthm}&#10;\usepackage{xcolor}&#10;\pagestyle{empty}&#10;\begin{document}&#10;&#10;&#10;$\rho_3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622.5"/>
  <p:tag name="OUTPUTDPI" val="1200"/>
  <p:tag name="LATEXADDIN" val="\documentclass{article}&#10;\usepackage{amsmath}&#10;\usepackage{amssymb}&#10;\usepackage{amsthm}&#10;\usepackage{xcolor}&#10;\pagestyle{empty}&#10;\begin{document}&#10;&#10;&#10;$&#10;E_{1}=\left(\begin{array}{ccc}&#10;0 &amp; 1 &amp; 0\\&#10;1 &amp; 0 &amp; 0\\&#10;0 &amp; 0 &amp; 1&#10;\end{array}\right),\,E_{2}=\left(\begin{array}{ccc}&#10;1 &amp; 0 &amp; 0\\&#10;0 &amp; 1 &amp; -1\\&#10;0 &amp; 0 &amp; 1&#10;\end{array}\right),\,E_{3}=\left(\begin{array}{ccc}&#10;1 &amp; -1 &amp; 0\\&#10;0 &amp; 1 &amp; 0\\&#10;0 &amp; 0 &amp; 1&#10;\end{array}\right)&#10;$&#10;\end{document}"/>
  <p:tag name="IGUANATEXSIZE" val="33"/>
  <p:tag name="IGUANATEXCURSOR" val="402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44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0.25"/>
  <p:tag name="ORIGINALWIDTH" val="1238.25"/>
  <p:tag name="OUTPUTDPI" val="1200"/>
  <p:tag name="LATEXADDIN" val="\documentclass{article}&#10;\usepackage{amsmath}&#10;\usepackage{amssymb}&#10;\usepackage{amsthm}&#10;\usepackage{xcolor}&#10;\pagestyle{empty}&#10;\begin{document}&#10;&#10;&#10;$E_{1}=\left(\begin{array}{ccc}&#10;0 &amp; 1 &amp; 0\\&#10;1 &amp; 0 &amp; 0\\&#10;0 &amp; 0 &amp; 1&#10;\end{array}\right)&#10;\\E_{2}=\left(\begin{array}{ccc}&#10;1 &amp; 0 &amp; 0\\&#10;0 &amp; 1 &amp; -1\\&#10;0 &amp; 0 &amp; 1&#10;\end{array}\right)&#10;\\E_{3}=\left(\begin{array}{ccc}&#10;1 &amp; -1 &amp; 0\\&#10;0 &amp; 1 &amp; 0\\&#10;0 &amp; 0 &amp; 1&#10;\end{array}\right)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760.5"/>
  <p:tag name="OUTPUTDPI" val="1200"/>
  <p:tag name="LATEXADDIN" val="\documentclass{article}&#10;\usepackage{amsmath}&#10;\usepackage{amssymb}&#10;\usepackage{amsthm}&#10;\usepackage{xcolor}&#10;\pagestyle{empty}&#10;\begin{document}&#10;&#10;&#10;$E_3E_2E_1A=I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"/>
  <p:tag name="ORIGINALWIDTH" val="818.25"/>
  <p:tag name="OUTPUTDPI" val="1200"/>
  <p:tag name="LATEXADDIN" val="\documentclass{article}&#10;\usepackage{amsmath}&#10;\usepackage{amssymb}&#10;\usepackage{amsthm}&#10;\usepackage{xcolor}&#10;\pagestyle{empty}&#10;\begin{document}&#10;&#10;&#10;$A^{-1}=E_{3}E_{2}E_{1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459.75"/>
  <p:tag name="OUTPUTDPI" val="1200"/>
  <p:tag name="LATEXADDIN" val="\documentclass{article}&#10;\usepackage{amsmath}&#10;\usepackage{amssymb}&#10;\usepackage{amsthm}&#10;\usepackage{xcolor}&#10;\pagestyle{empty}&#10;\begin{document}&#10;&#10;&#10;$A=E_{1}^{-1}E_{2}^{-1}E_{3}^{-1}=\left(\begin{array}{ccc}&#10;0 &amp; 1 &amp; 0\\&#10;1 &amp; 0 &amp; 0\\&#10;0 &amp; 0 &amp; 1&#10;\end{array}\right)\left(\begin{array}{ccc}&#10;1 &amp; 0 &amp; 0\\&#10;0 &amp; 1 &amp; 1\\&#10;0 &amp; 0 &amp; 1&#10;\end{array}\right)\left(\begin{array}{ccc}&#10;1 &amp; 1 &amp; 0\\&#10;0 &amp; 1 &amp; 0\\&#10;0 &amp; 0 &amp; 1&#10;\end{array}\right)$&#10;\end{document}"/>
  <p:tag name="IGUANATEXSIZE" val="33"/>
  <p:tag name="IGUANATEXCURSOR" val="408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21.1849"/>
  <p:tag name="LATEXADDIN" val="\documentclass{article}&#10;\usepackage{amsmath}&#10;\usepackage{amssymb}&#10;\usepackage{amsthm}&#10;\usepackage{xcolor}&#10;\pagestyle{empty}&#10;\begin{document}&#10;&#10;&#10;$B\in \mathbb{F}^{n\times n}$&#10;\end{document}"/>
  <p:tag name="IGUANATEXSIZE" val="44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777.6528"/>
  <p:tag name="LATEXADDIN" val="\documentclass{article}&#10;\usepackage{amsmath}&#10;\usepackage{amssymb}&#10;\usepackage{amsthm}&#10;\usepackage{xcolor}&#10;\pagestyle{empty}&#10;\begin{document}&#10;&#10;&#10;$AB=I=BA$&#10;\end{document}"/>
  <p:tag name="IGUANATEXSIZE" val="44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44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usepackage{amssymb}&#10;\usepackage{amsthm}&#10;\usepackage{xcolor}&#10;\pagestyle{empty}&#10;\begin{document}&#10;&#10;&#10;$B$&#10;\end{document}"/>
  <p:tag name="IGUANATEXSIZE" val="44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777.6528"/>
  <p:tag name="LATEXADDIN" val="\documentclass{article}&#10;\usepackage{amsmath}&#10;\usepackage{amssymb}&#10;\usepackage{amsthm}&#10;\usepackage{xcolor}&#10;\pagestyle{empty}&#10;\begin{document}&#10;&#10;&#10;$AB=I=BA$&#10;\end{document}"/>
  <p:tag name="IGUANATEXSIZE" val="44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418.4477"/>
  <p:tag name="LATEXADDIN" val="\documentclass{article}&#10;\usepackage{amsmath}&#10;\usepackage{amssymb}&#10;\usepackage{amsthm}&#10;\usepackage{xcolor}&#10;\pagestyle{empty}&#10;\begin{document}&#10;&#10;&#10;$AB=I$&#10;\end{document}"/>
  <p:tag name="IGUANATEXSIZE" val="44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417.6978"/>
  <p:tag name="LATEXADDIN" val="\documentclass{article}&#10;\usepackage{amsmath}&#10;\usepackage{amssymb}&#10;\usepackage{amsthm}&#10;\usepackage{xcolor}&#10;\pagestyle{empty}&#10;\begin{document}&#10;&#10;&#10;$BA=I$&#10;\end{document}"/>
  <p:tag name="IGUANATEXSIZE" val="44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44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21.1849"/>
  <p:tag name="LATEXADDIN" val="\documentclass{article}&#10;\usepackage{amsmath}&#10;\usepackage{amssymb}&#10;\usepackage{amsthm}&#10;\usepackage{xcolor}&#10;\pagestyle{empty}&#10;\begin{document}&#10;&#10;&#10;$B\in \mathbb{F}^{n\times n}$&#10;\end{document}"/>
  <p:tag name="IGUANATEXSIZE" val="44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777.6528"/>
  <p:tag name="LATEXADDIN" val="\documentclass{article}&#10;\usepackage{amsmath}&#10;\usepackage{amssymb}&#10;\usepackage{amsthm}&#10;\usepackage{xcolor}&#10;\pagestyle{empty}&#10;\begin{document}&#10;&#10;&#10;$AB=I=BA$&#10;\end{document}"/>
  <p:tag name="IGUANATEXSIZE" val="44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418.4477"/>
  <p:tag name="LATEXADDIN" val="\documentclass{article}&#10;\usepackage{amsmath}&#10;\usepackage{amssymb}&#10;\usepackage{amsthm}&#10;\usepackage{xcolor}&#10;\pagestyle{empty}&#10;\begin{document}&#10;&#10;&#10;$AB=I$&#10;\end{document}"/>
  <p:tag name="IGUANATEXSIZE" val="44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417.6978"/>
  <p:tag name="LATEXADDIN" val="\documentclass{article}&#10;\usepackage{amsmath}&#10;\usepackage{amssymb}&#10;\usepackage{amsthm}&#10;\usepackage{xcolor}&#10;\pagestyle{empty}&#10;\begin{document}&#10;&#10;&#10;$BA=I$&#10;\end{document}"/>
  <p:tag name="IGUANATEXSIZE" val="44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671.1661"/>
  <p:tag name="LATEXADDIN" val="\documentclass{article}&#10;\usepackage{amsmath}&#10;\usepackage{amssymb}&#10;\usepackage{amsthm}&#10;\usepackage{xcolor}&#10;\pagestyle{empty}&#10;\begin{document}&#10;&#10;&#10;$A,B\in \mathbb{F}^{n\times n}$&#10;\end{document}"/>
  <p:tag name="IGUANATEXSIZE" val="44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715.4105"/>
  <p:tag name="LATEXADDIN" val="\documentclass{article}&#10;\usepackage{amsmath}&#10;\usepackage{amssymb}&#10;\usepackage{amsthm}&#10;\usepackage{xcolor}&#10;\pagestyle{empty}&#10;\begin{document}&#10;&#10;&#10;$A^3B-A=0$&#10;\end{document}"/>
  <p:tag name="IGUANATEXSIZE" val="44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715.4105"/>
  <p:tag name="LATEXADDIN" val="\documentclass{article}&#10;\usepackage{amsmath}&#10;\usepackage{amssymb}&#10;\usepackage{amsthm}&#10;\usepackage{xcolor}&#10;\pagestyle{empty}&#10;\begin{document}&#10;&#10;&#10;$A^3B-A=0$&#10;\end{document}"/>
  <p:tag name="IGUANATEXSIZE" val="44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44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502.4372"/>
  <p:tag name="LATEXADDIN" val="\documentclass{article}&#10;\usepackage{amsmath}&#10;\usepackage{amssymb}&#10;\usepackage{amsthm}&#10;\usepackage{xcolor}&#10;\pagestyle{empty}&#10;\begin{document}&#10;&#10;&#10;$A^3B=A$&#10;\end{document}"/>
  <p:tag name="IGUANATEXSIZE" val="44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956.1305"/>
  <p:tag name="LATEXADDIN" val="\documentclass{article}&#10;\usepackage{amsmath}&#10;\usepackage{amssymb}&#10;\usepackage{amsthm}&#10;\usepackage{xcolor}&#10;\pagestyle{empty}&#10;\begin{document}&#10;&#10;&#10;$A^{-1}A^3B=A^{-1}A$&#10;\end{document}"/>
  <p:tag name="IGUANATEXSIZE" val="44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371.2036"/>
  <p:tag name="LATEXADDIN" val="\documentclass{article}&#10;\usepackage{amsmath}&#10;\usepackage{amssymb}&#10;\usepackage{amsthm}&#10;\usepackage{xcolor}&#10;\pagestyle{empty}&#10;\begin{document}&#10;&#10;&#10;$A^2B=$&#10;\end{document}"/>
  <p:tag name="IGUANATEXSIZE" val="44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186.7267"/>
  <p:tag name="LATEXADDIN" val="\documentclass{article}&#10;\usepackage{amsmath}&#10;\usepackage{amssymb}&#10;\usepackage{amsthm}&#10;\usepackage{xcolor}&#10;\pagestyle{empty}&#10;\begin{document}&#10;&#10;&#10;$=I$&#10;\end{document}"/>
  <p:tag name="IGUANATEXSIZE" val="44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15.2231"/>
  <p:tag name="LATEXADDIN" val="\documentclass{article}&#10;\usepackage{amsmath}&#10;\usepackage{amssymb}&#10;\usepackage{amsthm}&#10;\usepackage{xcolor}&#10;\pagestyle{empty}&#10;\begin{document}&#10;&#10;&#10;$B^{-1}$&#10;\end{document}"/>
  <p:tag name="IGUANATEXSIZE" val="44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701.9123"/>
  <p:tag name="LATEXADDIN" val="\documentclass{article}&#10;\usepackage{amsmath}&#10;\usepackage{amssymb}&#10;\usepackage{amsthm}&#10;\usepackage{xcolor}&#10;\pagestyle{empty}&#10;\begin{document}&#10;&#10;&#10;$(A^{-1})^{-1}=A$&#10;\end{document}"/>
  <p:tag name="IGUANATEXSIZE" val="33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545.1818"/>
  <p:tag name="LATEXADDIN" val="\documentclass{article}&#10;\usepackage{amsmath}&#10;\usepackage{amssymb}&#10;\usepackage{amsthm}&#10;\usepackage{xcolor}&#10;\pagestyle{empty}&#10;\begin{document}&#10;&#10;&#10;$A^{-1}A=I$&#10;\end{document}"/>
  <p:tag name="IGUANATEXSIZE" val="33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701.9123"/>
  <p:tag name="LATEXADDIN" val="\documentclass{article}&#10;\usepackage{amsmath}&#10;\usepackage{amssymb}&#10;\usepackage{amsthm}&#10;\usepackage{xcolor}&#10;\pagestyle{empty}&#10;\begin{document}&#10;&#10;&#10;$(A^{-1})^{-1}=A$&#10;\end{document}"/>
  <p:tag name="IGUANATEXSIZE" val="33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21.1849"/>
  <p:tag name="LATEXADDIN" val="\documentclass{article}&#10;\usepackage{amsmath}&#10;\usepackage{amssymb}&#10;\usepackage{amsthm}&#10;\usepackage{xcolor}&#10;\pagestyle{empty}&#10;\begin{document}&#10;&#10;&#10;$B\in \mathbb{F}^{n\times n}$&#10;\end{document}"/>
  <p:tag name="IGUANATEXSIZE" val="44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442.4447"/>
  <p:tag name="LATEXADDIN" val="\documentclass{article}&#10;\usepackage{amsmath}&#10;\usepackage{amssymb}&#10;\usepackage{amsthm}&#10;\usepackage{xcolor}&#10;\pagestyle{empty}&#10;\begin{document}&#10;&#10;&#10;$B^{-1}A^{-1}$&#10;\end{document}"/>
  <p:tag name="IGUANATEXSIZE" val="33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1025.122"/>
  <p:tag name="LATEXADDIN" val="\documentclass{article}&#10;\usepackage{amsmath}&#10;\usepackage{amssymb}&#10;\usepackage{amsthm}&#10;\usepackage{xcolor}&#10;\pagestyle{empty}&#10;\begin{document}&#10;&#10;&#10;$(AB)^{-1}=B^{-1}A^{-1}$&#10;\end{document}"/>
  <p:tag name="IGUANATEXSIZE" val="33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917.51"/>
  <p:tag name="LATEXADDIN" val="\documentclass{article}&#10;\usepackage{amsmath}&#10;\usepackage{amssymb}&#10;\usepackage{amsthm}&#10;\usepackage{xcolor}&#10;\pagestyle{empty}&#10;\begin{document}&#10;&#10;&#10;$ABB^{-1}A^{-1}=AIA^{-1}=AA^{-1}=I$&#10;\end{document}"/>
  <p:tag name="IGUANATEXSIZE" val="30"/>
  <p:tag name="IGUANATEXCURSOR" val="1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58.49268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83.727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15.2231"/>
  <p:tag name="LATEXADDIN" val="\documentclass{article}&#10;\usepackage{amsmath}&#10;\usepackage{amssymb}&#10;\usepackage{amsthm}&#10;\usepackage{xcolor}&#10;\pagestyle{empty}&#10;\begin{document}&#10;&#10;&#10;$B^{-1}$&#10;\end{document}"/>
  <p:tag name="IGUANATEXSIZE" val="33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08.4739"/>
  <p:tag name="LATEXADDIN" val="\documentclass{article}&#10;\usepackage{amsmath}&#10;\usepackage{amssymb}&#10;\usepackage{amsthm}&#10;\usepackage{xcolor}&#10;\pagestyle{empty}&#10;\begin{document}&#10;&#10;&#10;$A^{-1}$&#10;\end{document}"/>
  <p:tag name="IGUANATEXSIZE" val="33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701.9123"/>
  <p:tag name="LATEXADDIN" val="\documentclass{article}&#10;\usepackage{amsmath}&#10;\usepackage{amssymb}&#10;\usepackage{amsthm}&#10;\usepackage{xcolor}&#10;\pagestyle{empty}&#10;\begin{document}&#10;&#10;&#10;$(A^{-1})^{-1}=A$&#10;\end{document}"/>
  <p:tag name="IGUANATEXSIZE" val="33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777.6528"/>
  <p:tag name="LATEXADDIN" val="\documentclass{article}&#10;\usepackage{amsmath}&#10;\usepackage{amssymb}&#10;\usepackage{amsthm}&#10;\usepackage{xcolor}&#10;\pagestyle{empty}&#10;\begin{document}&#10;&#10;&#10;$AB=I=BA$&#10;\end{document}"/>
  <p:tag name="IGUANATEXSIZE" val="44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442.4447"/>
  <p:tag name="LATEXADDIN" val="\documentclass{article}&#10;\usepackage{amsmath}&#10;\usepackage{amssymb}&#10;\usepackage{amsthm}&#10;\usepackage{xcolor}&#10;\pagestyle{empty}&#10;\begin{document}&#10;&#10;&#10;$B^{-1}A^{-1}$&#10;\end{document}"/>
  <p:tag name="IGUANATEXSIZE" val="33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043.12"/>
  <p:tag name="LATEXADDIN" val="\documentclass{article}&#10;\usepackage{amsmath}&#10;\usepackage{amssymb}&#10;\usepackage{amsthm}&#10;\usepackage{xcolor}&#10;\pagestyle{empty}&#10;\begin{document}&#10;&#10;&#10;$ABM=I=MAB$&#10;\end{document}"/>
  <p:tag name="IGUANATEXSIZE" val="33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08.4739"/>
  <p:tag name="LATEXADDIN" val="\documentclass{article}&#10;\usepackage{amsmath}&#10;\usepackage{amssymb}&#10;\usepackage{amsthm}&#10;\usepackage{xcolor}&#10;\pagestyle{empty}&#10;\begin{document}&#10;&#10;&#10;$A&#10;^{-1}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15.2231"/>
  <p:tag name="LATEXADDIN" val="\documentclass{article}&#10;\usepackage{amsmath}&#10;\usepackage{amssymb}&#10;\usepackage{amsthm}&#10;\usepackage{xcolor}&#10;\pagestyle{empty}&#10;\begin{document}&#10;&#10;&#10;$B&#10;^{-1}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701.9123"/>
  <p:tag name="LATEXADDIN" val="\documentclass{article}&#10;\usepackage{amsmath}&#10;\usepackage{amssymb}&#10;\usepackage{amsthm}&#10;\usepackage{xcolor}&#10;\pagestyle{empty}&#10;\begin{document}&#10;&#10;&#10;$(A^{-1})^{-1}=A$&#10;\end{document}"/>
  <p:tag name="IGUANATEXSIZE" val="33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442.4447"/>
  <p:tag name="LATEXADDIN" val="\documentclass{article}&#10;\usepackage{amsmath}&#10;\usepackage{amssymb}&#10;\usepackage{amsthm}&#10;\usepackage{xcolor}&#10;\pagestyle{empty}&#10;\begin{document}&#10;&#10;&#10;$B^{-1}A^{-1}$&#10;\end{document}"/>
  <p:tag name="IGUANATEXSIZE" val="33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599.925"/>
  <p:tag name="LATEXADDIN" val="\documentclass{article}&#10;\usepackage{amsmath}&#10;\usepackage{amssymb}&#10;\usepackage{amsthm}&#10;\usepackage{xcolor}&#10;\pagestyle{empty}&#10;\begin{document}&#10;&#10;&#10;$A_1,\dots,A_m$&#10;\end{document}"/>
  <p:tag name="IGUANATEXSIZE" val="30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982"/>
  <p:tag name="ORIGINALWIDTH" val="622.4222"/>
  <p:tag name="LATEXADDIN" val="\documentclass{article}&#10;\usepackage{amsmath}&#10;\usepackage{amssymb}&#10;\usepackage{amsthm}&#10;\usepackage{xcolor}&#10;\pagestyle{empty}&#10;\begin{document}&#10;&#10;&#10;$A_m^{-1}\cdots A_1^{-1}$&#10;\end{document}"/>
  <p:tag name="IGUANATEXSIZE" val="33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509.9362"/>
  <p:tag name="LATEXADDIN" val="\documentclass{article}&#10;\usepackage{amsmath}&#10;\usepackage{amssymb}&#10;\usepackage{amsthm}&#10;\usepackage{xcolor}&#10;\pagestyle{empty}&#10;\begin{document}&#10;&#10;&#10;$A_1 \cdots A_m$&#10;\end{document}"/>
  <p:tag name="IGUANATEXSIZE" val="30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599.925"/>
  <p:tag name="LATEXADDIN" val="\documentclass{article}&#10;\usepackage{amsmath}&#10;\usepackage{amssymb}&#10;\usepackage{amsthm}&#10;\usepackage{xcolor}&#10;\pagestyle{empty}&#10;\begin{document}&#10;&#10;&#10;$A_1,\dots,A_m$&#10;\end{document}"/>
  <p:tag name="IGUANATEXSIZE" val="30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786.6517"/>
  <p:tag name="LATEXADDIN" val="\documentclass{article}&#10;\usepackage{amsmath}&#10;\usepackage{amssymb}&#10;\usepackage{amsthm}&#10;\usepackage{xcolor}&#10;\pagestyle{empty}&#10;\begin{document}&#10;&#10;&#10;$A=\left(\begin{array}{cc}&#10;1 &amp; 2\\&#10;3 &amp; 4&#10;\end{array}\right)$&#10;\end{document}"/>
  <p:tag name="IGUANATEXSIZE" val="33"/>
  <p:tag name="IGUANATEXCURSOR" val="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509.9362"/>
  <p:tag name="LATEXADDIN" val="\documentclass{article}&#10;\usepackage{amsmath}&#10;\usepackage{amssymb}&#10;\usepackage{amsthm}&#10;\usepackage{xcolor}&#10;\pagestyle{empty}&#10;\begin{document}&#10;&#10;&#10;$A_1 \cdots A_m$&#10;\end{document}"/>
  <p:tag name="IGUANATEXSIZE" val="30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701.9123"/>
  <p:tag name="LATEXADDIN" val="\documentclass{article}&#10;\usepackage{amsmath}&#10;\usepackage{amssymb}&#10;\usepackage{amsthm}&#10;\usepackage{xcolor}&#10;\pagestyle{empty}&#10;\begin{document}&#10;&#10;&#10;$(A^{-1})^{-1}=A$&#10;\end{document}"/>
  <p:tag name="IGUANATEXSIZE" val="33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599.925"/>
  <p:tag name="LATEXADDIN" val="\documentclass{article}&#10;\usepackage{amsmath}&#10;\usepackage{amssymb}&#10;\usepackage{amsthm}&#10;\usepackage{xcolor}&#10;\pagestyle{empty}&#10;\begin{document}&#10;&#10;&#10;$A_1,\dots,A_m$&#10;\end{document}"/>
  <p:tag name="IGUANATEXSIZE" val="30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982"/>
  <p:tag name="ORIGINALWIDTH" val="622.4222"/>
  <p:tag name="LATEXADDIN" val="\documentclass{article}&#10;\usepackage{amsmath}&#10;\usepackage{amssymb}&#10;\usepackage{amsthm}&#10;\usepackage{xcolor}&#10;\pagestyle{empty}&#10;\begin{document}&#10;&#10;&#10;$A_m^{-1}\cdots A_1^{-1}$&#10;\end{document}"/>
  <p:tag name="IGUANATEXSIZE" val="33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509.9362"/>
  <p:tag name="LATEXADDIN" val="\documentclass{article}&#10;\usepackage{amsmath}&#10;\usepackage{amssymb}&#10;\usepackage{amsthm}&#10;\usepackage{xcolor}&#10;\pagestyle{empty}&#10;\begin{document}&#10;&#10;&#10;$A_1 \cdots A_m$&#10;\end{document}"/>
  <p:tag name="IGUANATEXSIZE" val="30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599.925"/>
  <p:tag name="LATEXADDIN" val="\documentclass{article}&#10;\usepackage{amsmath}&#10;\usepackage{amssymb}&#10;\usepackage{amsthm}&#10;\usepackage{xcolor}&#10;\pagestyle{empty}&#10;\begin{document}&#10;&#10;&#10;$A_1,\dots,A_m$&#10;\end{document}"/>
  <p:tag name="IGUANATEXSIZE" val="30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509.9362"/>
  <p:tag name="LATEXADDIN" val="\documentclass{article}&#10;\usepackage{amsmath}&#10;\usepackage{amssymb}&#10;\usepackage{amsthm}&#10;\usepackage{xcolor}&#10;\pagestyle{empty}&#10;\begin{document}&#10;&#10;&#10;$A_1 \cdots A_m$&#10;\end{document}"/>
  <p:tag name="IGUANATEXSIZE" val="30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968.8789"/>
  <p:tag name="LATEXADDIN" val="\documentclass{article}&#10;\usepackage{amsmath}&#10;\usepackage{amssymb}&#10;\usepackage{amsthm}&#10;\usepackage{xcolor}&#10;\pagestyle{empty}&#10;\begin{document}&#10;&#10;&#10;$&#10;\left(\begin{array}{cccc}&#10;\\&#10;\negmedspace0 &amp; 0 &amp; \cdots &amp; 0\\&#10;\\&#10;\end{array}\right)&#10;$&#10;\end{document}"/>
  <p:tag name="IGUANATEXSIZE" val="33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456.6929"/>
  <p:tag name="LATEXADDIN" val="\documentclass{article}&#10;\usepackage{amsmath}&#10;\usepackage{amssymb}&#10;\usepackage{amsthm}&#10;\usepackage{xcolor}&#10;\pagestyle{empty}&#10;\begin{document}&#10;&#10;&#10;$&#10;\left(\begin{array}{ccc}&#10; &amp; \phantom{*}\\&#10; &amp; \\&#10; &amp; \\&#10; &amp; &#10;\end{array}\right)&#10;$&#10;\end{document}"/>
  <p:tag name="IGUANATEXSIZE" val="33"/>
  <p:tag name="IGUANATEXCURSOR" val="1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687.289"/>
  <p:tag name="LATEXADDIN" val="\documentclass{article}&#10;\usepackage{amsmath}&#10;\usepackage{amssymb}&#10;\usepackage{amsthm}&#10;\usepackage{xcolor}&#10;\pagestyle{empty}&#10;\begin{document}&#10;&#10;&#10;$\left(\begin{array}{cc}&#10;1 &amp; 2\\&#10;3 &amp; 4&#10;\end{array}\right)\left(\begin{array}{cc}&#10;-2 &amp; 1\\&#10;1.5 &amp; -0.5&#10;\end{array}\right)=\left(\begin{array}{cc}&#10;1 &amp; 0\\&#10;0 &amp; 1&#10;\end{array}\right)=\left(\begin{array}{cc}&#10;-2 &amp; 1\\&#10;1.5 &amp; -0.5&#10;\end{array}\right)\left(\begin{array}{cc}&#10;1 &amp; 2\\&#10;3 &amp; 4&#10;\end{array}\right)$&#10;\end{document}"/>
  <p:tag name="IGUANATEXSIZE" val="33"/>
  <p:tag name="IGUANATEXCURSOR" val="4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968.8789"/>
  <p:tag name="LATEXADDIN" val="\documentclass{article}&#10;\usepackage{amsmath}&#10;\usepackage{amssymb}&#10;\usepackage{amsthm}&#10;\usepackage{xcolor}&#10;\pagestyle{empty}&#10;\begin{document}&#10;&#10;&#10;$&#10;\left(\begin{array}{cccc}&#10;\\&#10;\negmedspace0 &amp; 0 &amp; \cdots &amp; 0\\&#10;\\&#10;\end{array}\right)&#10;$&#10;\end{document}"/>
  <p:tag name="IGUANATEXSIZE" val="33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468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0\\&#10;0 &amp; 0&#10;\end{array}\right)+\left(\begin{array}{cc}&#10;0 &amp; 0\\&#10;0 &amp; 1&#10;\end{array}\right)=I&#10;$&#10;\end{document}"/>
  <p:tag name="IGUANATEXSIZE" val="33"/>
  <p:tag name="IGUANATEXCURSOR" val="260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95.25"/>
  <p:tag name="OUTPUTDPI" val="1200"/>
  <p:tag name="LATEXADDIN" val="\documentclass{article}&#10;\usepackage{amsmath}&#10;\usepackage{amssymb}&#10;\usepackage{amsthm}&#10;\usepackage{xcolor}&#10;\pagestyle{empty}&#10;\begin{document}&#10;&#10;&#10;$I+(-I)=0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10.6487"/>
  <p:tag name="LATEXADDIN" val="\documentclass{article}&#10;\usepackage{amsmath}&#10;\usepackage{amssymb}&#10;\usepackage{amsthm}&#10;\usepackage{xcolor}&#10;\pagestyle{empty}&#10;\begin{document}&#10;&#10;&#10;$A=\left(\begin{array}{cc}&#10;1 &amp; 2\\&#10;3 &amp; 4\\&#10;5 &amp; 6&#10;\end{array}\right)$&#10;\end{document}"/>
  <p:tag name="IGUANATEXSIZE" val="33"/>
  <p:tag name="IGUANATEXCURSOR" val="2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548.9313"/>
  <p:tag name="LATEXADDIN" val="\documentclass{article}&#10;\usepackage{amsmath}&#10;\usepackage{amssymb}&#10;\usepackage{amsthm}&#10;\usepackage{xcolor}&#10;\pagestyle{empty}&#10;\begin{document}&#10;&#10;&#10;$R_1\leftrightarrow R_3:$&#10;\end{document}"/>
  <p:tag name="IGUANATEXSIZE" val="33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44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074.99"/>
  <p:tag name="LATEXADDIN" val="\documentclass{article}&#10;\usepackage{amsmath}&#10;\usepackage{amssymb}&#10;\usepackage{amsthm}&#10;\usepackage{xcolor}&#10;\pagestyle{empty}&#10;\begin{document}&#10;&#10;&#10;$\left(\begin{array}{ccc}&#10;1 &amp; 0 &amp; 0\\&#10;0 &amp; 0 &amp; 1\\&#10;0 &amp; 1 &amp; 0&#10;\end{array}\right)\left(\begin{array}{cc}&#10;1 &amp; 2\\&#10;3 &amp; 4\\&#10;5 &amp; 6&#10;\end{array}\right)=\left(\begin{array}{cc}&#10;5 &amp; 6\\&#10;3 &amp; 4\\&#10;1 &amp; 2&#10;\end{array}\right)$&#10;\end{document}"/>
  <p:tag name="IGUANATEXSIZE" val="33"/>
  <p:tag name="IGUANATEXCURSOR" val="3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10.6487"/>
  <p:tag name="LATEXADDIN" val="\documentclass{article}&#10;\usepackage{amsmath}&#10;\usepackage{amssymb}&#10;\usepackage{amsthm}&#10;\usepackage{xcolor}&#10;\pagestyle{empty}&#10;\begin{document}&#10;&#10;&#10;$A=\left(\begin{array}{cc}&#10;1 &amp; 2\\&#10;3 &amp; 4\\&#10;5 &amp; 6&#10;\end{array}\right)$&#10;\end{document}"/>
  <p:tag name="IGUANATEXSIZE" val="33"/>
  <p:tag name="IGUANATEXCURSOR" val="2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913.3858"/>
  <p:tag name="LATEXADDIN" val="\documentclass{article}&#10;\usepackage{amsmath}&#10;\usepackage{amssymb}&#10;\usepackage{amsthm}&#10;\usepackage{xcolor}&#10;\pagestyle{empty}&#10;\begin{document}&#10;&#10;&#10;$R_{2}\leftarrow R_{2}-3R_{1}:$&#10;\end{document}"/>
  <p:tag name="IGUANATEXSIZE" val="33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269.216"/>
  <p:tag name="LATEXADDIN" val="\documentclass{article}&#10;\usepackage{amsmath}&#10;\usepackage{amssymb}&#10;\usepackage{amsthm}&#10;\usepackage{xcolor}&#10;\pagestyle{empty}&#10;\begin{document}&#10;&#10;&#10;$\left(\begin{array}{ccc}&#10;1 &amp; 0 &amp; 0\\&#10;-3 &amp; 1 &amp; 0\\&#10;0 &amp; 0 &amp; 1&#10;\end{array}\right)\left(\begin{array}{cc}&#10;1 &amp; 2\\&#10;3 &amp; 4\\&#10;5 &amp; 6&#10;\end{array}\right)=\left(\begin{array}{cc}&#10;1 &amp; 2\\&#10;0 &amp; -2\\&#10;5 &amp; 6&#10;\end{array}\right)$&#10;\end{document}"/>
  <p:tag name="IGUANATEXSIZE" val="33"/>
  <p:tag name="IGUANATEXCURSOR" val="3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60"/>
  <p:tag name="OUTPUTDPI" val="1200"/>
  <p:tag name="LATEXADDIN" val="\documentclass{article}&#10;\usepackage{amsmath}&#10;\usepackage{amssymb}&#10;\usepackage{amsthm}&#10;\usepackage{xcolor}&#10;\pagestyle{empty}&#10;\begin{document}&#10;&#10;&#10;$\rho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10.75"/>
  <p:tag name="OUTPUTDPI" val="1200"/>
  <p:tag name="LATEXADDIN" val="\documentclass{article}&#10;\usepackage{amsmath}&#10;\usepackage{amssymb}&#10;\usepackage{amsthm}&#10;\usepackage{xcolor}&#10;\pagestyle{empty}&#10;\begin{document}&#10;&#10;&#10;$\rho(I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479.25"/>
  <p:tag name="OUTPUTDPI" val="1200"/>
  <p:tag name="LATEXADDIN" val="\documentclass{article}&#10;\usepackage{amsmath}&#10;\usepackage{amssymb}&#10;\usepackage{amsthm}&#10;\usepackage{xcolor}&#10;\pagestyle{empty}&#10;\begin{document}&#10;&#10;&#10;$R_{2}\leftrightarrow R_{3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\left(\begin{array}{ccc}&#10;1 &amp; 0 &amp; 0\\&#10;0 &amp; 0 &amp; 1\\&#10;0 &amp; 1 &amp; 0&#10;\end{array}\right)$&#10;\end{document}"/>
  <p:tag name="IGUANATEXSIZE" val="33"/>
  <p:tag name="IGUANATEXCURSOR" val="221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60"/>
  <p:tag name="OUTPUTDPI" val="1200"/>
  <p:tag name="LATEXADDIN" val="\documentclass{article}&#10;\usepackage{amsmath}&#10;\usepackage{amssymb}&#10;\usepackage{amsthm}&#10;\usepackage{xcolor}&#10;\pagestyle{empty}&#10;\begin{document}&#10;&#10;&#10;$\rho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6274</TotalTime>
  <Words>946</Words>
  <Application>Microsoft Office PowerPoint</Application>
  <PresentationFormat>מסך רחב</PresentationFormat>
  <Paragraphs>188</Paragraphs>
  <Slides>42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ערכת נושא Office</vt:lpstr>
      <vt:lpstr>הפיכות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כל פעולת שורה ניתן לבצע ע"י כפל במטריצה</vt:lpstr>
      <vt:lpstr>כל פעולת שורה ניתן לבצע ע"י כפל במטריצה</vt:lpstr>
      <vt:lpstr>איך? מטריצות אלמנטריות</vt:lpstr>
      <vt:lpstr>מצגת של PowerPoint</vt:lpstr>
      <vt:lpstr>מצגת של PowerPoint</vt:lpstr>
      <vt:lpstr>מסקנה: דירוג מטריצה A לצורה מדורגת/מדורגת קנונית ניתן לביצוע ע"י כפל  מטריצות</vt:lpstr>
      <vt:lpstr>מסקנה: מטריצה אלמנטרית                 היא הפיכה.  ההופכית שלה היא                      (גם מטריצת אלמנטרית) </vt:lpstr>
      <vt:lpstr>מסקנה: מטריצה אלמנטרית                 היא הפיכה.  ההופכית שלה היא                      (גם מטריצת אלמנטרית) 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אלגוריתם לקביעה אם A הפיכה ומציאת ההופכית שלה</vt:lpstr>
      <vt:lpstr>תרגיל: עבור המטריצה הבא – קבע האם היא הפיכה ואם כן, מצא את ההופכית.</vt:lpstr>
      <vt:lpstr>מצגת של PowerPoint</vt:lpstr>
      <vt:lpstr>הערה- המקרה של מטריצות 2X2 יותר פשוט:</vt:lpstr>
      <vt:lpstr>אלגוריתם לקביעה אם A הפיכה ומציאת ההופכית שלה</vt:lpstr>
      <vt:lpstr>אלגוריתם לקביעה אם A הפיכה ומציאת ההופכית שלה</vt:lpstr>
      <vt:lpstr>תרגיל: עבור המטריצה הבא – קבע האם היא הפיכה ואם כן, בטא אותה כמכפלה של אלמנטריות.</vt:lpstr>
      <vt:lpstr>מצגת של PowerPoint</vt:lpstr>
      <vt:lpstr>מצגת של PowerPoint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224</cp:revision>
  <dcterms:created xsi:type="dcterms:W3CDTF">2016-09-11T18:49:07Z</dcterms:created>
  <dcterms:modified xsi:type="dcterms:W3CDTF">2020-03-31T07:40:39Z</dcterms:modified>
</cp:coreProperties>
</file>