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33" r:id="rId2"/>
    <p:sldId id="541" r:id="rId3"/>
    <p:sldId id="542" r:id="rId4"/>
    <p:sldId id="543" r:id="rId5"/>
    <p:sldId id="544" r:id="rId6"/>
    <p:sldId id="556" r:id="rId7"/>
    <p:sldId id="557" r:id="rId8"/>
    <p:sldId id="558" r:id="rId9"/>
    <p:sldId id="559" r:id="rId10"/>
    <p:sldId id="545" r:id="rId11"/>
    <p:sldId id="546" r:id="rId12"/>
    <p:sldId id="547" r:id="rId13"/>
    <p:sldId id="548" r:id="rId14"/>
    <p:sldId id="560" r:id="rId15"/>
    <p:sldId id="561" r:id="rId16"/>
    <p:sldId id="562" r:id="rId17"/>
    <p:sldId id="563" r:id="rId18"/>
    <p:sldId id="564" r:id="rId19"/>
    <p:sldId id="565" r:id="rId20"/>
    <p:sldId id="566" r:id="rId21"/>
    <p:sldId id="567" r:id="rId22"/>
    <p:sldId id="568" r:id="rId23"/>
    <p:sldId id="569" r:id="rId24"/>
    <p:sldId id="570" r:id="rId25"/>
    <p:sldId id="571" r:id="rId26"/>
    <p:sldId id="572" r:id="rId27"/>
    <p:sldId id="573" r:id="rId28"/>
    <p:sldId id="574" r:id="rId29"/>
    <p:sldId id="575" r:id="rId30"/>
    <p:sldId id="576" r:id="rId31"/>
    <p:sldId id="577" r:id="rId32"/>
    <p:sldId id="578" r:id="rId33"/>
    <p:sldId id="579" r:id="rId34"/>
    <p:sldId id="580" r:id="rId35"/>
    <p:sldId id="500" r:id="rId36"/>
    <p:sldId id="550" r:id="rId37"/>
    <p:sldId id="551" r:id="rId38"/>
    <p:sldId id="552" r:id="rId3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D62AD"/>
    <a:srgbClr val="000066"/>
    <a:srgbClr val="00008E"/>
    <a:srgbClr val="008000"/>
    <a:srgbClr val="000099"/>
    <a:srgbClr val="0000A8"/>
    <a:srgbClr val="1B3177"/>
    <a:srgbClr val="DA7D00"/>
    <a:srgbClr val="FF92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3482" autoAdjust="0"/>
  </p:normalViewPr>
  <p:slideViewPr>
    <p:cSldViewPr>
      <p:cViewPr varScale="1">
        <p:scale>
          <a:sx n="105" d="100"/>
          <a:sy n="105" d="100"/>
        </p:scale>
        <p:origin x="-1122" y="-78"/>
      </p:cViewPr>
      <p:guideLst>
        <p:guide orient="horz" pos="3045"/>
        <p:guide pos="2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D8B7194-39ED-47DA-AEBB-377F2EA39D7A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FB6D564-76CE-431A-A0CA-55FFF6589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241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72000" y="857232"/>
            <a:ext cx="7200000" cy="25200"/>
          </a:xfrm>
          <a:prstGeom prst="rect">
            <a:avLst/>
          </a:prstGeom>
          <a:solidFill>
            <a:schemeClr val="dk2"/>
          </a:solidFill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88000" y="1170000"/>
            <a:ext cx="8542800" cy="520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03571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98800"/>
            <a:ext cx="8730000" cy="493200"/>
          </a:xfrm>
        </p:spPr>
        <p:txBody>
          <a:bodyPr/>
          <a:lstStyle>
            <a:lvl1pPr algn="r" rtl="1">
              <a:defRPr lang="en-US" sz="2600" b="1" u="sng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277672" y="800708"/>
            <a:ext cx="8542800" cy="55784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9720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78D04B-6A46-4289-997E-9E92A82344B0}" type="datetime1">
              <a:rPr lang="en-US" smtClean="0"/>
              <a:pPr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7EDB3B-091D-4B71-BB88-6359D01CDB39}" type="datetime1">
              <a:rPr lang="en-US" smtClean="0"/>
              <a:pPr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6FABC-9170-4894-BCC2-CC18C1055943}" type="datetime1">
              <a:rPr lang="en-US" smtClean="0"/>
              <a:pPr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A8F204-195B-4F54-A9EE-7EE4FE0CE7D3}" type="datetime1">
              <a:rPr lang="en-US" smtClean="0"/>
              <a:pPr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5FF5A-7EEF-46EB-96C0-35879E3D523D}" type="datetime1">
              <a:rPr lang="en-US" smtClean="0"/>
              <a:pPr/>
              <a:t>12/14/2014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649418-B872-40DF-B78F-4BE2F6FAEDBD}" type="datetime1">
              <a:rPr lang="en-US" smtClean="0"/>
              <a:pPr/>
              <a:t>12/14/2014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000" y="0"/>
            <a:ext cx="8730000" cy="85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524" y="1171289"/>
            <a:ext cx="8541261" cy="5210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626103" y="6453143"/>
            <a:ext cx="42698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56E97-E805-4B90-9C26-300E1528875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902" y="6500813"/>
            <a:ext cx="14029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אלגוריתמים 1 </a:t>
            </a:r>
            <a:r>
              <a:rPr lang="he-IL" sz="1000" dirty="0">
                <a:solidFill>
                  <a:schemeClr val="bg1">
                    <a:lumMod val="50000"/>
                  </a:schemeClr>
                </a:solidFill>
              </a:rPr>
              <a:t>- טכניון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1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125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85750" algn="r" defTabSz="914400" rtl="1" eaLnBrk="1" latinLnBrk="0" hangingPunct="1">
        <a:lnSpc>
          <a:spcPct val="125000"/>
        </a:lnSpc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099592" y="3384575"/>
            <a:ext cx="6944816" cy="1752600"/>
          </a:xfrm>
        </p:spPr>
        <p:txBody>
          <a:bodyPr/>
          <a:lstStyle/>
          <a:p>
            <a:r>
              <a:rPr lang="he-IL" sz="2900" b="1" dirty="0" smtClean="0">
                <a:solidFill>
                  <a:prstClr val="black"/>
                </a:solidFill>
                <a:ea typeface="+mj-ea"/>
              </a:rPr>
              <a:t>זרימה מקסימלית</a:t>
            </a:r>
          </a:p>
          <a:p>
            <a:r>
              <a:rPr lang="en-US" sz="2900" b="1" dirty="0" smtClean="0">
                <a:solidFill>
                  <a:prstClr val="black"/>
                </a:solidFill>
                <a:ea typeface="+mj-ea"/>
              </a:rPr>
              <a:t>(Maximum Flow)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0298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166254" y="1170000"/>
                <a:ext cx="8664545" cy="52092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חתך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</a:rPr>
                          <m:t>∖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he-IL" dirty="0"/>
                  <a:t> נקרא חתך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𝑡</m:t>
                    </m:r>
                  </m:oMath>
                </a14:m>
                <a:r>
                  <a:rPr lang="he-IL" dirty="0"/>
                  <a:t> אם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he-IL" dirty="0"/>
                  <a:t> ו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∉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he-IL" dirty="0"/>
                  <a:t>.</a:t>
                </a: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:r>
                  <a:rPr lang="he-IL" sz="1600" dirty="0" smtClean="0">
                    <a:solidFill>
                      <a:srgbClr val="000099"/>
                    </a:solidFill>
                  </a:rPr>
                  <a:t>סימון: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𝑢𝑣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 </m:t>
                        </m:r>
                      </m:e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∖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  </m:t>
                        </m:r>
                      </m:e>
                    </m:d>
                  </m:oMath>
                </a14:m>
                <a:r>
                  <a:rPr lang="en-US" sz="1600" b="0" dirty="0" smtClean="0">
                    <a:solidFill>
                      <a:srgbClr val="000099"/>
                    </a:solidFill>
                  </a:rPr>
                  <a:t/>
                </a:r>
                <a:br>
                  <a:rPr lang="en-US" sz="1600" b="0" dirty="0" smtClean="0">
                    <a:solidFill>
                      <a:srgbClr val="000099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he-IL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𝑢𝑣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 </m:t>
                        </m:r>
                      </m:e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∖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  </m:t>
                        </m:r>
                      </m:e>
                    </m:d>
                  </m:oMath>
                </a14:m>
                <a:r>
                  <a:rPr lang="en-US" sz="1600" dirty="0" smtClean="0">
                    <a:solidFill>
                      <a:srgbClr val="000099"/>
                    </a:solidFill>
                  </a:rPr>
                  <a:t>                            </a:t>
                </a:r>
                <a:endParaRPr lang="he-IL" sz="1600" dirty="0" smtClean="0">
                  <a:solidFill>
                    <a:srgbClr val="000099"/>
                  </a:solidFill>
                </a:endParaRP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:r>
                  <a:rPr lang="he-IL" sz="1600" dirty="0" smtClean="0">
                    <a:solidFill>
                      <a:srgbClr val="000099"/>
                    </a:solidFill>
                  </a:rPr>
                  <a:t>קיבול </a:t>
                </a:r>
                <a:r>
                  <a:rPr lang="he-IL" sz="1600" dirty="0">
                    <a:solidFill>
                      <a:srgbClr val="000099"/>
                    </a:solidFill>
                  </a:rPr>
                  <a:t>החתך:</a:t>
                </a:r>
              </a:p>
              <a:p>
                <a:pPr algn="l" rtl="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0099"/>
                          </a:solidFill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1600" i="1">
                          <a:solidFill>
                            <a:srgbClr val="000099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16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  <m:sup/>
                        <m:e>
                          <m:r>
                            <a:rPr lang="en-US" sz="16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 smtClean="0">
                  <a:solidFill>
                    <a:srgbClr val="000099"/>
                  </a:solidFill>
                </a:endParaRPr>
              </a:p>
              <a:p>
                <a:pPr algn="r">
                  <a:lnSpc>
                    <a:spcPct val="135000"/>
                  </a:lnSpc>
                </a:pPr>
                <a:endParaRPr lang="he-IL" dirty="0" smtClean="0">
                  <a:solidFill>
                    <a:srgbClr val="000099"/>
                  </a:solidFill>
                </a:endParaRPr>
              </a:p>
              <a:p>
                <a:pPr algn="r">
                  <a:lnSpc>
                    <a:spcPct val="135000"/>
                  </a:lnSpc>
                </a:pPr>
                <a:endParaRPr lang="en-US" dirty="0" smtClean="0">
                  <a:solidFill>
                    <a:srgbClr val="000099"/>
                  </a:solidFill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b="1" dirty="0" smtClean="0"/>
                  <a:t>טענה:</a:t>
                </a:r>
                <a:r>
                  <a:rPr lang="he-IL" dirty="0" smtClean="0"/>
                  <a:t> לכל זרימה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he-IL" b="1" dirty="0" smtClean="0"/>
                  <a:t> </a:t>
                </a:r>
                <a:r>
                  <a:rPr lang="he-IL" dirty="0"/>
                  <a:t>ברשת זרימה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endParaRPr lang="he-IL" dirty="0" smtClean="0"/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וחתך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he-IL" dirty="0" smtClean="0"/>
                  <a:t> שהוא חתך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𝑡</m:t>
                    </m:r>
                  </m:oMath>
                </a14:m>
                <a:r>
                  <a:rPr lang="he-IL" dirty="0" smtClean="0"/>
                  <a:t> ברשת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he-IL" dirty="0" smtClean="0"/>
                  <a:t>:</a:t>
                </a:r>
              </a:p>
              <a:p>
                <a:pPr>
                  <a:lnSpc>
                    <a:spcPct val="135000"/>
                  </a:lnSpc>
                </a:pPr>
                <a:endParaRPr lang="he-IL" dirty="0" smtClean="0"/>
              </a:p>
              <a:p>
                <a:pPr>
                  <a:lnSpc>
                    <a:spcPct val="135000"/>
                  </a:lnSpc>
                </a:pPr>
                <a:endParaRPr lang="en-US" dirty="0" smtClean="0"/>
              </a:p>
              <a:p>
                <a:pPr>
                  <a:lnSpc>
                    <a:spcPct val="135000"/>
                  </a:lnSpc>
                </a:pPr>
                <a:r>
                  <a:rPr lang="he-IL" b="1" dirty="0" smtClean="0"/>
                  <a:t>מסקנה: </a:t>
                </a:r>
                <a:r>
                  <a:rPr lang="he-IL" dirty="0" smtClean="0"/>
                  <a:t>לכל זרימה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he-IL" b="1" dirty="0" smtClean="0"/>
                  <a:t> </a:t>
                </a:r>
                <a:r>
                  <a:rPr lang="he-IL" dirty="0" smtClean="0"/>
                  <a:t>ברשת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he-IL" dirty="0" smtClean="0"/>
                  <a:t> וחתך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∖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he-IL" dirty="0" smtClean="0"/>
                  <a:t> שהוא חתך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he-IL" dirty="0" smtClean="0"/>
                  <a:t> ברשת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he-IL" dirty="0" smtClean="0"/>
                  <a:t>:</a:t>
                </a:r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≤ 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166254" y="1170000"/>
                <a:ext cx="8664545" cy="5209200"/>
              </a:xfrm>
              <a:blipFill rotWithShape="1">
                <a:blip r:embed="rId3" cstate="print"/>
                <a:stretch>
                  <a:fillRect r="-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חתך מינימום</a:t>
            </a:r>
            <a:endParaRPr lang="he-IL" dirty="0"/>
          </a:p>
        </p:txBody>
      </p:sp>
      <p:sp>
        <p:nvSpPr>
          <p:cNvPr id="74" name="Freeform 73"/>
          <p:cNvSpPr/>
          <p:nvPr/>
        </p:nvSpPr>
        <p:spPr>
          <a:xfrm>
            <a:off x="393837" y="1497734"/>
            <a:ext cx="921810" cy="1283194"/>
          </a:xfrm>
          <a:custGeom>
            <a:avLst/>
            <a:gdLst>
              <a:gd name="connsiteX0" fmla="*/ 9525 w 733425"/>
              <a:gd name="connsiteY0" fmla="*/ 838200 h 1257300"/>
              <a:gd name="connsiteX1" fmla="*/ 0 w 733425"/>
              <a:gd name="connsiteY1" fmla="*/ 552450 h 1257300"/>
              <a:gd name="connsiteX2" fmla="*/ 723900 w 733425"/>
              <a:gd name="connsiteY2" fmla="*/ 0 h 1257300"/>
              <a:gd name="connsiteX3" fmla="*/ 733425 w 733425"/>
              <a:gd name="connsiteY3" fmla="*/ 1257300 h 1257300"/>
              <a:gd name="connsiteX4" fmla="*/ 9525 w 733425"/>
              <a:gd name="connsiteY4" fmla="*/ 838200 h 1257300"/>
              <a:gd name="connsiteX0" fmla="*/ 9525 w 819247"/>
              <a:gd name="connsiteY0" fmla="*/ 855053 h 1274153"/>
              <a:gd name="connsiteX1" fmla="*/ 0 w 819247"/>
              <a:gd name="connsiteY1" fmla="*/ 569303 h 1274153"/>
              <a:gd name="connsiteX2" fmla="*/ 723900 w 819247"/>
              <a:gd name="connsiteY2" fmla="*/ 16853 h 1274153"/>
              <a:gd name="connsiteX3" fmla="*/ 733425 w 819247"/>
              <a:gd name="connsiteY3" fmla="*/ 1274153 h 1274153"/>
              <a:gd name="connsiteX4" fmla="*/ 9525 w 819247"/>
              <a:gd name="connsiteY4" fmla="*/ 855053 h 1274153"/>
              <a:gd name="connsiteX0" fmla="*/ 9525 w 869625"/>
              <a:gd name="connsiteY0" fmla="*/ 855053 h 1284796"/>
              <a:gd name="connsiteX1" fmla="*/ 0 w 869625"/>
              <a:gd name="connsiteY1" fmla="*/ 569303 h 1284796"/>
              <a:gd name="connsiteX2" fmla="*/ 723900 w 869625"/>
              <a:gd name="connsiteY2" fmla="*/ 16853 h 1284796"/>
              <a:gd name="connsiteX3" fmla="*/ 733425 w 869625"/>
              <a:gd name="connsiteY3" fmla="*/ 1274153 h 1284796"/>
              <a:gd name="connsiteX4" fmla="*/ 9525 w 869625"/>
              <a:gd name="connsiteY4" fmla="*/ 855053 h 1284796"/>
              <a:gd name="connsiteX0" fmla="*/ 142552 w 1002652"/>
              <a:gd name="connsiteY0" fmla="*/ 855053 h 1284796"/>
              <a:gd name="connsiteX1" fmla="*/ 133027 w 1002652"/>
              <a:gd name="connsiteY1" fmla="*/ 569303 h 1284796"/>
              <a:gd name="connsiteX2" fmla="*/ 856927 w 1002652"/>
              <a:gd name="connsiteY2" fmla="*/ 16853 h 1284796"/>
              <a:gd name="connsiteX3" fmla="*/ 866452 w 1002652"/>
              <a:gd name="connsiteY3" fmla="*/ 1274153 h 1284796"/>
              <a:gd name="connsiteX4" fmla="*/ 142552 w 1002652"/>
              <a:gd name="connsiteY4" fmla="*/ 855053 h 1284796"/>
              <a:gd name="connsiteX0" fmla="*/ 142552 w 1002652"/>
              <a:gd name="connsiteY0" fmla="*/ 855053 h 1284796"/>
              <a:gd name="connsiteX1" fmla="*/ 133027 w 1002652"/>
              <a:gd name="connsiteY1" fmla="*/ 569303 h 1284796"/>
              <a:gd name="connsiteX2" fmla="*/ 856927 w 1002652"/>
              <a:gd name="connsiteY2" fmla="*/ 16853 h 1284796"/>
              <a:gd name="connsiteX3" fmla="*/ 866452 w 1002652"/>
              <a:gd name="connsiteY3" fmla="*/ 1274153 h 1284796"/>
              <a:gd name="connsiteX4" fmla="*/ 142552 w 1002652"/>
              <a:gd name="connsiteY4" fmla="*/ 855053 h 1284796"/>
              <a:gd name="connsiteX0" fmla="*/ 93066 w 928288"/>
              <a:gd name="connsiteY0" fmla="*/ 855053 h 1284796"/>
              <a:gd name="connsiteX1" fmla="*/ 83541 w 928288"/>
              <a:gd name="connsiteY1" fmla="*/ 569303 h 1284796"/>
              <a:gd name="connsiteX2" fmla="*/ 807441 w 928288"/>
              <a:gd name="connsiteY2" fmla="*/ 16853 h 1284796"/>
              <a:gd name="connsiteX3" fmla="*/ 778866 w 928288"/>
              <a:gd name="connsiteY3" fmla="*/ 1274153 h 1284796"/>
              <a:gd name="connsiteX4" fmla="*/ 93066 w 928288"/>
              <a:gd name="connsiteY4" fmla="*/ 855053 h 1284796"/>
              <a:gd name="connsiteX0" fmla="*/ 93066 w 928288"/>
              <a:gd name="connsiteY0" fmla="*/ 860063 h 1289891"/>
              <a:gd name="connsiteX1" fmla="*/ 83541 w 928288"/>
              <a:gd name="connsiteY1" fmla="*/ 507638 h 1289891"/>
              <a:gd name="connsiteX2" fmla="*/ 807441 w 928288"/>
              <a:gd name="connsiteY2" fmla="*/ 21863 h 1289891"/>
              <a:gd name="connsiteX3" fmla="*/ 778866 w 928288"/>
              <a:gd name="connsiteY3" fmla="*/ 1279163 h 1289891"/>
              <a:gd name="connsiteX4" fmla="*/ 93066 w 928288"/>
              <a:gd name="connsiteY4" fmla="*/ 860063 h 1289891"/>
              <a:gd name="connsiteX0" fmla="*/ 90266 w 897607"/>
              <a:gd name="connsiteY0" fmla="*/ 860063 h 1289891"/>
              <a:gd name="connsiteX1" fmla="*/ 80741 w 897607"/>
              <a:gd name="connsiteY1" fmla="*/ 507638 h 1289891"/>
              <a:gd name="connsiteX2" fmla="*/ 804641 w 897607"/>
              <a:gd name="connsiteY2" fmla="*/ 21863 h 1289891"/>
              <a:gd name="connsiteX3" fmla="*/ 728441 w 897607"/>
              <a:gd name="connsiteY3" fmla="*/ 1279163 h 1289891"/>
              <a:gd name="connsiteX4" fmla="*/ 90266 w 897607"/>
              <a:gd name="connsiteY4" fmla="*/ 860063 h 1289891"/>
              <a:gd name="connsiteX0" fmla="*/ 91938 w 915546"/>
              <a:gd name="connsiteY0" fmla="*/ 860063 h 1289891"/>
              <a:gd name="connsiteX1" fmla="*/ 82413 w 915546"/>
              <a:gd name="connsiteY1" fmla="*/ 507638 h 1289891"/>
              <a:gd name="connsiteX2" fmla="*/ 806313 w 915546"/>
              <a:gd name="connsiteY2" fmla="*/ 21863 h 1289891"/>
              <a:gd name="connsiteX3" fmla="*/ 758688 w 915546"/>
              <a:gd name="connsiteY3" fmla="*/ 1279163 h 1289891"/>
              <a:gd name="connsiteX4" fmla="*/ 91938 w 915546"/>
              <a:gd name="connsiteY4" fmla="*/ 860063 h 1289891"/>
              <a:gd name="connsiteX0" fmla="*/ 91938 w 921810"/>
              <a:gd name="connsiteY0" fmla="*/ 860063 h 1283194"/>
              <a:gd name="connsiteX1" fmla="*/ 82413 w 921810"/>
              <a:gd name="connsiteY1" fmla="*/ 507638 h 1283194"/>
              <a:gd name="connsiteX2" fmla="*/ 806313 w 921810"/>
              <a:gd name="connsiteY2" fmla="*/ 21863 h 1283194"/>
              <a:gd name="connsiteX3" fmla="*/ 758688 w 921810"/>
              <a:gd name="connsiteY3" fmla="*/ 1279163 h 1283194"/>
              <a:gd name="connsiteX4" fmla="*/ 91938 w 921810"/>
              <a:gd name="connsiteY4" fmla="*/ 860063 h 128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810" h="1283194">
                <a:moveTo>
                  <a:pt x="91938" y="860063"/>
                </a:moveTo>
                <a:cubicBezTo>
                  <a:pt x="-20775" y="731476"/>
                  <a:pt x="-36649" y="647338"/>
                  <a:pt x="82413" y="507638"/>
                </a:cubicBezTo>
                <a:cubicBezTo>
                  <a:pt x="201475" y="367938"/>
                  <a:pt x="693601" y="-106725"/>
                  <a:pt x="806313" y="21863"/>
                </a:cubicBezTo>
                <a:cubicBezTo>
                  <a:pt x="919026" y="150451"/>
                  <a:pt x="1015863" y="1361713"/>
                  <a:pt x="758688" y="1279163"/>
                </a:cubicBezTo>
                <a:cubicBezTo>
                  <a:pt x="501513" y="1196613"/>
                  <a:pt x="204651" y="988651"/>
                  <a:pt x="91938" y="86006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Freeform 74"/>
          <p:cNvSpPr/>
          <p:nvPr/>
        </p:nvSpPr>
        <p:spPr>
          <a:xfrm flipH="1">
            <a:off x="1565475" y="1519091"/>
            <a:ext cx="853638" cy="1261583"/>
          </a:xfrm>
          <a:custGeom>
            <a:avLst/>
            <a:gdLst>
              <a:gd name="connsiteX0" fmla="*/ 9525 w 733425"/>
              <a:gd name="connsiteY0" fmla="*/ 838200 h 1257300"/>
              <a:gd name="connsiteX1" fmla="*/ 0 w 733425"/>
              <a:gd name="connsiteY1" fmla="*/ 552450 h 1257300"/>
              <a:gd name="connsiteX2" fmla="*/ 723900 w 733425"/>
              <a:gd name="connsiteY2" fmla="*/ 0 h 1257300"/>
              <a:gd name="connsiteX3" fmla="*/ 733425 w 733425"/>
              <a:gd name="connsiteY3" fmla="*/ 1257300 h 1257300"/>
              <a:gd name="connsiteX4" fmla="*/ 9525 w 733425"/>
              <a:gd name="connsiteY4" fmla="*/ 838200 h 1257300"/>
              <a:gd name="connsiteX0" fmla="*/ 9525 w 819247"/>
              <a:gd name="connsiteY0" fmla="*/ 855053 h 1274153"/>
              <a:gd name="connsiteX1" fmla="*/ 0 w 819247"/>
              <a:gd name="connsiteY1" fmla="*/ 569303 h 1274153"/>
              <a:gd name="connsiteX2" fmla="*/ 723900 w 819247"/>
              <a:gd name="connsiteY2" fmla="*/ 16853 h 1274153"/>
              <a:gd name="connsiteX3" fmla="*/ 733425 w 819247"/>
              <a:gd name="connsiteY3" fmla="*/ 1274153 h 1274153"/>
              <a:gd name="connsiteX4" fmla="*/ 9525 w 819247"/>
              <a:gd name="connsiteY4" fmla="*/ 855053 h 1274153"/>
              <a:gd name="connsiteX0" fmla="*/ 9525 w 869625"/>
              <a:gd name="connsiteY0" fmla="*/ 855053 h 1284796"/>
              <a:gd name="connsiteX1" fmla="*/ 0 w 869625"/>
              <a:gd name="connsiteY1" fmla="*/ 569303 h 1284796"/>
              <a:gd name="connsiteX2" fmla="*/ 723900 w 869625"/>
              <a:gd name="connsiteY2" fmla="*/ 16853 h 1284796"/>
              <a:gd name="connsiteX3" fmla="*/ 733425 w 869625"/>
              <a:gd name="connsiteY3" fmla="*/ 1274153 h 1284796"/>
              <a:gd name="connsiteX4" fmla="*/ 9525 w 869625"/>
              <a:gd name="connsiteY4" fmla="*/ 855053 h 1284796"/>
              <a:gd name="connsiteX0" fmla="*/ 142552 w 1002652"/>
              <a:gd name="connsiteY0" fmla="*/ 855053 h 1284796"/>
              <a:gd name="connsiteX1" fmla="*/ 133027 w 1002652"/>
              <a:gd name="connsiteY1" fmla="*/ 569303 h 1284796"/>
              <a:gd name="connsiteX2" fmla="*/ 856927 w 1002652"/>
              <a:gd name="connsiteY2" fmla="*/ 16853 h 1284796"/>
              <a:gd name="connsiteX3" fmla="*/ 866452 w 1002652"/>
              <a:gd name="connsiteY3" fmla="*/ 1274153 h 1284796"/>
              <a:gd name="connsiteX4" fmla="*/ 142552 w 1002652"/>
              <a:gd name="connsiteY4" fmla="*/ 855053 h 1284796"/>
              <a:gd name="connsiteX0" fmla="*/ 142552 w 1002652"/>
              <a:gd name="connsiteY0" fmla="*/ 855053 h 1284796"/>
              <a:gd name="connsiteX1" fmla="*/ 133027 w 1002652"/>
              <a:gd name="connsiteY1" fmla="*/ 569303 h 1284796"/>
              <a:gd name="connsiteX2" fmla="*/ 856927 w 1002652"/>
              <a:gd name="connsiteY2" fmla="*/ 16853 h 1284796"/>
              <a:gd name="connsiteX3" fmla="*/ 866452 w 1002652"/>
              <a:gd name="connsiteY3" fmla="*/ 1274153 h 1284796"/>
              <a:gd name="connsiteX4" fmla="*/ 142552 w 1002652"/>
              <a:gd name="connsiteY4" fmla="*/ 855053 h 1284796"/>
              <a:gd name="connsiteX0" fmla="*/ 93066 w 928288"/>
              <a:gd name="connsiteY0" fmla="*/ 855053 h 1284796"/>
              <a:gd name="connsiteX1" fmla="*/ 83541 w 928288"/>
              <a:gd name="connsiteY1" fmla="*/ 569303 h 1284796"/>
              <a:gd name="connsiteX2" fmla="*/ 807441 w 928288"/>
              <a:gd name="connsiteY2" fmla="*/ 16853 h 1284796"/>
              <a:gd name="connsiteX3" fmla="*/ 778866 w 928288"/>
              <a:gd name="connsiteY3" fmla="*/ 1274153 h 1284796"/>
              <a:gd name="connsiteX4" fmla="*/ 93066 w 928288"/>
              <a:gd name="connsiteY4" fmla="*/ 855053 h 1284796"/>
              <a:gd name="connsiteX0" fmla="*/ 93066 w 928288"/>
              <a:gd name="connsiteY0" fmla="*/ 860063 h 1289891"/>
              <a:gd name="connsiteX1" fmla="*/ 83541 w 928288"/>
              <a:gd name="connsiteY1" fmla="*/ 507638 h 1289891"/>
              <a:gd name="connsiteX2" fmla="*/ 807441 w 928288"/>
              <a:gd name="connsiteY2" fmla="*/ 21863 h 1289891"/>
              <a:gd name="connsiteX3" fmla="*/ 778866 w 928288"/>
              <a:gd name="connsiteY3" fmla="*/ 1279163 h 1289891"/>
              <a:gd name="connsiteX4" fmla="*/ 93066 w 928288"/>
              <a:gd name="connsiteY4" fmla="*/ 860063 h 1289891"/>
              <a:gd name="connsiteX0" fmla="*/ 90266 w 897607"/>
              <a:gd name="connsiteY0" fmla="*/ 860063 h 1289891"/>
              <a:gd name="connsiteX1" fmla="*/ 80741 w 897607"/>
              <a:gd name="connsiteY1" fmla="*/ 507638 h 1289891"/>
              <a:gd name="connsiteX2" fmla="*/ 804641 w 897607"/>
              <a:gd name="connsiteY2" fmla="*/ 21863 h 1289891"/>
              <a:gd name="connsiteX3" fmla="*/ 728441 w 897607"/>
              <a:gd name="connsiteY3" fmla="*/ 1279163 h 1289891"/>
              <a:gd name="connsiteX4" fmla="*/ 90266 w 897607"/>
              <a:gd name="connsiteY4" fmla="*/ 860063 h 1289891"/>
              <a:gd name="connsiteX0" fmla="*/ 91938 w 915546"/>
              <a:gd name="connsiteY0" fmla="*/ 860063 h 1289891"/>
              <a:gd name="connsiteX1" fmla="*/ 82413 w 915546"/>
              <a:gd name="connsiteY1" fmla="*/ 507638 h 1289891"/>
              <a:gd name="connsiteX2" fmla="*/ 806313 w 915546"/>
              <a:gd name="connsiteY2" fmla="*/ 21863 h 1289891"/>
              <a:gd name="connsiteX3" fmla="*/ 758688 w 915546"/>
              <a:gd name="connsiteY3" fmla="*/ 1279163 h 1289891"/>
              <a:gd name="connsiteX4" fmla="*/ 91938 w 915546"/>
              <a:gd name="connsiteY4" fmla="*/ 860063 h 1289891"/>
              <a:gd name="connsiteX0" fmla="*/ 91938 w 921810"/>
              <a:gd name="connsiteY0" fmla="*/ 860063 h 1283194"/>
              <a:gd name="connsiteX1" fmla="*/ 82413 w 921810"/>
              <a:gd name="connsiteY1" fmla="*/ 507638 h 1283194"/>
              <a:gd name="connsiteX2" fmla="*/ 806313 w 921810"/>
              <a:gd name="connsiteY2" fmla="*/ 21863 h 1283194"/>
              <a:gd name="connsiteX3" fmla="*/ 758688 w 921810"/>
              <a:gd name="connsiteY3" fmla="*/ 1279163 h 1283194"/>
              <a:gd name="connsiteX4" fmla="*/ 91938 w 921810"/>
              <a:gd name="connsiteY4" fmla="*/ 860063 h 1283194"/>
              <a:gd name="connsiteX0" fmla="*/ 91938 w 833182"/>
              <a:gd name="connsiteY0" fmla="*/ 838706 h 1261583"/>
              <a:gd name="connsiteX1" fmla="*/ 82413 w 833182"/>
              <a:gd name="connsiteY1" fmla="*/ 486281 h 1261583"/>
              <a:gd name="connsiteX2" fmla="*/ 806313 w 833182"/>
              <a:gd name="connsiteY2" fmla="*/ 506 h 1261583"/>
              <a:gd name="connsiteX3" fmla="*/ 685565 w 833182"/>
              <a:gd name="connsiteY3" fmla="*/ 581531 h 1261583"/>
              <a:gd name="connsiteX4" fmla="*/ 758688 w 833182"/>
              <a:gd name="connsiteY4" fmla="*/ 1257806 h 1261583"/>
              <a:gd name="connsiteX5" fmla="*/ 91938 w 833182"/>
              <a:gd name="connsiteY5" fmla="*/ 838706 h 1261583"/>
              <a:gd name="connsiteX0" fmla="*/ 91938 w 848467"/>
              <a:gd name="connsiteY0" fmla="*/ 838706 h 1261583"/>
              <a:gd name="connsiteX1" fmla="*/ 82413 w 848467"/>
              <a:gd name="connsiteY1" fmla="*/ 486281 h 1261583"/>
              <a:gd name="connsiteX2" fmla="*/ 806313 w 848467"/>
              <a:gd name="connsiteY2" fmla="*/ 506 h 1261583"/>
              <a:gd name="connsiteX3" fmla="*/ 761765 w 848467"/>
              <a:gd name="connsiteY3" fmla="*/ 581531 h 1261583"/>
              <a:gd name="connsiteX4" fmla="*/ 758688 w 848467"/>
              <a:gd name="connsiteY4" fmla="*/ 1257806 h 1261583"/>
              <a:gd name="connsiteX5" fmla="*/ 91938 w 848467"/>
              <a:gd name="connsiteY5" fmla="*/ 838706 h 1261583"/>
              <a:gd name="connsiteX0" fmla="*/ 91938 w 853638"/>
              <a:gd name="connsiteY0" fmla="*/ 838706 h 1261583"/>
              <a:gd name="connsiteX1" fmla="*/ 82413 w 853638"/>
              <a:gd name="connsiteY1" fmla="*/ 486281 h 1261583"/>
              <a:gd name="connsiteX2" fmla="*/ 806313 w 853638"/>
              <a:gd name="connsiteY2" fmla="*/ 506 h 1261583"/>
              <a:gd name="connsiteX3" fmla="*/ 780815 w 853638"/>
              <a:gd name="connsiteY3" fmla="*/ 581531 h 1261583"/>
              <a:gd name="connsiteX4" fmla="*/ 758688 w 853638"/>
              <a:gd name="connsiteY4" fmla="*/ 1257806 h 1261583"/>
              <a:gd name="connsiteX5" fmla="*/ 91938 w 853638"/>
              <a:gd name="connsiteY5" fmla="*/ 838706 h 126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638" h="1261583">
                <a:moveTo>
                  <a:pt x="91938" y="838706"/>
                </a:moveTo>
                <a:cubicBezTo>
                  <a:pt x="-20775" y="710119"/>
                  <a:pt x="-36649" y="625981"/>
                  <a:pt x="82413" y="486281"/>
                </a:cubicBezTo>
                <a:cubicBezTo>
                  <a:pt x="201475" y="346581"/>
                  <a:pt x="689913" y="-15369"/>
                  <a:pt x="806313" y="506"/>
                </a:cubicBezTo>
                <a:cubicBezTo>
                  <a:pt x="922713" y="16381"/>
                  <a:pt x="788753" y="371981"/>
                  <a:pt x="780815" y="581531"/>
                </a:cubicBezTo>
                <a:cubicBezTo>
                  <a:pt x="772878" y="791081"/>
                  <a:pt x="873501" y="1214944"/>
                  <a:pt x="758688" y="1257806"/>
                </a:cubicBezTo>
                <a:cubicBezTo>
                  <a:pt x="643875" y="1300668"/>
                  <a:pt x="204651" y="967294"/>
                  <a:pt x="91938" y="83870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6" name="Oval 75"/>
          <p:cNvSpPr/>
          <p:nvPr/>
        </p:nvSpPr>
        <p:spPr>
          <a:xfrm>
            <a:off x="495441" y="2059882"/>
            <a:ext cx="180000" cy="18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smtClean="0">
                <a:cs typeface="Arial" pitchFamily="34" charset="0"/>
              </a:rPr>
              <a:t>s</a:t>
            </a:r>
            <a:endParaRPr lang="en-US" sz="1000" dirty="0">
              <a:cs typeface="Arial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149115" y="2049331"/>
            <a:ext cx="180000" cy="18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smtClean="0">
                <a:cs typeface="Arial" pitchFamily="34" charset="0"/>
              </a:rPr>
              <a:t>t</a:t>
            </a:r>
            <a:endParaRPr lang="en-US" sz="1000" dirty="0">
              <a:cs typeface="Arial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1173769" y="1606940"/>
            <a:ext cx="504056" cy="4195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1173769" y="1678947"/>
            <a:ext cx="504056" cy="7315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1173769" y="1787234"/>
            <a:ext cx="530340" cy="3572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233054" y="1925780"/>
            <a:ext cx="516779" cy="411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515127" y="1388083"/>
                <a:ext cx="355417" cy="3385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he-IL" sz="1600" dirty="0"/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27" y="1388083"/>
                <a:ext cx="355417" cy="33855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1922682" y="1397608"/>
                <a:ext cx="695190" cy="3385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𝑉</m:t>
                      </m:r>
                      <m:r>
                        <a:rPr lang="en-US" sz="1600" b="0" i="1" smtClean="0">
                          <a:latin typeface="Cambria Math"/>
                        </a:rPr>
                        <m:t>∖</m:t>
                      </m:r>
                      <m:r>
                        <a:rPr lang="en-US" sz="16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he-IL" sz="1600" dirty="0"/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682" y="1397608"/>
                <a:ext cx="695190" cy="33855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/>
          <p:cNvCxnSpPr/>
          <p:nvPr/>
        </p:nvCxnSpPr>
        <p:spPr>
          <a:xfrm flipH="1">
            <a:off x="1187624" y="2396836"/>
            <a:ext cx="516485" cy="7146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1187624" y="2545981"/>
            <a:ext cx="504056" cy="2490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1219200" y="2668658"/>
            <a:ext cx="443345" cy="4683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1079612" y="1237211"/>
                <a:ext cx="690189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he-IL" sz="1400" dirty="0"/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1237211"/>
                <a:ext cx="690189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1094893" y="2742090"/>
                <a:ext cx="690189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he-IL" sz="1400" dirty="0"/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893" y="2742090"/>
                <a:ext cx="690189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40775" y="3918768"/>
                <a:ext cx="3483518" cy="800476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</a:rPr>
                        <m:t>  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75" y="3918768"/>
                <a:ext cx="3483518" cy="800476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38514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166254" y="1170000"/>
                <a:ext cx="8664545" cy="53553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b="1" dirty="0" smtClean="0"/>
                  <a:t>משפט </a:t>
                </a:r>
                <a:r>
                  <a:rPr lang="en-US" b="1" dirty="0"/>
                  <a:t>Min-Cut Max-Flow</a:t>
                </a:r>
                <a:r>
                  <a:rPr lang="he-IL" b="1" dirty="0"/>
                  <a:t>:</a:t>
                </a:r>
                <a:r>
                  <a:rPr lang="he-IL" dirty="0"/>
                  <a:t> תהא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he-IL" dirty="0"/>
                  <a:t> רשת זרימה.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/>
                  <a:t>התנאים הבאים שקולים זה לזה:</a:t>
                </a:r>
              </a:p>
              <a:p>
                <a:pPr marL="714375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solidFill>
                      <a:srgbClr val="000099"/>
                    </a:solidFill>
                  </a:rPr>
                  <a:t>זרימה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</a:rPr>
                  <a:t> היא זרימה מקסימלית ב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</a:rPr>
                  <a:t>.</a:t>
                </a:r>
              </a:p>
              <a:p>
                <a:pPr marL="714375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solidFill>
                      <a:srgbClr val="000099"/>
                    </a:solidFill>
                  </a:rPr>
                  <a:t>הרשת השיורית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he-IL" dirty="0">
                    <a:solidFill>
                      <a:srgbClr val="000099"/>
                    </a:solidFill>
                  </a:rPr>
                  <a:t> אינה מכילה אף מסלול שיפור.</a:t>
                </a:r>
              </a:p>
              <a:p>
                <a:pPr marL="714375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solidFill>
                      <a:srgbClr val="000099"/>
                    </a:solidFill>
                  </a:rPr>
                  <a:t>קיים חתך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000099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99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∖</m:t>
                        </m:r>
                        <m:r>
                          <a:rPr lang="en-US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</a:rPr>
                  <a:t> ב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</a:rPr>
                  <a:t> עבורו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he-IL" dirty="0" smtClean="0">
                    <a:solidFill>
                      <a:srgbClr val="000099"/>
                    </a:solidFill>
                  </a:rPr>
                  <a:t>.</a:t>
                </a:r>
              </a:p>
              <a:p>
                <a:pPr>
                  <a:lnSpc>
                    <a:spcPct val="135000"/>
                  </a:lnSpc>
                </a:pPr>
                <a:endParaRPr lang="he-IL" dirty="0">
                  <a:solidFill>
                    <a:srgbClr val="000099"/>
                  </a:solidFill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b="1" dirty="0" smtClean="0"/>
                  <a:t>הוכחה: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   </a:t>
                </a:r>
                <a:r>
                  <a:rPr lang="en-US" dirty="0" smtClean="0"/>
                  <a:t>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2</a:t>
                </a:r>
                <a:r>
                  <a:rPr lang="he-IL" dirty="0" smtClean="0"/>
                  <a:t> :  לפי הגדרת הרשת השיורית.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   </a:t>
                </a:r>
                <a:r>
                  <a:rPr lang="en-US" dirty="0" smtClean="0"/>
                  <a:t>3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1</a:t>
                </a:r>
                <a:r>
                  <a:rPr lang="he-IL" dirty="0" smtClean="0"/>
                  <a:t> :  לפי המסקנה מהשקף הקודם.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   </a:t>
                </a:r>
                <a:r>
                  <a:rPr lang="en-US" dirty="0" smtClean="0"/>
                  <a:t>2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3</a:t>
                </a:r>
                <a:r>
                  <a:rPr lang="he-IL" dirty="0" smtClean="0"/>
                  <a:t> </a:t>
                </a:r>
                <a:r>
                  <a:rPr lang="he-IL" dirty="0"/>
                  <a:t>:  </a:t>
                </a:r>
                <a:r>
                  <a:rPr lang="he-IL" dirty="0" smtClean="0"/>
                  <a:t>נגדיר את החתך הבא: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  <m:e>
                        <m:r>
                          <a:rPr lang="he-IL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he-IL" b="0" i="1" smtClean="0">
                            <a:latin typeface="Cambria Math"/>
                          </a:rPr>
                          <m:t>השיורית</m:t>
                        </m:r>
                        <m:r>
                          <a:rPr lang="he-IL" b="0" i="1" smtClean="0">
                            <a:latin typeface="Cambria Math"/>
                          </a:rPr>
                          <m:t> </m:t>
                        </m:r>
                        <m:r>
                          <a:rPr lang="he-IL" b="0" i="1" smtClean="0">
                            <a:latin typeface="Cambria Math"/>
                          </a:rPr>
                          <m:t>ברשת</m:t>
                        </m:r>
                        <m:r>
                          <a:rPr lang="he-IL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he-IL" b="0" i="1" smtClean="0">
                            <a:latin typeface="Cambria Math"/>
                          </a:rPr>
                          <m:t>מ</m:t>
                        </m:r>
                        <m:r>
                          <a:rPr lang="he-IL" b="0" i="1" smtClean="0">
                            <a:latin typeface="Cambria Math"/>
                          </a:rPr>
                          <m:t> </m:t>
                        </m:r>
                        <m:r>
                          <a:rPr lang="he-IL" b="0" i="1" smtClean="0">
                            <a:latin typeface="Cambria Math"/>
                          </a:rPr>
                          <m:t>ישיג</m:t>
                        </m:r>
                        <m:r>
                          <a:rPr lang="he-IL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he-IL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he-IL" dirty="0" smtClean="0"/>
              </a:p>
              <a:p>
                <a:pPr marL="133826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זהו חתך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𝑠</m:t>
                    </m:r>
                  </m:oMath>
                </a14:m>
                <a:r>
                  <a:rPr lang="en-US" sz="1600" dirty="0" smtClean="0">
                    <a:solidFill>
                      <a:srgbClr val="000099"/>
                    </a:solidFill>
                    <a:ea typeface="Times New Roman"/>
                  </a:rPr>
                  <a:t>-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𝑡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, שכן ההנחה היא ש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𝑡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ל ישיג מ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𝑠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ברשת השיורית.</a:t>
                </a:r>
              </a:p>
              <a:p>
                <a:pPr marL="133826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b="1" dirty="0" smtClean="0">
                    <a:solidFill>
                      <a:srgbClr val="000099"/>
                    </a:solidFill>
                    <a:ea typeface="Times New Roman"/>
                  </a:rPr>
                  <a:t>הבחנה 1: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כל קשת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𝑒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∈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𝛿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he-IL" sz="1600" b="1" dirty="0" smtClean="0">
                    <a:solidFill>
                      <a:srgbClr val="000099"/>
                    </a:solidFill>
                    <a:ea typeface="Times New Roman"/>
                  </a:rPr>
                  <a:t> 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שיוצאת מהחתך חייבת לקיים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𝑒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𝑐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𝑒</m:t>
                        </m:r>
                      </m:e>
                    </m:d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(רוויה).</a:t>
                </a:r>
              </a:p>
              <a:p>
                <a:pPr marL="133826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b="1" dirty="0" smtClean="0">
                    <a:solidFill>
                      <a:srgbClr val="000099"/>
                    </a:solidFill>
                    <a:ea typeface="Times New Roman"/>
                  </a:rPr>
                  <a:t>הבחנה 2: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כל קשת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𝑒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∈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𝛿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𝑠</m:t>
                        </m:r>
                      </m:e>
                    </m:d>
                  </m:oMath>
                </a14:m>
                <a:r>
                  <a:rPr lang="he-IL" sz="1600" b="1" dirty="0" smtClean="0">
                    <a:solidFill>
                      <a:srgbClr val="000099"/>
                    </a:solidFill>
                    <a:ea typeface="Times New Roman"/>
                  </a:rPr>
                  <a:t> 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שנכנסת לחתך חייבת לקיים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𝑒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</a:p>
              <a:p>
                <a:pPr marL="133826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הטענה נובעת מהשקף הקודם.</a:t>
                </a:r>
                <a:endParaRPr lang="he-IL" sz="1600" dirty="0">
                  <a:solidFill>
                    <a:srgbClr val="000099"/>
                  </a:solidFill>
                  <a:ea typeface="Times New Roman"/>
                </a:endParaRPr>
              </a:p>
              <a:p>
                <a:pPr>
                  <a:lnSpc>
                    <a:spcPct val="135000"/>
                  </a:lnSpc>
                </a:pPr>
                <a:endParaRPr lang="he-IL" dirty="0" smtClean="0"/>
              </a:p>
              <a:p>
                <a:pPr marL="714375" indent="-342900">
                  <a:lnSpc>
                    <a:spcPct val="135000"/>
                  </a:lnSpc>
                  <a:buFont typeface="+mj-lt"/>
                  <a:buAutoNum type="arabicPeriod"/>
                </a:pPr>
                <a:endParaRPr lang="he-IL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166254" y="1170000"/>
                <a:ext cx="8664545" cy="5355344"/>
              </a:xfrm>
              <a:blipFill rotWithShape="1">
                <a:blip r:embed="rId3" cstate="print"/>
                <a:stretch>
                  <a:fillRect r="-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חתך מינימום</a:t>
            </a:r>
            <a:endParaRPr lang="he-IL" dirty="0"/>
          </a:p>
        </p:txBody>
      </p:sp>
      <p:sp>
        <p:nvSpPr>
          <p:cNvPr id="74" name="Freeform 73"/>
          <p:cNvSpPr/>
          <p:nvPr/>
        </p:nvSpPr>
        <p:spPr>
          <a:xfrm>
            <a:off x="393837" y="1497734"/>
            <a:ext cx="921810" cy="1283194"/>
          </a:xfrm>
          <a:custGeom>
            <a:avLst/>
            <a:gdLst>
              <a:gd name="connsiteX0" fmla="*/ 9525 w 733425"/>
              <a:gd name="connsiteY0" fmla="*/ 838200 h 1257300"/>
              <a:gd name="connsiteX1" fmla="*/ 0 w 733425"/>
              <a:gd name="connsiteY1" fmla="*/ 552450 h 1257300"/>
              <a:gd name="connsiteX2" fmla="*/ 723900 w 733425"/>
              <a:gd name="connsiteY2" fmla="*/ 0 h 1257300"/>
              <a:gd name="connsiteX3" fmla="*/ 733425 w 733425"/>
              <a:gd name="connsiteY3" fmla="*/ 1257300 h 1257300"/>
              <a:gd name="connsiteX4" fmla="*/ 9525 w 733425"/>
              <a:gd name="connsiteY4" fmla="*/ 838200 h 1257300"/>
              <a:gd name="connsiteX0" fmla="*/ 9525 w 819247"/>
              <a:gd name="connsiteY0" fmla="*/ 855053 h 1274153"/>
              <a:gd name="connsiteX1" fmla="*/ 0 w 819247"/>
              <a:gd name="connsiteY1" fmla="*/ 569303 h 1274153"/>
              <a:gd name="connsiteX2" fmla="*/ 723900 w 819247"/>
              <a:gd name="connsiteY2" fmla="*/ 16853 h 1274153"/>
              <a:gd name="connsiteX3" fmla="*/ 733425 w 819247"/>
              <a:gd name="connsiteY3" fmla="*/ 1274153 h 1274153"/>
              <a:gd name="connsiteX4" fmla="*/ 9525 w 819247"/>
              <a:gd name="connsiteY4" fmla="*/ 855053 h 1274153"/>
              <a:gd name="connsiteX0" fmla="*/ 9525 w 869625"/>
              <a:gd name="connsiteY0" fmla="*/ 855053 h 1284796"/>
              <a:gd name="connsiteX1" fmla="*/ 0 w 869625"/>
              <a:gd name="connsiteY1" fmla="*/ 569303 h 1284796"/>
              <a:gd name="connsiteX2" fmla="*/ 723900 w 869625"/>
              <a:gd name="connsiteY2" fmla="*/ 16853 h 1284796"/>
              <a:gd name="connsiteX3" fmla="*/ 733425 w 869625"/>
              <a:gd name="connsiteY3" fmla="*/ 1274153 h 1284796"/>
              <a:gd name="connsiteX4" fmla="*/ 9525 w 869625"/>
              <a:gd name="connsiteY4" fmla="*/ 855053 h 1284796"/>
              <a:gd name="connsiteX0" fmla="*/ 142552 w 1002652"/>
              <a:gd name="connsiteY0" fmla="*/ 855053 h 1284796"/>
              <a:gd name="connsiteX1" fmla="*/ 133027 w 1002652"/>
              <a:gd name="connsiteY1" fmla="*/ 569303 h 1284796"/>
              <a:gd name="connsiteX2" fmla="*/ 856927 w 1002652"/>
              <a:gd name="connsiteY2" fmla="*/ 16853 h 1284796"/>
              <a:gd name="connsiteX3" fmla="*/ 866452 w 1002652"/>
              <a:gd name="connsiteY3" fmla="*/ 1274153 h 1284796"/>
              <a:gd name="connsiteX4" fmla="*/ 142552 w 1002652"/>
              <a:gd name="connsiteY4" fmla="*/ 855053 h 1284796"/>
              <a:gd name="connsiteX0" fmla="*/ 142552 w 1002652"/>
              <a:gd name="connsiteY0" fmla="*/ 855053 h 1284796"/>
              <a:gd name="connsiteX1" fmla="*/ 133027 w 1002652"/>
              <a:gd name="connsiteY1" fmla="*/ 569303 h 1284796"/>
              <a:gd name="connsiteX2" fmla="*/ 856927 w 1002652"/>
              <a:gd name="connsiteY2" fmla="*/ 16853 h 1284796"/>
              <a:gd name="connsiteX3" fmla="*/ 866452 w 1002652"/>
              <a:gd name="connsiteY3" fmla="*/ 1274153 h 1284796"/>
              <a:gd name="connsiteX4" fmla="*/ 142552 w 1002652"/>
              <a:gd name="connsiteY4" fmla="*/ 855053 h 1284796"/>
              <a:gd name="connsiteX0" fmla="*/ 93066 w 928288"/>
              <a:gd name="connsiteY0" fmla="*/ 855053 h 1284796"/>
              <a:gd name="connsiteX1" fmla="*/ 83541 w 928288"/>
              <a:gd name="connsiteY1" fmla="*/ 569303 h 1284796"/>
              <a:gd name="connsiteX2" fmla="*/ 807441 w 928288"/>
              <a:gd name="connsiteY2" fmla="*/ 16853 h 1284796"/>
              <a:gd name="connsiteX3" fmla="*/ 778866 w 928288"/>
              <a:gd name="connsiteY3" fmla="*/ 1274153 h 1284796"/>
              <a:gd name="connsiteX4" fmla="*/ 93066 w 928288"/>
              <a:gd name="connsiteY4" fmla="*/ 855053 h 1284796"/>
              <a:gd name="connsiteX0" fmla="*/ 93066 w 928288"/>
              <a:gd name="connsiteY0" fmla="*/ 860063 h 1289891"/>
              <a:gd name="connsiteX1" fmla="*/ 83541 w 928288"/>
              <a:gd name="connsiteY1" fmla="*/ 507638 h 1289891"/>
              <a:gd name="connsiteX2" fmla="*/ 807441 w 928288"/>
              <a:gd name="connsiteY2" fmla="*/ 21863 h 1289891"/>
              <a:gd name="connsiteX3" fmla="*/ 778866 w 928288"/>
              <a:gd name="connsiteY3" fmla="*/ 1279163 h 1289891"/>
              <a:gd name="connsiteX4" fmla="*/ 93066 w 928288"/>
              <a:gd name="connsiteY4" fmla="*/ 860063 h 1289891"/>
              <a:gd name="connsiteX0" fmla="*/ 90266 w 897607"/>
              <a:gd name="connsiteY0" fmla="*/ 860063 h 1289891"/>
              <a:gd name="connsiteX1" fmla="*/ 80741 w 897607"/>
              <a:gd name="connsiteY1" fmla="*/ 507638 h 1289891"/>
              <a:gd name="connsiteX2" fmla="*/ 804641 w 897607"/>
              <a:gd name="connsiteY2" fmla="*/ 21863 h 1289891"/>
              <a:gd name="connsiteX3" fmla="*/ 728441 w 897607"/>
              <a:gd name="connsiteY3" fmla="*/ 1279163 h 1289891"/>
              <a:gd name="connsiteX4" fmla="*/ 90266 w 897607"/>
              <a:gd name="connsiteY4" fmla="*/ 860063 h 1289891"/>
              <a:gd name="connsiteX0" fmla="*/ 91938 w 915546"/>
              <a:gd name="connsiteY0" fmla="*/ 860063 h 1289891"/>
              <a:gd name="connsiteX1" fmla="*/ 82413 w 915546"/>
              <a:gd name="connsiteY1" fmla="*/ 507638 h 1289891"/>
              <a:gd name="connsiteX2" fmla="*/ 806313 w 915546"/>
              <a:gd name="connsiteY2" fmla="*/ 21863 h 1289891"/>
              <a:gd name="connsiteX3" fmla="*/ 758688 w 915546"/>
              <a:gd name="connsiteY3" fmla="*/ 1279163 h 1289891"/>
              <a:gd name="connsiteX4" fmla="*/ 91938 w 915546"/>
              <a:gd name="connsiteY4" fmla="*/ 860063 h 1289891"/>
              <a:gd name="connsiteX0" fmla="*/ 91938 w 921810"/>
              <a:gd name="connsiteY0" fmla="*/ 860063 h 1283194"/>
              <a:gd name="connsiteX1" fmla="*/ 82413 w 921810"/>
              <a:gd name="connsiteY1" fmla="*/ 507638 h 1283194"/>
              <a:gd name="connsiteX2" fmla="*/ 806313 w 921810"/>
              <a:gd name="connsiteY2" fmla="*/ 21863 h 1283194"/>
              <a:gd name="connsiteX3" fmla="*/ 758688 w 921810"/>
              <a:gd name="connsiteY3" fmla="*/ 1279163 h 1283194"/>
              <a:gd name="connsiteX4" fmla="*/ 91938 w 921810"/>
              <a:gd name="connsiteY4" fmla="*/ 860063 h 128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810" h="1283194">
                <a:moveTo>
                  <a:pt x="91938" y="860063"/>
                </a:moveTo>
                <a:cubicBezTo>
                  <a:pt x="-20775" y="731476"/>
                  <a:pt x="-36649" y="647338"/>
                  <a:pt x="82413" y="507638"/>
                </a:cubicBezTo>
                <a:cubicBezTo>
                  <a:pt x="201475" y="367938"/>
                  <a:pt x="693601" y="-106725"/>
                  <a:pt x="806313" y="21863"/>
                </a:cubicBezTo>
                <a:cubicBezTo>
                  <a:pt x="919026" y="150451"/>
                  <a:pt x="1015863" y="1361713"/>
                  <a:pt x="758688" y="1279163"/>
                </a:cubicBezTo>
                <a:cubicBezTo>
                  <a:pt x="501513" y="1196613"/>
                  <a:pt x="204651" y="988651"/>
                  <a:pt x="91938" y="86006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Freeform 74"/>
          <p:cNvSpPr/>
          <p:nvPr/>
        </p:nvSpPr>
        <p:spPr>
          <a:xfrm flipH="1">
            <a:off x="1565475" y="1519091"/>
            <a:ext cx="853638" cy="1261583"/>
          </a:xfrm>
          <a:custGeom>
            <a:avLst/>
            <a:gdLst>
              <a:gd name="connsiteX0" fmla="*/ 9525 w 733425"/>
              <a:gd name="connsiteY0" fmla="*/ 838200 h 1257300"/>
              <a:gd name="connsiteX1" fmla="*/ 0 w 733425"/>
              <a:gd name="connsiteY1" fmla="*/ 552450 h 1257300"/>
              <a:gd name="connsiteX2" fmla="*/ 723900 w 733425"/>
              <a:gd name="connsiteY2" fmla="*/ 0 h 1257300"/>
              <a:gd name="connsiteX3" fmla="*/ 733425 w 733425"/>
              <a:gd name="connsiteY3" fmla="*/ 1257300 h 1257300"/>
              <a:gd name="connsiteX4" fmla="*/ 9525 w 733425"/>
              <a:gd name="connsiteY4" fmla="*/ 838200 h 1257300"/>
              <a:gd name="connsiteX0" fmla="*/ 9525 w 819247"/>
              <a:gd name="connsiteY0" fmla="*/ 855053 h 1274153"/>
              <a:gd name="connsiteX1" fmla="*/ 0 w 819247"/>
              <a:gd name="connsiteY1" fmla="*/ 569303 h 1274153"/>
              <a:gd name="connsiteX2" fmla="*/ 723900 w 819247"/>
              <a:gd name="connsiteY2" fmla="*/ 16853 h 1274153"/>
              <a:gd name="connsiteX3" fmla="*/ 733425 w 819247"/>
              <a:gd name="connsiteY3" fmla="*/ 1274153 h 1274153"/>
              <a:gd name="connsiteX4" fmla="*/ 9525 w 819247"/>
              <a:gd name="connsiteY4" fmla="*/ 855053 h 1274153"/>
              <a:gd name="connsiteX0" fmla="*/ 9525 w 869625"/>
              <a:gd name="connsiteY0" fmla="*/ 855053 h 1284796"/>
              <a:gd name="connsiteX1" fmla="*/ 0 w 869625"/>
              <a:gd name="connsiteY1" fmla="*/ 569303 h 1284796"/>
              <a:gd name="connsiteX2" fmla="*/ 723900 w 869625"/>
              <a:gd name="connsiteY2" fmla="*/ 16853 h 1284796"/>
              <a:gd name="connsiteX3" fmla="*/ 733425 w 869625"/>
              <a:gd name="connsiteY3" fmla="*/ 1274153 h 1284796"/>
              <a:gd name="connsiteX4" fmla="*/ 9525 w 869625"/>
              <a:gd name="connsiteY4" fmla="*/ 855053 h 1284796"/>
              <a:gd name="connsiteX0" fmla="*/ 142552 w 1002652"/>
              <a:gd name="connsiteY0" fmla="*/ 855053 h 1284796"/>
              <a:gd name="connsiteX1" fmla="*/ 133027 w 1002652"/>
              <a:gd name="connsiteY1" fmla="*/ 569303 h 1284796"/>
              <a:gd name="connsiteX2" fmla="*/ 856927 w 1002652"/>
              <a:gd name="connsiteY2" fmla="*/ 16853 h 1284796"/>
              <a:gd name="connsiteX3" fmla="*/ 866452 w 1002652"/>
              <a:gd name="connsiteY3" fmla="*/ 1274153 h 1284796"/>
              <a:gd name="connsiteX4" fmla="*/ 142552 w 1002652"/>
              <a:gd name="connsiteY4" fmla="*/ 855053 h 1284796"/>
              <a:gd name="connsiteX0" fmla="*/ 142552 w 1002652"/>
              <a:gd name="connsiteY0" fmla="*/ 855053 h 1284796"/>
              <a:gd name="connsiteX1" fmla="*/ 133027 w 1002652"/>
              <a:gd name="connsiteY1" fmla="*/ 569303 h 1284796"/>
              <a:gd name="connsiteX2" fmla="*/ 856927 w 1002652"/>
              <a:gd name="connsiteY2" fmla="*/ 16853 h 1284796"/>
              <a:gd name="connsiteX3" fmla="*/ 866452 w 1002652"/>
              <a:gd name="connsiteY3" fmla="*/ 1274153 h 1284796"/>
              <a:gd name="connsiteX4" fmla="*/ 142552 w 1002652"/>
              <a:gd name="connsiteY4" fmla="*/ 855053 h 1284796"/>
              <a:gd name="connsiteX0" fmla="*/ 93066 w 928288"/>
              <a:gd name="connsiteY0" fmla="*/ 855053 h 1284796"/>
              <a:gd name="connsiteX1" fmla="*/ 83541 w 928288"/>
              <a:gd name="connsiteY1" fmla="*/ 569303 h 1284796"/>
              <a:gd name="connsiteX2" fmla="*/ 807441 w 928288"/>
              <a:gd name="connsiteY2" fmla="*/ 16853 h 1284796"/>
              <a:gd name="connsiteX3" fmla="*/ 778866 w 928288"/>
              <a:gd name="connsiteY3" fmla="*/ 1274153 h 1284796"/>
              <a:gd name="connsiteX4" fmla="*/ 93066 w 928288"/>
              <a:gd name="connsiteY4" fmla="*/ 855053 h 1284796"/>
              <a:gd name="connsiteX0" fmla="*/ 93066 w 928288"/>
              <a:gd name="connsiteY0" fmla="*/ 860063 h 1289891"/>
              <a:gd name="connsiteX1" fmla="*/ 83541 w 928288"/>
              <a:gd name="connsiteY1" fmla="*/ 507638 h 1289891"/>
              <a:gd name="connsiteX2" fmla="*/ 807441 w 928288"/>
              <a:gd name="connsiteY2" fmla="*/ 21863 h 1289891"/>
              <a:gd name="connsiteX3" fmla="*/ 778866 w 928288"/>
              <a:gd name="connsiteY3" fmla="*/ 1279163 h 1289891"/>
              <a:gd name="connsiteX4" fmla="*/ 93066 w 928288"/>
              <a:gd name="connsiteY4" fmla="*/ 860063 h 1289891"/>
              <a:gd name="connsiteX0" fmla="*/ 90266 w 897607"/>
              <a:gd name="connsiteY0" fmla="*/ 860063 h 1289891"/>
              <a:gd name="connsiteX1" fmla="*/ 80741 w 897607"/>
              <a:gd name="connsiteY1" fmla="*/ 507638 h 1289891"/>
              <a:gd name="connsiteX2" fmla="*/ 804641 w 897607"/>
              <a:gd name="connsiteY2" fmla="*/ 21863 h 1289891"/>
              <a:gd name="connsiteX3" fmla="*/ 728441 w 897607"/>
              <a:gd name="connsiteY3" fmla="*/ 1279163 h 1289891"/>
              <a:gd name="connsiteX4" fmla="*/ 90266 w 897607"/>
              <a:gd name="connsiteY4" fmla="*/ 860063 h 1289891"/>
              <a:gd name="connsiteX0" fmla="*/ 91938 w 915546"/>
              <a:gd name="connsiteY0" fmla="*/ 860063 h 1289891"/>
              <a:gd name="connsiteX1" fmla="*/ 82413 w 915546"/>
              <a:gd name="connsiteY1" fmla="*/ 507638 h 1289891"/>
              <a:gd name="connsiteX2" fmla="*/ 806313 w 915546"/>
              <a:gd name="connsiteY2" fmla="*/ 21863 h 1289891"/>
              <a:gd name="connsiteX3" fmla="*/ 758688 w 915546"/>
              <a:gd name="connsiteY3" fmla="*/ 1279163 h 1289891"/>
              <a:gd name="connsiteX4" fmla="*/ 91938 w 915546"/>
              <a:gd name="connsiteY4" fmla="*/ 860063 h 1289891"/>
              <a:gd name="connsiteX0" fmla="*/ 91938 w 921810"/>
              <a:gd name="connsiteY0" fmla="*/ 860063 h 1283194"/>
              <a:gd name="connsiteX1" fmla="*/ 82413 w 921810"/>
              <a:gd name="connsiteY1" fmla="*/ 507638 h 1283194"/>
              <a:gd name="connsiteX2" fmla="*/ 806313 w 921810"/>
              <a:gd name="connsiteY2" fmla="*/ 21863 h 1283194"/>
              <a:gd name="connsiteX3" fmla="*/ 758688 w 921810"/>
              <a:gd name="connsiteY3" fmla="*/ 1279163 h 1283194"/>
              <a:gd name="connsiteX4" fmla="*/ 91938 w 921810"/>
              <a:gd name="connsiteY4" fmla="*/ 860063 h 1283194"/>
              <a:gd name="connsiteX0" fmla="*/ 91938 w 833182"/>
              <a:gd name="connsiteY0" fmla="*/ 838706 h 1261583"/>
              <a:gd name="connsiteX1" fmla="*/ 82413 w 833182"/>
              <a:gd name="connsiteY1" fmla="*/ 486281 h 1261583"/>
              <a:gd name="connsiteX2" fmla="*/ 806313 w 833182"/>
              <a:gd name="connsiteY2" fmla="*/ 506 h 1261583"/>
              <a:gd name="connsiteX3" fmla="*/ 685565 w 833182"/>
              <a:gd name="connsiteY3" fmla="*/ 581531 h 1261583"/>
              <a:gd name="connsiteX4" fmla="*/ 758688 w 833182"/>
              <a:gd name="connsiteY4" fmla="*/ 1257806 h 1261583"/>
              <a:gd name="connsiteX5" fmla="*/ 91938 w 833182"/>
              <a:gd name="connsiteY5" fmla="*/ 838706 h 1261583"/>
              <a:gd name="connsiteX0" fmla="*/ 91938 w 848467"/>
              <a:gd name="connsiteY0" fmla="*/ 838706 h 1261583"/>
              <a:gd name="connsiteX1" fmla="*/ 82413 w 848467"/>
              <a:gd name="connsiteY1" fmla="*/ 486281 h 1261583"/>
              <a:gd name="connsiteX2" fmla="*/ 806313 w 848467"/>
              <a:gd name="connsiteY2" fmla="*/ 506 h 1261583"/>
              <a:gd name="connsiteX3" fmla="*/ 761765 w 848467"/>
              <a:gd name="connsiteY3" fmla="*/ 581531 h 1261583"/>
              <a:gd name="connsiteX4" fmla="*/ 758688 w 848467"/>
              <a:gd name="connsiteY4" fmla="*/ 1257806 h 1261583"/>
              <a:gd name="connsiteX5" fmla="*/ 91938 w 848467"/>
              <a:gd name="connsiteY5" fmla="*/ 838706 h 1261583"/>
              <a:gd name="connsiteX0" fmla="*/ 91938 w 853638"/>
              <a:gd name="connsiteY0" fmla="*/ 838706 h 1261583"/>
              <a:gd name="connsiteX1" fmla="*/ 82413 w 853638"/>
              <a:gd name="connsiteY1" fmla="*/ 486281 h 1261583"/>
              <a:gd name="connsiteX2" fmla="*/ 806313 w 853638"/>
              <a:gd name="connsiteY2" fmla="*/ 506 h 1261583"/>
              <a:gd name="connsiteX3" fmla="*/ 780815 w 853638"/>
              <a:gd name="connsiteY3" fmla="*/ 581531 h 1261583"/>
              <a:gd name="connsiteX4" fmla="*/ 758688 w 853638"/>
              <a:gd name="connsiteY4" fmla="*/ 1257806 h 1261583"/>
              <a:gd name="connsiteX5" fmla="*/ 91938 w 853638"/>
              <a:gd name="connsiteY5" fmla="*/ 838706 h 126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638" h="1261583">
                <a:moveTo>
                  <a:pt x="91938" y="838706"/>
                </a:moveTo>
                <a:cubicBezTo>
                  <a:pt x="-20775" y="710119"/>
                  <a:pt x="-36649" y="625981"/>
                  <a:pt x="82413" y="486281"/>
                </a:cubicBezTo>
                <a:cubicBezTo>
                  <a:pt x="201475" y="346581"/>
                  <a:pt x="689913" y="-15369"/>
                  <a:pt x="806313" y="506"/>
                </a:cubicBezTo>
                <a:cubicBezTo>
                  <a:pt x="922713" y="16381"/>
                  <a:pt x="788753" y="371981"/>
                  <a:pt x="780815" y="581531"/>
                </a:cubicBezTo>
                <a:cubicBezTo>
                  <a:pt x="772878" y="791081"/>
                  <a:pt x="873501" y="1214944"/>
                  <a:pt x="758688" y="1257806"/>
                </a:cubicBezTo>
                <a:cubicBezTo>
                  <a:pt x="643875" y="1300668"/>
                  <a:pt x="204651" y="967294"/>
                  <a:pt x="91938" y="83870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6" name="Oval 75"/>
          <p:cNvSpPr/>
          <p:nvPr/>
        </p:nvSpPr>
        <p:spPr>
          <a:xfrm>
            <a:off x="495441" y="2059882"/>
            <a:ext cx="180000" cy="18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smtClean="0">
                <a:cs typeface="Arial" pitchFamily="34" charset="0"/>
              </a:rPr>
              <a:t>s</a:t>
            </a:r>
            <a:endParaRPr lang="en-US" sz="1000" dirty="0">
              <a:cs typeface="Arial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149115" y="2049331"/>
            <a:ext cx="180000" cy="18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smtClean="0">
                <a:cs typeface="Arial" pitchFamily="34" charset="0"/>
              </a:rPr>
              <a:t>t</a:t>
            </a:r>
            <a:endParaRPr lang="en-US" sz="1000" dirty="0">
              <a:cs typeface="Arial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1173769" y="1606940"/>
            <a:ext cx="504056" cy="4195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1173769" y="1678947"/>
            <a:ext cx="504056" cy="7315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1173769" y="1787234"/>
            <a:ext cx="530340" cy="3572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233054" y="1925780"/>
            <a:ext cx="516779" cy="411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515127" y="1388083"/>
                <a:ext cx="355417" cy="3385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he-IL" sz="1600" dirty="0"/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27" y="1388083"/>
                <a:ext cx="355417" cy="33855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1922682" y="1397608"/>
                <a:ext cx="695190" cy="3385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𝑉</m:t>
                      </m:r>
                      <m:r>
                        <a:rPr lang="en-US" sz="1600" b="0" i="1" smtClean="0">
                          <a:latin typeface="Cambria Math"/>
                        </a:rPr>
                        <m:t>∖</m:t>
                      </m:r>
                      <m:r>
                        <a:rPr lang="en-US" sz="16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he-IL" sz="1600" dirty="0"/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682" y="1397608"/>
                <a:ext cx="695190" cy="33855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/>
          <p:cNvCxnSpPr/>
          <p:nvPr/>
        </p:nvCxnSpPr>
        <p:spPr>
          <a:xfrm flipH="1">
            <a:off x="1187624" y="2396836"/>
            <a:ext cx="516485" cy="7146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1187624" y="2545981"/>
            <a:ext cx="504056" cy="2490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1219200" y="2668658"/>
            <a:ext cx="443345" cy="4683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1079612" y="1237211"/>
                <a:ext cx="690189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he-IL" sz="1400" dirty="0"/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1237211"/>
                <a:ext cx="690189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1094893" y="2742090"/>
                <a:ext cx="690189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he-IL" sz="1400" dirty="0"/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893" y="2742090"/>
                <a:ext cx="690189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13930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0" y="1170000"/>
                <a:ext cx="8830799" cy="5355344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he-IL" sz="2600" b="1" u="sng" dirty="0" smtClean="0">
                    <a:solidFill>
                      <a:srgbClr val="000066"/>
                    </a:solidFill>
                  </a:rPr>
                  <a:t>אלגוריתם </a:t>
                </a:r>
                <a:r>
                  <a:rPr lang="en-US" sz="2600" b="1" u="sng" dirty="0" smtClean="0">
                    <a:solidFill>
                      <a:srgbClr val="000066"/>
                    </a:solidFill>
                  </a:rPr>
                  <a:t>Ford-Fulkerson</a:t>
                </a:r>
                <a:endParaRPr lang="he-IL" sz="2600" b="1" u="sng" dirty="0" smtClean="0">
                  <a:solidFill>
                    <a:srgbClr val="000066"/>
                  </a:solidFill>
                </a:endParaRPr>
              </a:p>
              <a:p>
                <a:pPr marL="342900" lvl="0" indent="-342900">
                  <a:buFont typeface="+mj-lt"/>
                  <a:buAutoNum type="arabicPeriod"/>
                </a:pPr>
                <a:r>
                  <a:rPr lang="he-IL" dirty="0" smtClean="0"/>
                  <a:t>התחל מזרימה ריקה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pPr marL="342900" lvl="0" indent="-342900">
                  <a:buFont typeface="+mj-lt"/>
                  <a:buAutoNum type="arabicPeriod"/>
                </a:pPr>
                <a:r>
                  <a:rPr lang="he-IL" dirty="0" smtClean="0"/>
                  <a:t>כל עוד קיים מסלול שיפור מ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he-IL" dirty="0" smtClean="0"/>
                  <a:t> 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he-IL" dirty="0" smtClean="0"/>
                  <a:t> ברשת השיורית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he-IL" b="0" dirty="0" smtClean="0"/>
                  <a:t>: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dirty="0" smtClean="0"/>
                  <a:t>2.1</a:t>
                </a:r>
                <a:r>
                  <a:rPr lang="he-IL" dirty="0" smtClean="0"/>
                  <a:t>.   העבר זרימה דרך מסלול שיפור זה (עדכן את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he-IL" dirty="0" smtClean="0"/>
                  <a:t>).</a:t>
                </a:r>
              </a:p>
              <a:p>
                <a:pPr lvl="0"/>
                <a:endParaRPr lang="he-IL" dirty="0"/>
              </a:p>
              <a:p>
                <a:pPr lvl="0"/>
                <a:r>
                  <a:rPr lang="he-IL" b="1" u="sng" dirty="0" smtClean="0"/>
                  <a:t>נכונות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לפי משפט ה </a:t>
                </a:r>
                <a:r>
                  <a:rPr lang="en-US" dirty="0" smtClean="0"/>
                  <a:t>Min-Cut Max-Flow</a:t>
                </a:r>
                <a:r>
                  <a:rPr lang="he-IL" dirty="0" smtClean="0"/>
                  <a:t>.</a:t>
                </a:r>
              </a:p>
              <a:p>
                <a:pPr lvl="0"/>
                <a:endParaRPr lang="he-IL" b="1" dirty="0" smtClean="0"/>
              </a:p>
              <a:p>
                <a:pPr lvl="0"/>
                <a:r>
                  <a:rPr lang="he-IL" b="1" u="sng" dirty="0" smtClean="0"/>
                  <a:t>סיבוכיות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אם </a:t>
                </a:r>
                <a:r>
                  <a:rPr lang="he-IL" dirty="0" err="1" smtClean="0"/>
                  <a:t>הקיבולים</a:t>
                </a:r>
                <a:r>
                  <a:rPr lang="he-IL" dirty="0" smtClean="0"/>
                  <a:t> שלמים, סיבוכיות הזמן היא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he-IL" dirty="0" smtClean="0"/>
                  <a:t>.</a:t>
                </a:r>
              </a:p>
              <a:p>
                <a:pPr marL="628650" indent="-285750">
                  <a:lnSpc>
                    <a:spcPct val="135000"/>
                  </a:lnSpc>
                  <a:buFont typeface="Wingdings" pitchFamily="2" charset="2"/>
                  <a:buChar char="§"/>
                  <a:tabLst>
                    <a:tab pos="720725" algn="l"/>
                    <a:tab pos="1620838" algn="l"/>
                  </a:tabLst>
                </a:pPr>
                <a:r>
                  <a:rPr lang="he-IL" sz="1600" dirty="0" smtClean="0">
                    <a:solidFill>
                      <a:srgbClr val="000099"/>
                    </a:solidFill>
                  </a:rPr>
                  <a:t>כאשר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1600" b="0" i="1">
                            <a:solidFill>
                              <a:srgbClr val="000099"/>
                            </a:solidFill>
                          </a:rPr>
                          <m:t>𝑓</m:t>
                        </m:r>
                      </m:e>
                      <m:sup>
                        <m:r>
                          <a:rPr lang="en-US" sz="1600" b="0" i="1">
                            <a:solidFill>
                              <a:srgbClr val="000099"/>
                            </a:solidFill>
                          </a:rPr>
                          <m:t>∗</m:t>
                        </m:r>
                      </m:sup>
                    </m:sSup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זרימת המקסימום </a:t>
                </a:r>
                <a:r>
                  <a:rPr lang="he-IL" sz="1600" dirty="0" smtClean="0">
                    <a:solidFill>
                      <a:srgbClr val="000099"/>
                    </a:solidFill>
                  </a:rPr>
                  <a:t>ברשת ו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 ערכה.</a:t>
                </a:r>
                <a:endParaRPr lang="he-IL" sz="1600" dirty="0">
                  <a:solidFill>
                    <a:srgbClr val="000099"/>
                  </a:solidFill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אחרת, לא מובטח שהאלגוריתם עוצר.</a:t>
                </a:r>
              </a:p>
              <a:p>
                <a:pPr>
                  <a:lnSpc>
                    <a:spcPct val="135000"/>
                  </a:lnSpc>
                </a:pPr>
                <a:endParaRPr lang="he-IL" dirty="0"/>
              </a:p>
              <a:p>
                <a:pPr>
                  <a:lnSpc>
                    <a:spcPct val="135000"/>
                  </a:lnSpc>
                </a:pPr>
                <a:r>
                  <a:rPr lang="he-IL" b="1" u="sng" dirty="0" smtClean="0"/>
                  <a:t>משפט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ברשת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he-IL" b="1" dirty="0" smtClean="0"/>
                  <a:t> </a:t>
                </a:r>
                <a:r>
                  <a:rPr lang="he-IL" dirty="0" smtClean="0"/>
                  <a:t>בה כל </a:t>
                </a:r>
                <a:r>
                  <a:rPr lang="he-IL" dirty="0" err="1" smtClean="0"/>
                  <a:t>הקיבולים</a:t>
                </a:r>
                <a:r>
                  <a:rPr lang="he-IL" dirty="0" smtClean="0"/>
                  <a:t> שלמים מובטח שקיימת זרימת מקסימום בשלמים.</a:t>
                </a: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  <a:tabLst>
                    <a:tab pos="720725" algn="l"/>
                    <a:tab pos="1620838" algn="l"/>
                  </a:tabLst>
                </a:pPr>
                <a:r>
                  <a:rPr lang="he-IL" sz="1600" dirty="0" smtClean="0">
                    <a:solidFill>
                      <a:srgbClr val="000099"/>
                    </a:solidFill>
                  </a:rPr>
                  <a:t>אלגוריתם </a:t>
                </a:r>
                <a:r>
                  <a:rPr lang="en-US" sz="1600" dirty="0" smtClean="0">
                    <a:solidFill>
                      <a:srgbClr val="000099"/>
                    </a:solidFill>
                  </a:rPr>
                  <a:t>Ford-Fulkerson</a:t>
                </a:r>
                <a:r>
                  <a:rPr lang="he-IL" sz="1600" dirty="0" smtClean="0">
                    <a:solidFill>
                      <a:srgbClr val="000099"/>
                    </a:solidFill>
                  </a:rPr>
                  <a:t> מוצא אותה.</a:t>
                </a:r>
                <a:endParaRPr lang="he-IL" sz="1600" dirty="0">
                  <a:solidFill>
                    <a:srgbClr val="000099"/>
                  </a:solidFill>
                </a:endParaRPr>
              </a:p>
              <a:p>
                <a:pPr>
                  <a:lnSpc>
                    <a:spcPct val="135000"/>
                  </a:lnSpc>
                </a:pPr>
                <a:endParaRPr lang="he-IL" sz="16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0" y="1170000"/>
                <a:ext cx="8830799" cy="5355344"/>
              </a:xfrm>
              <a:blipFill rotWithShape="1">
                <a:blip r:embed="rId3" cstate="print"/>
                <a:stretch>
                  <a:fillRect t="-114" r="-12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אלגוריתמים למציאת זרימת מקסימום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266268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אלגוריתמים למציאת זרימת מקסימום</a:t>
            </a:r>
            <a:endParaRPr lang="he-I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572" y="1560214"/>
            <a:ext cx="7678184" cy="453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85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0" y="1170000"/>
                <a:ext cx="8830799" cy="5355344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he-IL" sz="2600" b="1" u="sng" dirty="0" smtClean="0">
                    <a:solidFill>
                      <a:srgbClr val="000066"/>
                    </a:solidFill>
                  </a:rPr>
                  <a:t>אלגוריתם </a:t>
                </a:r>
                <a:r>
                  <a:rPr lang="en-US" sz="2600" b="1" u="sng" dirty="0" smtClean="0">
                    <a:solidFill>
                      <a:srgbClr val="000066"/>
                    </a:solidFill>
                  </a:rPr>
                  <a:t>Edmonds-Karp</a:t>
                </a:r>
                <a:endParaRPr lang="he-IL" sz="2600" b="1" u="sng" dirty="0" smtClean="0">
                  <a:solidFill>
                    <a:srgbClr val="000066"/>
                  </a:solidFill>
                </a:endParaRPr>
              </a:p>
              <a:p>
                <a:pPr marL="342900" lvl="0" indent="-342900">
                  <a:buFont typeface="+mj-lt"/>
                  <a:buAutoNum type="arabicPeriod"/>
                </a:pPr>
                <a:r>
                  <a:rPr lang="he-IL" dirty="0" smtClean="0"/>
                  <a:t>התחל מזרימה ריקה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pPr marL="342900" lvl="0" indent="-342900">
                  <a:buFont typeface="+mj-lt"/>
                  <a:buAutoNum type="arabicPeriod"/>
                </a:pPr>
                <a:r>
                  <a:rPr lang="he-IL" dirty="0" smtClean="0"/>
                  <a:t>כל עוד קיים מסלול שיפור מ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he-IL" dirty="0" smtClean="0"/>
                  <a:t> 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he-IL" dirty="0" smtClean="0"/>
                  <a:t> ברשת השיורית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he-IL" b="0" dirty="0" smtClean="0"/>
                  <a:t>: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dirty="0" smtClean="0"/>
                  <a:t>2.1</a:t>
                </a:r>
                <a:r>
                  <a:rPr lang="he-IL" dirty="0" smtClean="0"/>
                  <a:t>.   העבר זרימה דרך </a:t>
                </a:r>
                <a:r>
                  <a:rPr lang="he-IL" u="sng" dirty="0" smtClean="0"/>
                  <a:t>מסלול השיפור הקצר ביותר</a:t>
                </a:r>
                <a:r>
                  <a:rPr lang="he-IL" dirty="0" smtClean="0"/>
                  <a:t> (עדכן את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he-IL" dirty="0" smtClean="0"/>
                  <a:t>).</a:t>
                </a:r>
              </a:p>
              <a:p>
                <a:pPr lvl="0"/>
                <a:endParaRPr lang="he-IL" dirty="0"/>
              </a:p>
              <a:p>
                <a:pPr lvl="0"/>
                <a:r>
                  <a:rPr lang="he-IL" b="1" u="sng" dirty="0" smtClean="0"/>
                  <a:t>נכונות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לפי משפט ה </a:t>
                </a:r>
                <a:r>
                  <a:rPr lang="en-US" dirty="0" smtClean="0"/>
                  <a:t>Min-Cut Max-Flow</a:t>
                </a:r>
                <a:r>
                  <a:rPr lang="he-IL" dirty="0" smtClean="0"/>
                  <a:t>.</a:t>
                </a:r>
              </a:p>
              <a:p>
                <a:pPr lvl="0"/>
                <a:endParaRPr lang="he-IL" b="1" dirty="0" smtClean="0"/>
              </a:p>
              <a:p>
                <a:pPr lvl="0"/>
                <a:r>
                  <a:rPr lang="he-IL" b="1" u="sng" dirty="0" smtClean="0"/>
                  <a:t>סיבוכיות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he-IL" dirty="0" smtClean="0"/>
                  <a:t>.</a:t>
                </a:r>
              </a:p>
              <a:p>
                <a:pPr marL="628650" indent="-285750">
                  <a:lnSpc>
                    <a:spcPct val="135000"/>
                  </a:lnSpc>
                  <a:buFont typeface="Wingdings" pitchFamily="2" charset="2"/>
                  <a:buChar char="§"/>
                  <a:tabLst>
                    <a:tab pos="720725" algn="l"/>
                    <a:tab pos="1620838" algn="l"/>
                  </a:tabLst>
                </a:pPr>
                <a:r>
                  <a:rPr lang="he-IL" sz="1600" dirty="0" smtClean="0">
                    <a:solidFill>
                      <a:srgbClr val="000099"/>
                    </a:solidFill>
                  </a:rPr>
                  <a:t>גם אם </a:t>
                </a:r>
                <a:r>
                  <a:rPr lang="he-IL" sz="1600" dirty="0" err="1" smtClean="0">
                    <a:solidFill>
                      <a:srgbClr val="000099"/>
                    </a:solidFill>
                  </a:rPr>
                  <a:t>הקיבולים</a:t>
                </a:r>
                <a:r>
                  <a:rPr lang="he-IL" sz="1600" dirty="0" smtClean="0">
                    <a:solidFill>
                      <a:srgbClr val="000099"/>
                    </a:solidFill>
                  </a:rPr>
                  <a:t> אינם שלמים.</a:t>
                </a:r>
              </a:p>
              <a:p>
                <a:pPr marL="628650" indent="-285750">
                  <a:lnSpc>
                    <a:spcPct val="135000"/>
                  </a:lnSpc>
                  <a:buFont typeface="Wingdings" pitchFamily="2" charset="2"/>
                  <a:buChar char="§"/>
                  <a:tabLst>
                    <a:tab pos="720725" algn="l"/>
                    <a:tab pos="1620838" algn="l"/>
                  </a:tabLst>
                </a:pPr>
                <a:r>
                  <a:rPr lang="he-IL" sz="1600" dirty="0" smtClean="0">
                    <a:solidFill>
                      <a:srgbClr val="000099"/>
                    </a:solidFill>
                  </a:rPr>
                  <a:t>נובע מכך שמספר הפעמים שקשת יכולה להיות צוואר בקבוק של מסלול שיפור הוא לכל היותר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/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.</a:t>
                </a:r>
                <a:endParaRPr lang="he-IL" sz="1600" dirty="0">
                  <a:solidFill>
                    <a:srgbClr val="000099"/>
                  </a:solidFill>
                </a:endParaRPr>
              </a:p>
              <a:p>
                <a:pPr>
                  <a:lnSpc>
                    <a:spcPct val="135000"/>
                  </a:lnSpc>
                </a:pPr>
                <a:endParaRPr lang="he-IL" dirty="0"/>
              </a:p>
              <a:p>
                <a:pPr>
                  <a:lnSpc>
                    <a:spcPct val="135000"/>
                  </a:lnSpc>
                </a:pPr>
                <a:endParaRPr lang="he-IL" b="1" u="sng" dirty="0" smtClean="0"/>
              </a:p>
              <a:p>
                <a:pPr>
                  <a:lnSpc>
                    <a:spcPct val="135000"/>
                  </a:lnSpc>
                </a:pPr>
                <a:r>
                  <a:rPr lang="he-IL" sz="1600" b="1" u="sng" dirty="0" smtClean="0"/>
                  <a:t>הערה</a:t>
                </a:r>
                <a:r>
                  <a:rPr lang="he-IL" sz="1600" b="1" dirty="0" smtClean="0"/>
                  <a:t>:</a:t>
                </a:r>
                <a:r>
                  <a:rPr lang="he-IL" sz="1600" dirty="0" smtClean="0"/>
                  <a:t> קיימים אלגוריתמים טובים יותר, כגון אלגוריתם </a:t>
                </a:r>
                <a:r>
                  <a:rPr lang="en-US" sz="1600" dirty="0" err="1" smtClean="0"/>
                  <a:t>Dinic</a:t>
                </a:r>
                <a:r>
                  <a:rPr lang="he-IL" sz="1600" dirty="0" smtClean="0"/>
                  <a:t> שזמן ריצתו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sz="1400" dirty="0" smtClean="0">
                    <a:solidFill>
                      <a:srgbClr val="000099"/>
                    </a:solidFill>
                  </a:rPr>
                  <a:t>.</a:t>
                </a:r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0" y="1170000"/>
                <a:ext cx="8830799" cy="5355344"/>
              </a:xfrm>
              <a:blipFill rotWithShape="1">
                <a:blip r:embed="rId3" cstate="print"/>
                <a:stretch>
                  <a:fillRect t="-114" r="-12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אלגוריתמים למציאת זרימת מקסימום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0285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326188" y="24384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3806825" y="3108325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4953000" y="18288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6573" name="Oval 13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66576" name="Oval 16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66577" name="Oval 17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66578" name="Oval 18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89" name="Text Box 29"/>
          <p:cNvSpPr txBox="1">
            <a:spLocks noChangeArrowheads="1"/>
          </p:cNvSpPr>
          <p:nvPr/>
        </p:nvSpPr>
        <p:spPr bwMode="auto">
          <a:xfrm>
            <a:off x="2971800" y="4724400"/>
            <a:ext cx="4495800" cy="8223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This is the original network, plus reversals of the arcs.</a:t>
            </a:r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 flipH="1" flipV="1">
            <a:off x="3124200" y="3276600"/>
            <a:ext cx="15240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 flipH="1">
            <a:off x="3276600" y="1828800"/>
            <a:ext cx="858838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92" name="Line 32"/>
          <p:cNvSpPr>
            <a:spLocks noChangeShapeType="1"/>
          </p:cNvSpPr>
          <p:nvPr/>
        </p:nvSpPr>
        <p:spPr bwMode="auto">
          <a:xfrm flipH="1" flipV="1">
            <a:off x="3352800" y="2971800"/>
            <a:ext cx="190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93" name="Line 33"/>
          <p:cNvSpPr>
            <a:spLocks noChangeShapeType="1"/>
          </p:cNvSpPr>
          <p:nvPr/>
        </p:nvSpPr>
        <p:spPr bwMode="auto">
          <a:xfrm>
            <a:off x="4495800" y="1828800"/>
            <a:ext cx="838200" cy="9144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94" name="Line 34"/>
          <p:cNvSpPr>
            <a:spLocks noChangeShapeType="1"/>
          </p:cNvSpPr>
          <p:nvPr/>
        </p:nvSpPr>
        <p:spPr bwMode="auto">
          <a:xfrm flipH="1" flipV="1">
            <a:off x="4572000" y="16002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95" name="Line 35"/>
          <p:cNvSpPr>
            <a:spLocks noChangeShapeType="1"/>
          </p:cNvSpPr>
          <p:nvPr/>
        </p:nvSpPr>
        <p:spPr bwMode="auto">
          <a:xfrm flipV="1">
            <a:off x="5791200" y="1752600"/>
            <a:ext cx="609600" cy="1066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96" name="Line 36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97" name="Line 37"/>
          <p:cNvSpPr>
            <a:spLocks noChangeShapeType="1"/>
          </p:cNvSpPr>
          <p:nvPr/>
        </p:nvSpPr>
        <p:spPr bwMode="auto">
          <a:xfrm flipH="1">
            <a:off x="5257800" y="3276600"/>
            <a:ext cx="2362200" cy="1066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98" name="Line 38"/>
          <p:cNvSpPr>
            <a:spLocks noChangeShapeType="1"/>
          </p:cNvSpPr>
          <p:nvPr/>
        </p:nvSpPr>
        <p:spPr bwMode="auto">
          <a:xfrm flipH="1" flipV="1">
            <a:off x="6629400" y="1905000"/>
            <a:ext cx="8382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99" name="Line 39"/>
          <p:cNvSpPr>
            <a:spLocks noChangeShapeType="1"/>
          </p:cNvSpPr>
          <p:nvPr/>
        </p:nvSpPr>
        <p:spPr bwMode="auto">
          <a:xfrm flipH="1">
            <a:off x="5867400" y="29718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326188" y="24384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3806825" y="3108325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4953000" y="18288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67599" name="Oval 15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67600" name="Oval 16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67601" name="Oval 17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67602" name="Oval 18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7608" name="Line 24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7609" name="Line 25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7610" name="Line 26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7611" name="Line 27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2971800" y="4724400"/>
            <a:ext cx="4495800" cy="118745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This is the original network, and the original residual network. </a:t>
            </a:r>
          </a:p>
        </p:txBody>
      </p:sp>
      <p:sp>
        <p:nvSpPr>
          <p:cNvPr id="67613" name="Line 29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6326188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3806825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49530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2971800" y="4724400"/>
            <a:ext cx="4495800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Find any s-t path in G(x)  </a:t>
            </a:r>
          </a:p>
        </p:txBody>
      </p:sp>
      <p:sp>
        <p:nvSpPr>
          <p:cNvPr id="68622" name="Oval 14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68624" name="Oval 16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68625" name="Oval 17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68626" name="Oval 18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32" name="Line 24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33" name="Line 25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34" name="Line 26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35" name="Line 27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36" name="Line 28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37" name="Line 29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38" name="Line 30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39" name="Line 31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40" name="Line 32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1" grpId="0" animBg="1" autoUpdateAnimBg="0"/>
      <p:bldP spid="68638" grpId="0" animBg="1"/>
      <p:bldP spid="68639" grpId="0" animBg="1"/>
      <p:bldP spid="686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505200" y="3657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329363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4803775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810000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69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2438400" y="4660900"/>
            <a:ext cx="5867400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Determine the capacity </a:t>
            </a:r>
            <a:r>
              <a:rPr lang="en-US" sz="2400" b="1">
                <a:latin typeface="Symbol" pitchFamily="18" charset="2"/>
              </a:rPr>
              <a:t>D</a:t>
            </a:r>
            <a:r>
              <a:rPr lang="en-US" sz="2400" b="1"/>
              <a:t> of the path.   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2514600" y="5283200"/>
            <a:ext cx="5791200" cy="8223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Send </a:t>
            </a:r>
            <a:r>
              <a:rPr lang="en-US" sz="2400" b="1">
                <a:latin typeface="Symbol" pitchFamily="18" charset="2"/>
              </a:rPr>
              <a:t>D</a:t>
            </a:r>
            <a:r>
              <a:rPr lang="en-US" sz="2400" b="1"/>
              <a:t> units of flow in the path.</a:t>
            </a:r>
            <a:br>
              <a:rPr lang="en-US" sz="2400" b="1"/>
            </a:br>
            <a:r>
              <a:rPr lang="en-US" sz="2400" b="1"/>
              <a:t>Update residual capacities.   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6326188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3806825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49530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9652" name="Oval 20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69653" name="Oval 21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69654" name="Oval 22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69655" name="Oval 23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69656" name="Oval 24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69657" name="Oval 25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69658" name="Line 26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60" name="Line 28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61" name="Line 29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62" name="Line 30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63" name="Line 31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64" name="Line 32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65" name="Line 33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66" name="Line 34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67" name="Line 35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68" name="Line 36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69" name="Line 37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70" name="Line 38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71" name="Line 39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72" name="Line 40"/>
          <p:cNvSpPr>
            <a:spLocks noChangeShapeType="1"/>
          </p:cNvSpPr>
          <p:nvPr/>
        </p:nvSpPr>
        <p:spPr bwMode="auto">
          <a:xfrm flipH="1" flipV="1">
            <a:off x="3124200" y="3276600"/>
            <a:ext cx="15240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73" name="Line 41"/>
          <p:cNvSpPr>
            <a:spLocks noChangeShapeType="1"/>
          </p:cNvSpPr>
          <p:nvPr/>
        </p:nvSpPr>
        <p:spPr bwMode="auto">
          <a:xfrm flipH="1">
            <a:off x="5867400" y="29718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74" name="Line 42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 autoUpdateAnimBg="0"/>
      <p:bldP spid="69636" grpId="0" animBg="1" autoUpdateAnimBg="0"/>
      <p:bldP spid="69641" grpId="0" animBg="1" autoUpdateAnimBg="0"/>
      <p:bldP spid="69642" grpId="0" animBg="1" autoUpdateAnimBg="0"/>
      <p:bldP spid="69645" grpId="0" animBg="1" autoUpdateAnimBg="0"/>
      <p:bldP spid="69647" grpId="0" animBg="1" autoUpdateAnimBg="0"/>
      <p:bldP spid="69650" grpId="0" animBg="1" autoUpdateAnimBg="0"/>
      <p:bldP spid="69671" grpId="0" animBg="1"/>
      <p:bldP spid="69672" grpId="0" animBg="1"/>
      <p:bldP spid="69673" grpId="0" animBg="1"/>
      <p:bldP spid="696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505200" y="3657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329363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803775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810000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2438400" y="4724400"/>
            <a:ext cx="5867400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Find any s-t path   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6326188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3806825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49530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0675" name="Oval 19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70676" name="Oval 20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70677" name="Oval 21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70678" name="Oval 22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70680" name="Oval 24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82" name="Line 26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83" name="Line 27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84" name="Line 28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85" name="Line 29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86" name="Line 30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87" name="Line 31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88" name="Line 32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89" name="Line 33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90" name="Line 34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91" name="Line 35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92" name="Line 36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93" name="Line 37"/>
          <p:cNvSpPr>
            <a:spLocks noChangeShapeType="1"/>
          </p:cNvSpPr>
          <p:nvPr/>
        </p:nvSpPr>
        <p:spPr bwMode="auto">
          <a:xfrm flipH="1" flipV="1">
            <a:off x="3124200" y="3276600"/>
            <a:ext cx="15240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94" name="Line 38"/>
          <p:cNvSpPr>
            <a:spLocks noChangeShapeType="1"/>
          </p:cNvSpPr>
          <p:nvPr/>
        </p:nvSpPr>
        <p:spPr bwMode="auto">
          <a:xfrm flipH="1">
            <a:off x="5867400" y="29718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95" name="Line 39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96" name="Line 40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97" name="Line 41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98" name="Line 42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5" grpId="0" animBg="1" autoUpdateAnimBg="0"/>
      <p:bldP spid="70696" grpId="0" animBg="1"/>
      <p:bldP spid="70697" grpId="0" animBg="1"/>
      <p:bldP spid="706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166254" y="1170000"/>
                <a:ext cx="8664545" cy="5209200"/>
              </a:xfrm>
            </p:spPr>
            <p:txBody>
              <a:bodyPr>
                <a:normAutofit/>
              </a:bodyPr>
              <a:lstStyle/>
              <a:p>
                <a:pPr lvl="0">
                  <a:lnSpc>
                    <a:spcPct val="135000"/>
                  </a:lnSpc>
                </a:pPr>
                <a:r>
                  <a:rPr lang="he-IL" dirty="0">
                    <a:solidFill>
                      <a:prstClr val="black"/>
                    </a:solidFill>
                  </a:rPr>
                  <a:t>נתונה רשת זרימה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𝑁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he-IL" dirty="0">
                    <a:solidFill>
                      <a:prstClr val="black"/>
                    </a:solidFill>
                  </a:rPr>
                  <a:t>, כאשר:</a:t>
                </a:r>
                <a:endParaRPr lang="he-IL" sz="1600" dirty="0">
                  <a:solidFill>
                    <a:prstClr val="black"/>
                  </a:solidFill>
                </a:endParaRP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𝐺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	גרף מכוון.</a:t>
                </a: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𝑠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,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𝑡</m:t>
                    </m:r>
                    <m:r>
                      <a:rPr lang="he-IL" sz="1600" i="1">
                        <a:solidFill>
                          <a:srgbClr val="000099"/>
                        </a:solidFill>
                        <a:latin typeface="Cambria Math"/>
                      </a:rPr>
                      <m:t>∈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	צומת מקור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וצומת בור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.</a:t>
                </a: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𝑐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: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𝐸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→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	פונקציית קיבול: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- הזרימה המקסימלית שניתן להעביר דרך קשת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rgbClr val="000099"/>
                        </a:solidFill>
                        <a:latin typeface="Cambria Math"/>
                      </a:rPr>
                      <m:t>e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∈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.</a:t>
                </a:r>
              </a:p>
              <a:p>
                <a:pPr lvl="0">
                  <a:lnSpc>
                    <a:spcPct val="135000"/>
                  </a:lnSpc>
                </a:pPr>
                <a:endParaRPr lang="he-IL" dirty="0" smtClean="0">
                  <a:ea typeface="Times New Roman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166254" y="1170000"/>
                <a:ext cx="8664545" cy="5209200"/>
              </a:xfrm>
              <a:blipFill rotWithShape="1">
                <a:blip r:embed="rId3" cstate="print"/>
                <a:stretch>
                  <a:fillRect r="-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זרימת מקסימלית</a:t>
            </a:r>
            <a:endParaRPr lang="he-IL" dirty="0"/>
          </a:p>
        </p:txBody>
      </p:sp>
      <p:sp>
        <p:nvSpPr>
          <p:cNvPr id="24" name="TextBox 23"/>
          <p:cNvSpPr txBox="1"/>
          <p:nvPr/>
        </p:nvSpPr>
        <p:spPr>
          <a:xfrm>
            <a:off x="4261659" y="6500813"/>
            <a:ext cx="62068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יונתן יניב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39115" y="3933259"/>
            <a:ext cx="4680000" cy="2601610"/>
            <a:chOff x="395536" y="3923454"/>
            <a:chExt cx="4680000" cy="2601610"/>
          </a:xfrm>
        </p:grpSpPr>
        <p:sp>
          <p:nvSpPr>
            <p:cNvPr id="8" name="Oval 7"/>
            <p:cNvSpPr/>
            <p:nvPr/>
          </p:nvSpPr>
          <p:spPr>
            <a:xfrm>
              <a:off x="395536" y="508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cs typeface="Arial" pitchFamily="34" charset="0"/>
                </a:rPr>
                <a:t>s</a:t>
              </a:r>
              <a:endParaRPr lang="en-US" sz="1200" b="1" dirty="0"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475536" y="400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475536" y="616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635536" y="400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635536" y="616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555536" y="508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715536" y="508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cs typeface="Arial" pitchFamily="34" charset="0"/>
                </a:rPr>
                <a:t>t</a:t>
              </a:r>
            </a:p>
          </p:txBody>
        </p:sp>
        <p:cxnSp>
          <p:nvCxnSpPr>
            <p:cNvPr id="15" name="Straight Arrow Connector 14"/>
            <p:cNvCxnSpPr>
              <a:stCxn id="8" idx="7"/>
              <a:endCxn id="9" idx="3"/>
            </p:cNvCxnSpPr>
            <p:nvPr/>
          </p:nvCxnSpPr>
          <p:spPr>
            <a:xfrm flipV="1">
              <a:off x="702815" y="431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5"/>
              <a:endCxn id="10" idx="1"/>
            </p:cNvCxnSpPr>
            <p:nvPr/>
          </p:nvCxnSpPr>
          <p:spPr>
            <a:xfrm>
              <a:off x="702815" y="539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6"/>
              <a:endCxn id="11" idx="2"/>
            </p:cNvCxnSpPr>
            <p:nvPr/>
          </p:nvCxnSpPr>
          <p:spPr>
            <a:xfrm>
              <a:off x="1835536" y="4185064"/>
              <a:ext cx="180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5"/>
              <a:endCxn id="13" idx="1"/>
            </p:cNvCxnSpPr>
            <p:nvPr/>
          </p:nvCxnSpPr>
          <p:spPr>
            <a:xfrm>
              <a:off x="1782815" y="431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0" idx="7"/>
              <a:endCxn id="13" idx="3"/>
            </p:cNvCxnSpPr>
            <p:nvPr/>
          </p:nvCxnSpPr>
          <p:spPr>
            <a:xfrm flipV="1">
              <a:off x="1782815" y="539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7"/>
              <a:endCxn id="11" idx="3"/>
            </p:cNvCxnSpPr>
            <p:nvPr/>
          </p:nvCxnSpPr>
          <p:spPr>
            <a:xfrm flipV="1">
              <a:off x="2862815" y="431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5"/>
              <a:endCxn id="14" idx="1"/>
            </p:cNvCxnSpPr>
            <p:nvPr/>
          </p:nvCxnSpPr>
          <p:spPr>
            <a:xfrm>
              <a:off x="3942815" y="431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2" idx="7"/>
              <a:endCxn id="14" idx="3"/>
            </p:cNvCxnSpPr>
            <p:nvPr/>
          </p:nvCxnSpPr>
          <p:spPr>
            <a:xfrm flipV="1">
              <a:off x="3942815" y="539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4"/>
              <a:endCxn id="12" idx="0"/>
            </p:cNvCxnSpPr>
            <p:nvPr/>
          </p:nvCxnSpPr>
          <p:spPr>
            <a:xfrm>
              <a:off x="3815536" y="4365064"/>
              <a:ext cx="0" cy="1800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6"/>
              <a:endCxn id="12" idx="2"/>
            </p:cNvCxnSpPr>
            <p:nvPr/>
          </p:nvCxnSpPr>
          <p:spPr>
            <a:xfrm>
              <a:off x="1835536" y="6345064"/>
              <a:ext cx="180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 rot="-2700000">
                  <a:off x="676084" y="4558243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-2700000">
                  <a:off x="676084" y="4558243"/>
                  <a:ext cx="591829" cy="246221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 rot="18900000">
                  <a:off x="1812314" y="5605049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00000">
                  <a:off x="1812314" y="5605049"/>
                  <a:ext cx="591829" cy="246221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8" name="TextBox 27"/>
                <p:cNvSpPr txBox="1"/>
                <p:nvPr/>
              </p:nvSpPr>
              <p:spPr>
                <a:xfrm rot="-2700000">
                  <a:off x="2881177" y="4557845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-2700000">
                  <a:off x="2881177" y="4557845"/>
                  <a:ext cx="591829" cy="246221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 rot="-2700000">
                  <a:off x="3963192" y="5638243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-2700000">
                  <a:off x="3963192" y="5638243"/>
                  <a:ext cx="591829" cy="246221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491462" y="3923454"/>
                  <a:ext cx="521297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1462" y="3923454"/>
                  <a:ext cx="521297" cy="246221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491462" y="6101827"/>
                  <a:ext cx="521297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1462" y="6101827"/>
                  <a:ext cx="521297" cy="246221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>
              <a:stCxn id="9" idx="4"/>
              <a:endCxn id="10" idx="0"/>
            </p:cNvCxnSpPr>
            <p:nvPr/>
          </p:nvCxnSpPr>
          <p:spPr>
            <a:xfrm>
              <a:off x="1655536" y="4365064"/>
              <a:ext cx="0" cy="1800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3" name="TextBox 32"/>
                <p:cNvSpPr txBox="1"/>
                <p:nvPr/>
              </p:nvSpPr>
              <p:spPr>
                <a:xfrm rot="2700000">
                  <a:off x="2040038" y="4539193"/>
                  <a:ext cx="521297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2040038" y="4539193"/>
                  <a:ext cx="521297" cy="246221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4" name="TextBox 33"/>
                <p:cNvSpPr txBox="1"/>
                <p:nvPr/>
              </p:nvSpPr>
              <p:spPr>
                <a:xfrm rot="2700000">
                  <a:off x="4183823" y="4511422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12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4183823" y="4511422"/>
                  <a:ext cx="591829" cy="246221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5" name="TextBox 34"/>
                <p:cNvSpPr txBox="1"/>
                <p:nvPr/>
              </p:nvSpPr>
              <p:spPr>
                <a:xfrm rot="5400000">
                  <a:off x="1497847" y="5107493"/>
                  <a:ext cx="554446" cy="26161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100" b="0" i="1" smtClean="0">
                            <a:latin typeface="Cambria Math"/>
                          </a:rPr>
                          <m:t>=</m:t>
                        </m:r>
                        <m:r>
                          <a:rPr lang="en-US" sz="1100" b="0" i="1" smtClean="0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he-IL" sz="1100" dirty="0"/>
                </a:p>
              </p:txBody>
            </p:sp>
          </mc:Choice>
          <mc:Fallback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497847" y="5107493"/>
                  <a:ext cx="554446" cy="261610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6" name="TextBox 35"/>
                <p:cNvSpPr txBox="1"/>
                <p:nvPr/>
              </p:nvSpPr>
              <p:spPr>
                <a:xfrm rot="5400000">
                  <a:off x="3665592" y="5134259"/>
                  <a:ext cx="554446" cy="26161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100" b="0" i="1" smtClean="0">
                            <a:latin typeface="Cambria Math"/>
                          </a:rPr>
                          <m:t>=</m:t>
                        </m:r>
                        <m:r>
                          <a:rPr lang="en-US" sz="1100" b="0" i="1" smtClean="0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he-IL" sz="1100" dirty="0"/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665592" y="5134259"/>
                  <a:ext cx="554446" cy="261610"/>
                </a:xfrm>
                <a:prstGeom prst="rect">
                  <a:avLst/>
                </a:prstGeom>
                <a:blipFill rotWithShape="1">
                  <a:blip r:embed="rId1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7" name="TextBox 36"/>
                <p:cNvSpPr txBox="1"/>
                <p:nvPr/>
              </p:nvSpPr>
              <p:spPr>
                <a:xfrm rot="2700000">
                  <a:off x="883327" y="5605049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15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883327" y="5605049"/>
                  <a:ext cx="591829" cy="246221"/>
                </a:xfrm>
                <a:prstGeom prst="rect">
                  <a:avLst/>
                </a:prstGeom>
                <a:blipFill rotWithShape="1">
                  <a:blip r:embed="rId1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="" xmlns:p14="http://schemas.microsoft.com/office/powerpoint/2010/main" val="35229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6248400" y="3886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6397625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505200" y="3657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6329363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4803775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3810000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169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3806825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49530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1703" name="Oval 23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71704" name="Oval 24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71705" name="Oval 25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71706" name="Oval 26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71707" name="Oval 27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71708" name="Oval 28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71709" name="Line 29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10" name="Line 30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11" name="Line 31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12" name="Line 32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13" name="Line 33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14" name="Line 34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15" name="Line 35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16" name="Line 36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17" name="Line 37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18" name="Line 38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19" name="Line 39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20" name="Line 40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21" name="Line 41"/>
          <p:cNvSpPr>
            <a:spLocks noChangeShapeType="1"/>
          </p:cNvSpPr>
          <p:nvPr/>
        </p:nvSpPr>
        <p:spPr bwMode="auto">
          <a:xfrm flipH="1" flipV="1">
            <a:off x="3124200" y="3276600"/>
            <a:ext cx="15240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22" name="Line 42"/>
          <p:cNvSpPr>
            <a:spLocks noChangeShapeType="1"/>
          </p:cNvSpPr>
          <p:nvPr/>
        </p:nvSpPr>
        <p:spPr bwMode="auto">
          <a:xfrm flipH="1">
            <a:off x="5867400" y="29718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23" name="Line 43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24" name="Line 44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25" name="Line 45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26" name="Line 46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27" name="Text Box 47"/>
          <p:cNvSpPr txBox="1">
            <a:spLocks noChangeArrowheads="1"/>
          </p:cNvSpPr>
          <p:nvPr/>
        </p:nvSpPr>
        <p:spPr bwMode="auto">
          <a:xfrm>
            <a:off x="2438400" y="4686300"/>
            <a:ext cx="5867400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Determine the capacity </a:t>
            </a:r>
            <a:r>
              <a:rPr lang="en-US" sz="2400" b="1">
                <a:latin typeface="Symbol" pitchFamily="18" charset="2"/>
              </a:rPr>
              <a:t>D</a:t>
            </a:r>
            <a:r>
              <a:rPr lang="en-US" sz="2400" b="1"/>
              <a:t> of the path.   </a:t>
            </a:r>
          </a:p>
        </p:txBody>
      </p:sp>
      <p:sp>
        <p:nvSpPr>
          <p:cNvPr id="71728" name="Text Box 48"/>
          <p:cNvSpPr txBox="1">
            <a:spLocks noChangeArrowheads="1"/>
          </p:cNvSpPr>
          <p:nvPr/>
        </p:nvSpPr>
        <p:spPr bwMode="auto">
          <a:xfrm>
            <a:off x="2514600" y="5283200"/>
            <a:ext cx="5791200" cy="8223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Send </a:t>
            </a:r>
            <a:r>
              <a:rPr lang="en-US" sz="2400" b="1">
                <a:latin typeface="Symbol" pitchFamily="18" charset="2"/>
              </a:rPr>
              <a:t>D</a:t>
            </a:r>
            <a:r>
              <a:rPr lang="en-US" sz="2400" b="1"/>
              <a:t> units of flow in the path.</a:t>
            </a:r>
            <a:br>
              <a:rPr lang="en-US" sz="2400" b="1"/>
            </a:br>
            <a:r>
              <a:rPr lang="en-US" sz="2400" b="1"/>
              <a:t>Update residual capacities.   </a:t>
            </a:r>
          </a:p>
        </p:txBody>
      </p:sp>
      <p:sp>
        <p:nvSpPr>
          <p:cNvPr id="71729" name="Line 49"/>
          <p:cNvSpPr>
            <a:spLocks noChangeShapeType="1"/>
          </p:cNvSpPr>
          <p:nvPr/>
        </p:nvSpPr>
        <p:spPr bwMode="auto">
          <a:xfrm flipH="1" flipV="1">
            <a:off x="3352800" y="2971800"/>
            <a:ext cx="190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30" name="Line 50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31" name="Line 51"/>
          <p:cNvSpPr>
            <a:spLocks noChangeShapeType="1"/>
          </p:cNvSpPr>
          <p:nvPr/>
        </p:nvSpPr>
        <p:spPr bwMode="auto">
          <a:xfrm flipH="1">
            <a:off x="5257800" y="3276600"/>
            <a:ext cx="2362200" cy="1066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32" name="Line 52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 autoUpdateAnimBg="0"/>
      <p:bldP spid="71685" grpId="0" animBg="1" autoUpdateAnimBg="0"/>
      <p:bldP spid="71693" grpId="0" animBg="1" autoUpdateAnimBg="0"/>
      <p:bldP spid="71698" grpId="0" animBg="1" autoUpdateAnimBg="0"/>
      <p:bldP spid="71699" grpId="0" animBg="1" autoUpdateAnimBg="0"/>
      <p:bldP spid="71727" grpId="0" animBg="1" autoUpdateAnimBg="0"/>
      <p:bldP spid="71728" grpId="0" animBg="1" autoUpdateAnimBg="0"/>
      <p:bldP spid="71729" grpId="0" animBg="1"/>
      <p:bldP spid="71730" grpId="0" animBg="1"/>
      <p:bldP spid="71731" grpId="0" animBg="1"/>
      <p:bldP spid="717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248400" y="3886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6397625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505200" y="3657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6329363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4803775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3810000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271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3806825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49530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2727" name="Oval 23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72728" name="Oval 24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72729" name="Oval 25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72730" name="Oval 26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72731" name="Oval 27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72732" name="Oval 28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72733" name="Line 29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34" name="Line 30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35" name="Line 31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36" name="Line 32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37" name="Line 33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38" name="Line 34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39" name="Line 35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40" name="Line 36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41" name="Line 37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42" name="Line 38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43" name="Line 39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44" name="Line 40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45" name="Line 41"/>
          <p:cNvSpPr>
            <a:spLocks noChangeShapeType="1"/>
          </p:cNvSpPr>
          <p:nvPr/>
        </p:nvSpPr>
        <p:spPr bwMode="auto">
          <a:xfrm flipH="1" flipV="1">
            <a:off x="3124200" y="3276600"/>
            <a:ext cx="15240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46" name="Line 42"/>
          <p:cNvSpPr>
            <a:spLocks noChangeShapeType="1"/>
          </p:cNvSpPr>
          <p:nvPr/>
        </p:nvSpPr>
        <p:spPr bwMode="auto">
          <a:xfrm flipH="1">
            <a:off x="5867400" y="29718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47" name="Line 43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48" name="Line 44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49" name="Text Box 45"/>
          <p:cNvSpPr txBox="1">
            <a:spLocks noChangeArrowheads="1"/>
          </p:cNvSpPr>
          <p:nvPr/>
        </p:nvSpPr>
        <p:spPr bwMode="auto">
          <a:xfrm>
            <a:off x="2438400" y="4724400"/>
            <a:ext cx="5867400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Find any s-t path  </a:t>
            </a:r>
          </a:p>
        </p:txBody>
      </p:sp>
      <p:sp>
        <p:nvSpPr>
          <p:cNvPr id="72750" name="Line 46"/>
          <p:cNvSpPr>
            <a:spLocks noChangeShapeType="1"/>
          </p:cNvSpPr>
          <p:nvPr/>
        </p:nvSpPr>
        <p:spPr bwMode="auto">
          <a:xfrm flipH="1" flipV="1">
            <a:off x="3352800" y="2971800"/>
            <a:ext cx="190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51" name="Line 47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52" name="Line 48"/>
          <p:cNvSpPr>
            <a:spLocks noChangeShapeType="1"/>
          </p:cNvSpPr>
          <p:nvPr/>
        </p:nvSpPr>
        <p:spPr bwMode="auto">
          <a:xfrm flipH="1">
            <a:off x="5257800" y="3276600"/>
            <a:ext cx="2362200" cy="1066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53" name="Line 49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54" name="Line 50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55" name="Line 51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9" grpId="0" animBg="1" autoUpdateAnimBg="0"/>
      <p:bldP spid="72754" grpId="0" animBg="1"/>
      <p:bldP spid="727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329363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6248400" y="3886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6397625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3505200" y="3657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6329363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e-IL" sz="2400" b="1"/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4803775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3810000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374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3806825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49530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3751" name="Oval 23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73752" name="Oval 24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73753" name="Oval 25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73754" name="Oval 26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73755" name="Oval 27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73756" name="Oval 28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73757" name="Line 29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58" name="Line 30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59" name="Line 31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60" name="Line 32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61" name="Line 33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62" name="Line 34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63" name="Line 35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64" name="Line 36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65" name="Line 37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66" name="Line 38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67" name="Line 39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68" name="Line 40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69" name="Line 41"/>
          <p:cNvSpPr>
            <a:spLocks noChangeShapeType="1"/>
          </p:cNvSpPr>
          <p:nvPr/>
        </p:nvSpPr>
        <p:spPr bwMode="auto">
          <a:xfrm flipH="1" flipV="1">
            <a:off x="3124200" y="3276600"/>
            <a:ext cx="15240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70" name="Line 42"/>
          <p:cNvSpPr>
            <a:spLocks noChangeShapeType="1"/>
          </p:cNvSpPr>
          <p:nvPr/>
        </p:nvSpPr>
        <p:spPr bwMode="auto">
          <a:xfrm flipH="1">
            <a:off x="5867400" y="29718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71" name="Line 43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72" name="Line 44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73" name="Line 45"/>
          <p:cNvSpPr>
            <a:spLocks noChangeShapeType="1"/>
          </p:cNvSpPr>
          <p:nvPr/>
        </p:nvSpPr>
        <p:spPr bwMode="auto">
          <a:xfrm flipH="1" flipV="1">
            <a:off x="3352800" y="2971800"/>
            <a:ext cx="190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74" name="Line 46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75" name="Line 47"/>
          <p:cNvSpPr>
            <a:spLocks noChangeShapeType="1"/>
          </p:cNvSpPr>
          <p:nvPr/>
        </p:nvSpPr>
        <p:spPr bwMode="auto">
          <a:xfrm flipH="1">
            <a:off x="5257800" y="3276600"/>
            <a:ext cx="2362200" cy="1066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76" name="Line 48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77" name="Line 49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78" name="Line 50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79" name="Text Box 51"/>
          <p:cNvSpPr txBox="1">
            <a:spLocks noChangeArrowheads="1"/>
          </p:cNvSpPr>
          <p:nvPr/>
        </p:nvSpPr>
        <p:spPr bwMode="auto">
          <a:xfrm>
            <a:off x="2438400" y="4724400"/>
            <a:ext cx="5867400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Determine the capacity </a:t>
            </a:r>
            <a:r>
              <a:rPr lang="en-US" sz="2400" b="1">
                <a:latin typeface="Symbol" pitchFamily="18" charset="2"/>
              </a:rPr>
              <a:t>D</a:t>
            </a:r>
            <a:r>
              <a:rPr lang="en-US" sz="2400" b="1"/>
              <a:t> of the path.   </a:t>
            </a:r>
          </a:p>
        </p:txBody>
      </p:sp>
      <p:sp>
        <p:nvSpPr>
          <p:cNvPr id="73780" name="Text Box 52"/>
          <p:cNvSpPr txBox="1">
            <a:spLocks noChangeArrowheads="1"/>
          </p:cNvSpPr>
          <p:nvPr/>
        </p:nvSpPr>
        <p:spPr bwMode="auto">
          <a:xfrm>
            <a:off x="2514600" y="5321300"/>
            <a:ext cx="5791200" cy="8223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Send </a:t>
            </a:r>
            <a:r>
              <a:rPr lang="en-US" sz="2400" b="1">
                <a:latin typeface="Symbol" pitchFamily="18" charset="2"/>
              </a:rPr>
              <a:t>D</a:t>
            </a:r>
            <a:r>
              <a:rPr lang="en-US" sz="2400" b="1"/>
              <a:t> units of flow in the path.</a:t>
            </a:r>
            <a:br>
              <a:rPr lang="en-US" sz="2400" b="1"/>
            </a:br>
            <a:r>
              <a:rPr lang="en-US" sz="2400" b="1"/>
              <a:t>Update residual capacities.   </a:t>
            </a:r>
          </a:p>
        </p:txBody>
      </p:sp>
      <p:sp>
        <p:nvSpPr>
          <p:cNvPr id="73781" name="Line 53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82" name="Line 54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83" name="Text Box 55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e-IL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7" grpId="0" animBg="1" autoUpdateAnimBg="0"/>
      <p:bldP spid="73740" grpId="0" animBg="1" autoUpdateAnimBg="0"/>
      <p:bldP spid="73742" grpId="0" animBg="1" autoUpdateAnimBg="0"/>
      <p:bldP spid="73779" grpId="0" animBg="1" autoUpdateAnimBg="0"/>
      <p:bldP spid="73780" grpId="0" animBg="1" autoUpdateAnimBg="0"/>
      <p:bldP spid="73781" grpId="0" animBg="1"/>
      <p:bldP spid="73782" grpId="0" animBg="1"/>
      <p:bldP spid="7378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329363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6248400" y="3886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6397625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3505200" y="3657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6329363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e-IL" sz="2400" b="1"/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4803775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3810000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4770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e-IL" sz="2400" b="1"/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3806825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49530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4777" name="Oval 25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74778" name="Oval 26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74779" name="Oval 27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74780" name="Oval 28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74781" name="Oval 29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74782" name="Oval 30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74783" name="Line 31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84" name="Line 32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85" name="Line 33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86" name="Line 34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87" name="Line 35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88" name="Line 36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89" name="Line 37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90" name="Line 38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91" name="Line 39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92" name="Line 40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93" name="Line 41"/>
          <p:cNvSpPr>
            <a:spLocks noChangeShapeType="1"/>
          </p:cNvSpPr>
          <p:nvPr/>
        </p:nvSpPr>
        <p:spPr bwMode="auto">
          <a:xfrm flipH="1" flipV="1">
            <a:off x="3124200" y="3276600"/>
            <a:ext cx="15240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94" name="Line 42"/>
          <p:cNvSpPr>
            <a:spLocks noChangeShapeType="1"/>
          </p:cNvSpPr>
          <p:nvPr/>
        </p:nvSpPr>
        <p:spPr bwMode="auto">
          <a:xfrm flipH="1">
            <a:off x="5867400" y="29718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95" name="Line 43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96" name="Line 44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97" name="Line 45"/>
          <p:cNvSpPr>
            <a:spLocks noChangeShapeType="1"/>
          </p:cNvSpPr>
          <p:nvPr/>
        </p:nvSpPr>
        <p:spPr bwMode="auto">
          <a:xfrm flipH="1" flipV="1">
            <a:off x="3352800" y="2971800"/>
            <a:ext cx="190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98" name="Line 46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99" name="Line 47"/>
          <p:cNvSpPr>
            <a:spLocks noChangeShapeType="1"/>
          </p:cNvSpPr>
          <p:nvPr/>
        </p:nvSpPr>
        <p:spPr bwMode="auto">
          <a:xfrm flipH="1">
            <a:off x="5257800" y="3276600"/>
            <a:ext cx="2362200" cy="1066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800" name="Line 48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801" name="Text Box 49"/>
          <p:cNvSpPr txBox="1">
            <a:spLocks noChangeArrowheads="1"/>
          </p:cNvSpPr>
          <p:nvPr/>
        </p:nvSpPr>
        <p:spPr bwMode="auto">
          <a:xfrm>
            <a:off x="2438400" y="4724400"/>
            <a:ext cx="5867400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Find any s-t path   </a:t>
            </a:r>
          </a:p>
        </p:txBody>
      </p:sp>
      <p:sp>
        <p:nvSpPr>
          <p:cNvPr id="74802" name="Line 50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803" name="Line 51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01" grpId="0" animBg="1" autoUpdateAnimBg="0"/>
      <p:bldP spid="74802" grpId="0" animBg="1"/>
      <p:bldP spid="7480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6096000" y="314007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248400" y="390207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505200" y="367347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806825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e-IL" sz="2400" b="1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6329363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6248400" y="3886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6397625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6329363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e-IL" sz="2400" b="1"/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4803775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579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e-IL" sz="2400" b="1"/>
          </a:p>
        </p:txBody>
      </p:sp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5801" name="Text Box 25"/>
          <p:cNvSpPr txBox="1">
            <a:spLocks noChangeArrowheads="1"/>
          </p:cNvSpPr>
          <p:nvPr/>
        </p:nvSpPr>
        <p:spPr bwMode="auto">
          <a:xfrm>
            <a:off x="3810000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5802" name="Text Box 26"/>
          <p:cNvSpPr txBox="1">
            <a:spLocks noChangeArrowheads="1"/>
          </p:cNvSpPr>
          <p:nvPr/>
        </p:nvSpPr>
        <p:spPr bwMode="auto">
          <a:xfrm>
            <a:off x="49530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5803" name="Oval 27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75804" name="Oval 28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75805" name="Oval 29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75806" name="Oval 30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75807" name="Oval 31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75808" name="Oval 32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75809" name="Line 33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10" name="Line 34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11" name="Line 35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12" name="Line 36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13" name="Line 37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14" name="Line 38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15" name="Line 39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16" name="Line 40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17" name="Line 41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18" name="Line 42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19" name="Line 43"/>
          <p:cNvSpPr>
            <a:spLocks noChangeShapeType="1"/>
          </p:cNvSpPr>
          <p:nvPr/>
        </p:nvSpPr>
        <p:spPr bwMode="auto">
          <a:xfrm flipH="1">
            <a:off x="5867400" y="29718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20" name="Line 44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21" name="Line 45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22" name="Line 46"/>
          <p:cNvSpPr>
            <a:spLocks noChangeShapeType="1"/>
          </p:cNvSpPr>
          <p:nvPr/>
        </p:nvSpPr>
        <p:spPr bwMode="auto">
          <a:xfrm flipH="1" flipV="1">
            <a:off x="3352800" y="2971800"/>
            <a:ext cx="190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23" name="Line 47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24" name="Line 48"/>
          <p:cNvSpPr>
            <a:spLocks noChangeShapeType="1"/>
          </p:cNvSpPr>
          <p:nvPr/>
        </p:nvSpPr>
        <p:spPr bwMode="auto">
          <a:xfrm flipH="1">
            <a:off x="5257800" y="3276600"/>
            <a:ext cx="2362200" cy="1066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25" name="Line 49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26" name="Line 50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27" name="Line 51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28" name="Text Box 52"/>
          <p:cNvSpPr txBox="1">
            <a:spLocks noChangeArrowheads="1"/>
          </p:cNvSpPr>
          <p:nvPr/>
        </p:nvSpPr>
        <p:spPr bwMode="auto">
          <a:xfrm>
            <a:off x="2438400" y="4724400"/>
            <a:ext cx="5867400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Determine the capacity </a:t>
            </a:r>
            <a:r>
              <a:rPr lang="en-US" sz="2400" b="1">
                <a:latin typeface="Symbol" pitchFamily="18" charset="2"/>
              </a:rPr>
              <a:t>D</a:t>
            </a:r>
            <a:r>
              <a:rPr lang="en-US" sz="2400" b="1"/>
              <a:t> of the path.   </a:t>
            </a:r>
          </a:p>
        </p:txBody>
      </p:sp>
      <p:sp>
        <p:nvSpPr>
          <p:cNvPr id="75829" name="Text Box 53"/>
          <p:cNvSpPr txBox="1">
            <a:spLocks noChangeArrowheads="1"/>
          </p:cNvSpPr>
          <p:nvPr/>
        </p:nvSpPr>
        <p:spPr bwMode="auto">
          <a:xfrm>
            <a:off x="2514600" y="5486400"/>
            <a:ext cx="5791200" cy="8223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Send </a:t>
            </a:r>
            <a:r>
              <a:rPr lang="en-US" sz="2400" b="1">
                <a:latin typeface="Symbol" pitchFamily="18" charset="2"/>
              </a:rPr>
              <a:t>D</a:t>
            </a:r>
            <a:r>
              <a:rPr lang="en-US" sz="2400" b="1"/>
              <a:t> units of flow in the path.</a:t>
            </a:r>
            <a:br>
              <a:rPr lang="en-US" sz="2400" b="1"/>
            </a:br>
            <a:r>
              <a:rPr lang="en-US" sz="2400" b="1"/>
              <a:t>Update residual capacities.   </a:t>
            </a:r>
          </a:p>
        </p:txBody>
      </p:sp>
      <p:sp>
        <p:nvSpPr>
          <p:cNvPr id="75830" name="Text Box 54"/>
          <p:cNvSpPr txBox="1">
            <a:spLocks noChangeArrowheads="1"/>
          </p:cNvSpPr>
          <p:nvPr/>
        </p:nvSpPr>
        <p:spPr bwMode="auto">
          <a:xfrm>
            <a:off x="3505200" y="3657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5831" name="Line 55"/>
          <p:cNvSpPr>
            <a:spLocks noChangeShapeType="1"/>
          </p:cNvSpPr>
          <p:nvPr/>
        </p:nvSpPr>
        <p:spPr bwMode="auto">
          <a:xfrm flipH="1" flipV="1">
            <a:off x="3124200" y="3276600"/>
            <a:ext cx="15240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32" name="Line 56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nimBg="1" autoUpdateAnimBg="0"/>
      <p:bldP spid="75788" grpId="0" animBg="1" autoUpdateAnimBg="0"/>
      <p:bldP spid="75801" grpId="0" animBg="1" autoUpdateAnimBg="0"/>
      <p:bldP spid="75828" grpId="0" animBg="1" autoUpdateAnimBg="0"/>
      <p:bldP spid="75829" grpId="0" animBg="1" autoUpdateAnimBg="0"/>
      <p:bldP spid="75830" grpId="0" animBg="1" autoUpdateAnimBg="0"/>
      <p:bldP spid="758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6248400" y="390207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505200" y="367347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806825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6329363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6248400" y="3886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6397625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6329363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e-IL" sz="2400" b="1"/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4803775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681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e-IL" sz="2400" b="1"/>
          </a:p>
        </p:txBody>
      </p:sp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3810000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49530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6825" name="Oval 25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76826" name="Oval 26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76827" name="Oval 27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76828" name="Oval 28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76829" name="Oval 29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76830" name="Oval 30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76831" name="Line 31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32" name="Line 32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33" name="Line 33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34" name="Line 34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35" name="Line 35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36" name="Line 36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37" name="Line 37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38" name="Line 38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39" name="Line 39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40" name="Line 40"/>
          <p:cNvSpPr>
            <a:spLocks noChangeShapeType="1"/>
          </p:cNvSpPr>
          <p:nvPr/>
        </p:nvSpPr>
        <p:spPr bwMode="auto">
          <a:xfrm flipH="1">
            <a:off x="5867400" y="29718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41" name="Line 41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42" name="Line 42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43" name="Line 43"/>
          <p:cNvSpPr>
            <a:spLocks noChangeShapeType="1"/>
          </p:cNvSpPr>
          <p:nvPr/>
        </p:nvSpPr>
        <p:spPr bwMode="auto">
          <a:xfrm flipH="1" flipV="1">
            <a:off x="3352800" y="2971800"/>
            <a:ext cx="190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44" name="Line 44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45" name="Line 45"/>
          <p:cNvSpPr>
            <a:spLocks noChangeShapeType="1"/>
          </p:cNvSpPr>
          <p:nvPr/>
        </p:nvSpPr>
        <p:spPr bwMode="auto">
          <a:xfrm flipH="1">
            <a:off x="5257800" y="3276600"/>
            <a:ext cx="2362200" cy="1066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46" name="Line 46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47" name="Text Box 47"/>
          <p:cNvSpPr txBox="1">
            <a:spLocks noChangeArrowheads="1"/>
          </p:cNvSpPr>
          <p:nvPr/>
        </p:nvSpPr>
        <p:spPr bwMode="auto">
          <a:xfrm>
            <a:off x="2438400" y="4724400"/>
            <a:ext cx="5867400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Find any s-t path  </a:t>
            </a:r>
          </a:p>
        </p:txBody>
      </p:sp>
      <p:sp>
        <p:nvSpPr>
          <p:cNvPr id="76848" name="Text Box 48"/>
          <p:cNvSpPr txBox="1">
            <a:spLocks noChangeArrowheads="1"/>
          </p:cNvSpPr>
          <p:nvPr/>
        </p:nvSpPr>
        <p:spPr bwMode="auto">
          <a:xfrm>
            <a:off x="3505200" y="3657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6849" name="Line 49"/>
          <p:cNvSpPr>
            <a:spLocks noChangeShapeType="1"/>
          </p:cNvSpPr>
          <p:nvPr/>
        </p:nvSpPr>
        <p:spPr bwMode="auto">
          <a:xfrm flipH="1" flipV="1">
            <a:off x="3124200" y="3276600"/>
            <a:ext cx="15240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50" name="Line 50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51" name="Line 51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52" name="Line 52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47" grpId="0" animBg="1" autoUpdateAnimBg="0"/>
      <p:bldP spid="76850" grpId="0" animBg="1"/>
      <p:bldP spid="76851" grpId="0" animBg="1"/>
      <p:bldP spid="768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4949825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254625" y="15240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6705600" y="22860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733800" y="2133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6248400" y="390207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3505200" y="367347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3806825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6248400" y="3886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4803775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7845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77846" name="Text Box 22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e-IL" sz="2400" b="1"/>
          </a:p>
        </p:txBody>
      </p:sp>
      <p:sp>
        <p:nvSpPr>
          <p:cNvPr id="77847" name="Text Box 23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7848" name="Text Box 24"/>
          <p:cNvSpPr txBox="1">
            <a:spLocks noChangeArrowheads="1"/>
          </p:cNvSpPr>
          <p:nvPr/>
        </p:nvSpPr>
        <p:spPr bwMode="auto">
          <a:xfrm>
            <a:off x="3810000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77851" name="Oval 27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77853" name="Oval 29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77854" name="Oval 30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77855" name="Line 31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56" name="Line 32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57" name="Line 33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58" name="Line 34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59" name="Line 35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60" name="Line 36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61" name="Line 37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62" name="Line 38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63" name="Line 39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64" name="Line 40"/>
          <p:cNvSpPr>
            <a:spLocks noChangeShapeType="1"/>
          </p:cNvSpPr>
          <p:nvPr/>
        </p:nvSpPr>
        <p:spPr bwMode="auto">
          <a:xfrm flipH="1">
            <a:off x="5867400" y="29718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65" name="Line 41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66" name="Line 42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67" name="Line 43"/>
          <p:cNvSpPr>
            <a:spLocks noChangeShapeType="1"/>
          </p:cNvSpPr>
          <p:nvPr/>
        </p:nvSpPr>
        <p:spPr bwMode="auto">
          <a:xfrm flipH="1" flipV="1">
            <a:off x="3352800" y="2971800"/>
            <a:ext cx="190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68" name="Line 44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69" name="Line 45"/>
          <p:cNvSpPr>
            <a:spLocks noChangeShapeType="1"/>
          </p:cNvSpPr>
          <p:nvPr/>
        </p:nvSpPr>
        <p:spPr bwMode="auto">
          <a:xfrm flipH="1">
            <a:off x="5257800" y="3276600"/>
            <a:ext cx="2362200" cy="1066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70" name="Line 46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71" name="Text Box 47"/>
          <p:cNvSpPr txBox="1">
            <a:spLocks noChangeArrowheads="1"/>
          </p:cNvSpPr>
          <p:nvPr/>
        </p:nvSpPr>
        <p:spPr bwMode="auto">
          <a:xfrm>
            <a:off x="3505200" y="3657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7872" name="Line 48"/>
          <p:cNvSpPr>
            <a:spLocks noChangeShapeType="1"/>
          </p:cNvSpPr>
          <p:nvPr/>
        </p:nvSpPr>
        <p:spPr bwMode="auto">
          <a:xfrm flipH="1" flipV="1">
            <a:off x="3124200" y="3276600"/>
            <a:ext cx="15240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73" name="Line 49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74" name="Line 50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75" name="Line 51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76" name="Line 52"/>
          <p:cNvSpPr>
            <a:spLocks noChangeShapeType="1"/>
          </p:cNvSpPr>
          <p:nvPr/>
        </p:nvSpPr>
        <p:spPr bwMode="auto">
          <a:xfrm flipH="1">
            <a:off x="3276600" y="1828800"/>
            <a:ext cx="858838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77" name="Line 53"/>
          <p:cNvSpPr>
            <a:spLocks noChangeShapeType="1"/>
          </p:cNvSpPr>
          <p:nvPr/>
        </p:nvSpPr>
        <p:spPr bwMode="auto">
          <a:xfrm flipH="1" flipV="1">
            <a:off x="4572000" y="16002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78" name="Line 54"/>
          <p:cNvSpPr>
            <a:spLocks noChangeShapeType="1"/>
          </p:cNvSpPr>
          <p:nvPr/>
        </p:nvSpPr>
        <p:spPr bwMode="auto">
          <a:xfrm flipH="1" flipV="1">
            <a:off x="6629400" y="1905000"/>
            <a:ext cx="8382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79" name="Text Box 55"/>
          <p:cNvSpPr txBox="1">
            <a:spLocks noChangeArrowheads="1"/>
          </p:cNvSpPr>
          <p:nvPr/>
        </p:nvSpPr>
        <p:spPr bwMode="auto">
          <a:xfrm>
            <a:off x="2438400" y="4724400"/>
            <a:ext cx="5867400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Determine the capacity </a:t>
            </a:r>
            <a:r>
              <a:rPr lang="en-US" sz="2400" b="1">
                <a:latin typeface="Symbol" pitchFamily="18" charset="2"/>
              </a:rPr>
              <a:t>D</a:t>
            </a:r>
            <a:r>
              <a:rPr lang="en-US" sz="2400" b="1"/>
              <a:t> of the path.   </a:t>
            </a:r>
          </a:p>
        </p:txBody>
      </p:sp>
      <p:sp>
        <p:nvSpPr>
          <p:cNvPr id="77880" name="Text Box 56"/>
          <p:cNvSpPr txBox="1">
            <a:spLocks noChangeArrowheads="1"/>
          </p:cNvSpPr>
          <p:nvPr/>
        </p:nvSpPr>
        <p:spPr bwMode="auto">
          <a:xfrm>
            <a:off x="2514600" y="5308600"/>
            <a:ext cx="5791200" cy="8223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Send </a:t>
            </a:r>
            <a:r>
              <a:rPr lang="en-US" sz="2400" b="1">
                <a:latin typeface="Symbol" pitchFamily="18" charset="2"/>
              </a:rPr>
              <a:t>D</a:t>
            </a:r>
            <a:r>
              <a:rPr lang="en-US" sz="2400" b="1"/>
              <a:t> units of flow in the path.</a:t>
            </a:r>
            <a:br>
              <a:rPr lang="en-US" sz="2400" b="1"/>
            </a:br>
            <a:r>
              <a:rPr lang="en-US" sz="2400" b="1"/>
              <a:t>Update residual capacities.   </a:t>
            </a:r>
          </a:p>
        </p:txBody>
      </p:sp>
      <p:sp>
        <p:nvSpPr>
          <p:cNvPr id="77881" name="Line 57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 autoUpdateAnimBg="0"/>
      <p:bldP spid="77829" grpId="0" animBg="1" autoUpdateAnimBg="0"/>
      <p:bldP spid="77830" grpId="0" animBg="1" autoUpdateAnimBg="0"/>
      <p:bldP spid="77839" grpId="0" animBg="1" autoUpdateAnimBg="0"/>
      <p:bldP spid="77846" grpId="0" animBg="1" autoUpdateAnimBg="0"/>
      <p:bldP spid="77847" grpId="0" animBg="1" autoUpdateAnimBg="0"/>
      <p:bldP spid="77876" grpId="0" animBg="1"/>
      <p:bldP spid="77877" grpId="0" animBg="1"/>
      <p:bldP spid="77878" grpId="0" animBg="1"/>
      <p:bldP spid="77879" grpId="0" animBg="1" autoUpdateAnimBg="0"/>
      <p:bldP spid="77880" grpId="0" animBg="1" autoUpdateAnimBg="0"/>
      <p:bldP spid="778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4949825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254625" y="15240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705600" y="22860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733800" y="2133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6248400" y="390207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3505200" y="367347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3806825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6248400" y="3886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4803775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886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e-IL" sz="2400" b="1"/>
          </a:p>
        </p:txBody>
      </p:sp>
      <p:sp>
        <p:nvSpPr>
          <p:cNvPr id="78871" name="Text Box 23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8872" name="Text Box 24"/>
          <p:cNvSpPr txBox="1">
            <a:spLocks noChangeArrowheads="1"/>
          </p:cNvSpPr>
          <p:nvPr/>
        </p:nvSpPr>
        <p:spPr bwMode="auto">
          <a:xfrm>
            <a:off x="3810000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8873" name="Oval 25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78874" name="Oval 26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78875" name="Oval 27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78876" name="Oval 28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78877" name="Oval 29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78878" name="Oval 30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78879" name="Line 31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80" name="Line 32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81" name="Line 33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82" name="Line 34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83" name="Line 35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84" name="Line 36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85" name="Line 37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86" name="Line 38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87" name="Line 39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88" name="Line 40"/>
          <p:cNvSpPr>
            <a:spLocks noChangeShapeType="1"/>
          </p:cNvSpPr>
          <p:nvPr/>
        </p:nvSpPr>
        <p:spPr bwMode="auto">
          <a:xfrm flipH="1">
            <a:off x="5867400" y="29718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89" name="Line 41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90" name="Line 42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91" name="Line 43"/>
          <p:cNvSpPr>
            <a:spLocks noChangeShapeType="1"/>
          </p:cNvSpPr>
          <p:nvPr/>
        </p:nvSpPr>
        <p:spPr bwMode="auto">
          <a:xfrm flipH="1" flipV="1">
            <a:off x="3352800" y="2971800"/>
            <a:ext cx="190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92" name="Line 44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93" name="Line 45"/>
          <p:cNvSpPr>
            <a:spLocks noChangeShapeType="1"/>
          </p:cNvSpPr>
          <p:nvPr/>
        </p:nvSpPr>
        <p:spPr bwMode="auto">
          <a:xfrm flipH="1">
            <a:off x="5257800" y="3276600"/>
            <a:ext cx="2362200" cy="1066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94" name="Line 46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95" name="Text Box 47"/>
          <p:cNvSpPr txBox="1">
            <a:spLocks noChangeArrowheads="1"/>
          </p:cNvSpPr>
          <p:nvPr/>
        </p:nvSpPr>
        <p:spPr bwMode="auto">
          <a:xfrm>
            <a:off x="3505200" y="3657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8896" name="Line 48"/>
          <p:cNvSpPr>
            <a:spLocks noChangeShapeType="1"/>
          </p:cNvSpPr>
          <p:nvPr/>
        </p:nvSpPr>
        <p:spPr bwMode="auto">
          <a:xfrm flipH="1" flipV="1">
            <a:off x="3124200" y="3276600"/>
            <a:ext cx="15240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97" name="Line 49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98" name="Line 50"/>
          <p:cNvSpPr>
            <a:spLocks noChangeShapeType="1"/>
          </p:cNvSpPr>
          <p:nvPr/>
        </p:nvSpPr>
        <p:spPr bwMode="auto">
          <a:xfrm flipH="1">
            <a:off x="3276600" y="1828800"/>
            <a:ext cx="858838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99" name="Line 51"/>
          <p:cNvSpPr>
            <a:spLocks noChangeShapeType="1"/>
          </p:cNvSpPr>
          <p:nvPr/>
        </p:nvSpPr>
        <p:spPr bwMode="auto">
          <a:xfrm flipH="1" flipV="1">
            <a:off x="4572000" y="16002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900" name="Line 52"/>
          <p:cNvSpPr>
            <a:spLocks noChangeShapeType="1"/>
          </p:cNvSpPr>
          <p:nvPr/>
        </p:nvSpPr>
        <p:spPr bwMode="auto">
          <a:xfrm flipH="1" flipV="1">
            <a:off x="6629400" y="1905000"/>
            <a:ext cx="8382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901" name="Text Box 53"/>
          <p:cNvSpPr txBox="1">
            <a:spLocks noChangeArrowheads="1"/>
          </p:cNvSpPr>
          <p:nvPr/>
        </p:nvSpPr>
        <p:spPr bwMode="auto">
          <a:xfrm>
            <a:off x="2438400" y="4724400"/>
            <a:ext cx="5867400" cy="8223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There is no s-t path in the residual network.  This flow is optimal </a:t>
            </a:r>
          </a:p>
        </p:txBody>
      </p:sp>
      <p:sp>
        <p:nvSpPr>
          <p:cNvPr id="78902" name="Line 54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01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4949825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254625" y="15240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705600" y="22860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3733800" y="2133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6248400" y="390207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3505200" y="367347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3806825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6248400" y="3886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4803775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9893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79894" name="Text Box 22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e-IL" sz="2400" b="1"/>
          </a:p>
        </p:txBody>
      </p:sp>
      <p:sp>
        <p:nvSpPr>
          <p:cNvPr id="79895" name="Text Box 23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9896" name="Text Box 24"/>
          <p:cNvSpPr txBox="1">
            <a:spLocks noChangeArrowheads="1"/>
          </p:cNvSpPr>
          <p:nvPr/>
        </p:nvSpPr>
        <p:spPr bwMode="auto">
          <a:xfrm>
            <a:off x="3810000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9897" name="Oval 25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79898" name="Oval 26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79899" name="Oval 27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79900" name="Oval 28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79901" name="Oval 29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79902" name="Oval 30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79903" name="Line 31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04" name="Line 32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05" name="Line 33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06" name="Line 34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07" name="Line 35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08" name="Line 36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09" name="Line 37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10" name="Line 38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11" name="Line 39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12" name="Line 40"/>
          <p:cNvSpPr>
            <a:spLocks noChangeShapeType="1"/>
          </p:cNvSpPr>
          <p:nvPr/>
        </p:nvSpPr>
        <p:spPr bwMode="auto">
          <a:xfrm flipH="1">
            <a:off x="5867400" y="29718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13" name="Line 41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14" name="Line 42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15" name="Line 43"/>
          <p:cNvSpPr>
            <a:spLocks noChangeShapeType="1"/>
          </p:cNvSpPr>
          <p:nvPr/>
        </p:nvSpPr>
        <p:spPr bwMode="auto">
          <a:xfrm flipH="1" flipV="1">
            <a:off x="3352800" y="2971800"/>
            <a:ext cx="190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16" name="Line 44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17" name="Line 45"/>
          <p:cNvSpPr>
            <a:spLocks noChangeShapeType="1"/>
          </p:cNvSpPr>
          <p:nvPr/>
        </p:nvSpPr>
        <p:spPr bwMode="auto">
          <a:xfrm flipH="1">
            <a:off x="5257800" y="3276600"/>
            <a:ext cx="2362200" cy="1066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18" name="Line 46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19" name="Text Box 47"/>
          <p:cNvSpPr txBox="1">
            <a:spLocks noChangeArrowheads="1"/>
          </p:cNvSpPr>
          <p:nvPr/>
        </p:nvSpPr>
        <p:spPr bwMode="auto">
          <a:xfrm>
            <a:off x="3505200" y="3657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9920" name="Line 48"/>
          <p:cNvSpPr>
            <a:spLocks noChangeShapeType="1"/>
          </p:cNvSpPr>
          <p:nvPr/>
        </p:nvSpPr>
        <p:spPr bwMode="auto">
          <a:xfrm flipH="1" flipV="1">
            <a:off x="3124200" y="3276600"/>
            <a:ext cx="15240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21" name="Line 49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22" name="Line 50"/>
          <p:cNvSpPr>
            <a:spLocks noChangeShapeType="1"/>
          </p:cNvSpPr>
          <p:nvPr/>
        </p:nvSpPr>
        <p:spPr bwMode="auto">
          <a:xfrm flipH="1">
            <a:off x="3276600" y="1828800"/>
            <a:ext cx="858838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23" name="Line 51"/>
          <p:cNvSpPr>
            <a:spLocks noChangeShapeType="1"/>
          </p:cNvSpPr>
          <p:nvPr/>
        </p:nvSpPr>
        <p:spPr bwMode="auto">
          <a:xfrm flipH="1" flipV="1">
            <a:off x="4572000" y="16002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24" name="Line 52"/>
          <p:cNvSpPr>
            <a:spLocks noChangeShapeType="1"/>
          </p:cNvSpPr>
          <p:nvPr/>
        </p:nvSpPr>
        <p:spPr bwMode="auto">
          <a:xfrm flipH="1" flipV="1">
            <a:off x="6629400" y="1905000"/>
            <a:ext cx="8382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25" name="Text Box 53"/>
          <p:cNvSpPr txBox="1">
            <a:spLocks noChangeArrowheads="1"/>
          </p:cNvSpPr>
          <p:nvPr/>
        </p:nvSpPr>
        <p:spPr bwMode="auto">
          <a:xfrm>
            <a:off x="2438400" y="4724400"/>
            <a:ext cx="5867400" cy="8223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These are the nodes that are reachable from node s.</a:t>
            </a:r>
          </a:p>
        </p:txBody>
      </p:sp>
      <p:sp>
        <p:nvSpPr>
          <p:cNvPr id="79926" name="Line 54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27" name="Oval 55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79928" name="Oval 56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79929" name="Oval 57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79930" name="Oval 58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79931" name="Oval 59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25" grpId="0" animBg="1" autoUpdateAnimBg="0"/>
      <p:bldP spid="79927" grpId="0" animBg="1" autoUpdateAnimBg="0"/>
      <p:bldP spid="79928" grpId="0" animBg="1" autoUpdateAnimBg="0"/>
      <p:bldP spid="79929" grpId="0" animBg="1" autoUpdateAnimBg="0"/>
      <p:bldP spid="79930" grpId="0" animBg="1" autoUpdateAnimBg="0"/>
      <p:bldP spid="79931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990600"/>
            <a:ext cx="5334000" cy="3505200"/>
            <a:chOff x="1728" y="624"/>
            <a:chExt cx="3360" cy="2208"/>
          </a:xfrm>
        </p:grpSpPr>
        <p:sp>
          <p:nvSpPr>
            <p:cNvPr id="80900" name="Text Box 4"/>
            <p:cNvSpPr txBox="1">
              <a:spLocks noChangeArrowheads="1"/>
            </p:cNvSpPr>
            <p:nvPr/>
          </p:nvSpPr>
          <p:spPr bwMode="auto">
            <a:xfrm>
              <a:off x="3214" y="624"/>
              <a:ext cx="33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400" b="1"/>
                <a:t>1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728" y="816"/>
              <a:ext cx="3360" cy="2016"/>
              <a:chOff x="1728" y="816"/>
              <a:chExt cx="3360" cy="2016"/>
            </a:xfrm>
          </p:grpSpPr>
          <p:sp>
            <p:nvSpPr>
              <p:cNvPr id="80902" name="Text Box 6"/>
              <p:cNvSpPr txBox="1">
                <a:spLocks noChangeArrowheads="1"/>
              </p:cNvSpPr>
              <p:nvPr/>
            </p:nvSpPr>
            <p:spPr bwMode="auto">
              <a:xfrm>
                <a:off x="4464" y="1152"/>
                <a:ext cx="33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400" b="1"/>
                  <a:t>1</a:t>
                </a:r>
              </a:p>
            </p:txBody>
          </p:sp>
          <p:sp>
            <p:nvSpPr>
              <p:cNvPr id="80903" name="Text Box 7"/>
              <p:cNvSpPr txBox="1">
                <a:spLocks noChangeArrowheads="1"/>
              </p:cNvSpPr>
              <p:nvPr/>
            </p:nvSpPr>
            <p:spPr bwMode="auto">
              <a:xfrm>
                <a:off x="3985" y="1536"/>
                <a:ext cx="33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400" b="1"/>
                  <a:t>2</a:t>
                </a:r>
              </a:p>
            </p:txBody>
          </p:sp>
          <p:sp>
            <p:nvSpPr>
              <p:cNvPr id="80904" name="Text Box 8"/>
              <p:cNvSpPr txBox="1">
                <a:spLocks noChangeArrowheads="1"/>
              </p:cNvSpPr>
              <p:nvPr/>
            </p:nvSpPr>
            <p:spPr bwMode="auto">
              <a:xfrm>
                <a:off x="3840" y="1968"/>
                <a:ext cx="33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400" b="1"/>
                  <a:t>2</a:t>
                </a:r>
              </a:p>
            </p:txBody>
          </p:sp>
          <p:sp>
            <p:nvSpPr>
              <p:cNvPr id="80905" name="Text Box 9"/>
              <p:cNvSpPr txBox="1">
                <a:spLocks noChangeArrowheads="1"/>
              </p:cNvSpPr>
              <p:nvPr/>
            </p:nvSpPr>
            <p:spPr bwMode="auto">
              <a:xfrm>
                <a:off x="2304" y="1536"/>
                <a:ext cx="33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400" b="1"/>
                  <a:t>2</a:t>
                </a:r>
              </a:p>
            </p:txBody>
          </p:sp>
          <p:sp>
            <p:nvSpPr>
              <p:cNvPr id="80906" name="Text Box 10"/>
              <p:cNvSpPr txBox="1">
                <a:spLocks noChangeArrowheads="1"/>
              </p:cNvSpPr>
              <p:nvPr/>
            </p:nvSpPr>
            <p:spPr bwMode="auto">
              <a:xfrm>
                <a:off x="2064" y="1152"/>
                <a:ext cx="33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400" b="1"/>
                  <a:t>1</a:t>
                </a:r>
              </a:p>
            </p:txBody>
          </p:sp>
          <p:sp>
            <p:nvSpPr>
              <p:cNvPr id="80907" name="Text Box 11"/>
              <p:cNvSpPr txBox="1">
                <a:spLocks noChangeArrowheads="1"/>
              </p:cNvSpPr>
              <p:nvPr/>
            </p:nvSpPr>
            <p:spPr bwMode="auto">
              <a:xfrm>
                <a:off x="2398" y="1958"/>
                <a:ext cx="33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400" b="1"/>
                  <a:t>2</a:t>
                </a:r>
              </a:p>
            </p:txBody>
          </p:sp>
          <p:sp>
            <p:nvSpPr>
              <p:cNvPr id="80908" name="Oval 12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336" cy="33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800" b="1"/>
                  <a:t>s</a:t>
                </a:r>
              </a:p>
            </p:txBody>
          </p:sp>
          <p:sp>
            <p:nvSpPr>
              <p:cNvPr id="80909" name="Oval 13"/>
              <p:cNvSpPr>
                <a:spLocks noChangeArrowheads="1"/>
              </p:cNvSpPr>
              <p:nvPr/>
            </p:nvSpPr>
            <p:spPr bwMode="auto">
              <a:xfrm>
                <a:off x="2544" y="816"/>
                <a:ext cx="336" cy="33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800" b="1"/>
                  <a:t>2</a:t>
                </a:r>
              </a:p>
            </p:txBody>
          </p:sp>
          <p:sp>
            <p:nvSpPr>
              <p:cNvPr id="80910" name="Oval 14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336" cy="33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800" b="1"/>
                  <a:t>4</a:t>
                </a:r>
              </a:p>
            </p:txBody>
          </p:sp>
          <p:sp>
            <p:nvSpPr>
              <p:cNvPr id="80911" name="Oval 15"/>
              <p:cNvSpPr>
                <a:spLocks noChangeArrowheads="1"/>
              </p:cNvSpPr>
              <p:nvPr/>
            </p:nvSpPr>
            <p:spPr bwMode="auto">
              <a:xfrm>
                <a:off x="3936" y="816"/>
                <a:ext cx="336" cy="33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800" b="1"/>
                  <a:t>5</a:t>
                </a:r>
              </a:p>
            </p:txBody>
          </p:sp>
          <p:sp>
            <p:nvSpPr>
              <p:cNvPr id="80912" name="Oval 16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336" cy="33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800" b="1"/>
                  <a:t>3</a:t>
                </a:r>
              </a:p>
            </p:txBody>
          </p:sp>
          <p:sp>
            <p:nvSpPr>
              <p:cNvPr id="80913" name="Oval 17"/>
              <p:cNvSpPr>
                <a:spLocks noChangeArrowheads="1"/>
              </p:cNvSpPr>
              <p:nvPr/>
            </p:nvSpPr>
            <p:spPr bwMode="auto">
              <a:xfrm>
                <a:off x="4752" y="1728"/>
                <a:ext cx="336" cy="33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800" b="1"/>
                  <a:t>t</a:t>
                </a:r>
              </a:p>
            </p:txBody>
          </p:sp>
          <p:sp>
            <p:nvSpPr>
              <p:cNvPr id="80914" name="Line 18"/>
              <p:cNvSpPr>
                <a:spLocks noChangeShapeType="1"/>
              </p:cNvSpPr>
              <p:nvPr/>
            </p:nvSpPr>
            <p:spPr bwMode="auto">
              <a:xfrm>
                <a:off x="2064" y="1920"/>
                <a:ext cx="96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0915" name="Line 19"/>
              <p:cNvSpPr>
                <a:spLocks noChangeShapeType="1"/>
              </p:cNvSpPr>
              <p:nvPr/>
            </p:nvSpPr>
            <p:spPr bwMode="auto">
              <a:xfrm flipV="1">
                <a:off x="1920" y="1008"/>
                <a:ext cx="624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0916" name="Line 20"/>
              <p:cNvSpPr>
                <a:spLocks noChangeShapeType="1"/>
              </p:cNvSpPr>
              <p:nvPr/>
            </p:nvSpPr>
            <p:spPr bwMode="auto">
              <a:xfrm>
                <a:off x="2016" y="1776"/>
                <a:ext cx="13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0917" name="Line 21"/>
              <p:cNvSpPr>
                <a:spLocks noChangeShapeType="1"/>
              </p:cNvSpPr>
              <p:nvPr/>
            </p:nvSpPr>
            <p:spPr bwMode="auto">
              <a:xfrm>
                <a:off x="2880" y="864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0918" name="Line 22"/>
              <p:cNvSpPr>
                <a:spLocks noChangeShapeType="1"/>
              </p:cNvSpPr>
              <p:nvPr/>
            </p:nvSpPr>
            <p:spPr bwMode="auto">
              <a:xfrm>
                <a:off x="3648" y="1776"/>
                <a:ext cx="11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0919" name="Line 23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1488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0920" name="Line 24"/>
              <p:cNvSpPr>
                <a:spLocks noChangeShapeType="1"/>
              </p:cNvSpPr>
              <p:nvPr/>
            </p:nvSpPr>
            <p:spPr bwMode="auto">
              <a:xfrm>
                <a:off x="4272" y="1104"/>
                <a:ext cx="528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2971800" y="4724400"/>
            <a:ext cx="4495800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Here is the optimal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166254" y="1170000"/>
                <a:ext cx="8664545" cy="5209200"/>
              </a:xfrm>
            </p:spPr>
            <p:txBody>
              <a:bodyPr>
                <a:normAutofit/>
              </a:bodyPr>
              <a:lstStyle/>
              <a:p>
                <a:pPr lvl="0">
                  <a:lnSpc>
                    <a:spcPct val="135000"/>
                  </a:lnSpc>
                </a:pPr>
                <a:r>
                  <a:rPr lang="he-IL" dirty="0">
                    <a:solidFill>
                      <a:prstClr val="black"/>
                    </a:solidFill>
                  </a:rPr>
                  <a:t>נתונה רשת זרימה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𝑁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he-IL" dirty="0">
                    <a:solidFill>
                      <a:prstClr val="black"/>
                    </a:solidFill>
                  </a:rPr>
                  <a:t>, כאשר:</a:t>
                </a:r>
                <a:endParaRPr lang="he-IL" sz="1600" dirty="0">
                  <a:solidFill>
                    <a:prstClr val="black"/>
                  </a:solidFill>
                </a:endParaRP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𝐺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	גרף מכוון.</a:t>
                </a: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𝑠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,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𝑡</m:t>
                    </m:r>
                    <m:r>
                      <a:rPr lang="he-IL" sz="1600" i="1">
                        <a:solidFill>
                          <a:srgbClr val="000099"/>
                        </a:solidFill>
                        <a:latin typeface="Cambria Math"/>
                      </a:rPr>
                      <m:t>∈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	צומת מקור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וצומת בור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.</a:t>
                </a: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𝑐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: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𝐸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→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	פונקציית קיבול: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- הזרימה המקסימלית שניתן להעביר דרך קשת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rgbClr val="000099"/>
                        </a:solidFill>
                        <a:latin typeface="Cambria Math"/>
                      </a:rPr>
                      <m:t>e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∈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.</a:t>
                </a:r>
              </a:p>
              <a:p>
                <a:pPr lvl="0">
                  <a:lnSpc>
                    <a:spcPct val="135000"/>
                  </a:lnSpc>
                </a:pPr>
                <a:endParaRPr lang="he-IL" sz="1400" dirty="0" smtClean="0">
                  <a:ea typeface="Times New Roman"/>
                </a:endParaRPr>
              </a:p>
              <a:p>
                <a:pPr lvl="0">
                  <a:lnSpc>
                    <a:spcPct val="135000"/>
                  </a:lnSpc>
                </a:pPr>
                <a:r>
                  <a:rPr lang="he-IL" dirty="0">
                    <a:solidFill>
                      <a:prstClr val="black"/>
                    </a:solidFill>
                  </a:rPr>
                  <a:t>זרימה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lang="he-IL" dirty="0">
                    <a:solidFill>
                      <a:prstClr val="black"/>
                    </a:solidFill>
                  </a:rPr>
                  <a:t> היא פונקציה המקיימת שני חוקים:</a:t>
                </a: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:r>
                  <a:rPr lang="he-IL" sz="1600" b="1" dirty="0">
                    <a:solidFill>
                      <a:srgbClr val="000099"/>
                    </a:solidFill>
                  </a:rPr>
                  <a:t>חוק הקשת:</a:t>
                </a:r>
                <a:r>
                  <a:rPr lang="he-IL" sz="1600" dirty="0">
                    <a:solidFill>
                      <a:srgbClr val="000099"/>
                    </a:solidFill>
                  </a:rPr>
                  <a:t> לכל קשת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: </a:t>
                </a:r>
                <a:r>
                  <a:rPr lang="he-IL" sz="1600" b="1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≤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.</a:t>
                </a: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:r>
                  <a:rPr lang="he-IL" sz="1600" b="1" dirty="0">
                    <a:solidFill>
                      <a:srgbClr val="000099"/>
                    </a:solidFill>
                  </a:rPr>
                  <a:t>חוק הצומת:</a:t>
                </a:r>
                <a:r>
                  <a:rPr lang="he-IL" sz="1600" dirty="0">
                    <a:solidFill>
                      <a:srgbClr val="000099"/>
                    </a:solidFill>
                  </a:rPr>
                  <a:t> לכל צומת (למעט המקור והבור), סכום הזרימה היוצאת = סכום הזרימה הנכנסת.</a:t>
                </a:r>
                <a:endParaRPr lang="he-IL" sz="1600" b="1" dirty="0">
                  <a:solidFill>
                    <a:srgbClr val="000099"/>
                  </a:solidFill>
                </a:endParaRPr>
              </a:p>
              <a:p>
                <a:pPr lvl="0">
                  <a:lnSpc>
                    <a:spcPct val="135000"/>
                  </a:lnSpc>
                </a:pPr>
                <a:endParaRPr lang="he-IL" dirty="0" smtClean="0">
                  <a:ea typeface="Times New Roman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166254" y="1170000"/>
                <a:ext cx="8664545" cy="5209200"/>
              </a:xfrm>
              <a:blipFill rotWithShape="1">
                <a:blip r:embed="rId3" cstate="print"/>
                <a:stretch>
                  <a:fillRect r="-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זרימת מקסימלית</a:t>
            </a:r>
            <a:endParaRPr lang="he-IL" dirty="0"/>
          </a:p>
        </p:txBody>
      </p:sp>
      <p:grpSp>
        <p:nvGrpSpPr>
          <p:cNvPr id="7" name="Group 6"/>
          <p:cNvGrpSpPr/>
          <p:nvPr/>
        </p:nvGrpSpPr>
        <p:grpSpPr>
          <a:xfrm>
            <a:off x="2239115" y="3933056"/>
            <a:ext cx="4680000" cy="2601610"/>
            <a:chOff x="395536" y="3923454"/>
            <a:chExt cx="4680000" cy="2601610"/>
          </a:xfrm>
        </p:grpSpPr>
        <p:sp>
          <p:nvSpPr>
            <p:cNvPr id="8" name="Oval 7"/>
            <p:cNvSpPr/>
            <p:nvPr/>
          </p:nvSpPr>
          <p:spPr>
            <a:xfrm>
              <a:off x="395536" y="508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cs typeface="Arial" pitchFamily="34" charset="0"/>
                </a:rPr>
                <a:t>s</a:t>
              </a:r>
              <a:endParaRPr lang="en-US" sz="1200" b="1" dirty="0"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475536" y="400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475536" y="616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635536" y="400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635536" y="616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555536" y="508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715536" y="508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cs typeface="Arial" pitchFamily="34" charset="0"/>
                </a:rPr>
                <a:t>t</a:t>
              </a:r>
            </a:p>
          </p:txBody>
        </p:sp>
        <p:cxnSp>
          <p:nvCxnSpPr>
            <p:cNvPr id="15" name="Straight Arrow Connector 14"/>
            <p:cNvCxnSpPr>
              <a:stCxn id="8" idx="7"/>
              <a:endCxn id="9" idx="3"/>
            </p:cNvCxnSpPr>
            <p:nvPr/>
          </p:nvCxnSpPr>
          <p:spPr>
            <a:xfrm flipV="1">
              <a:off x="702815" y="431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5"/>
              <a:endCxn id="10" idx="1"/>
            </p:cNvCxnSpPr>
            <p:nvPr/>
          </p:nvCxnSpPr>
          <p:spPr>
            <a:xfrm>
              <a:off x="702815" y="539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6"/>
              <a:endCxn id="11" idx="2"/>
            </p:cNvCxnSpPr>
            <p:nvPr/>
          </p:nvCxnSpPr>
          <p:spPr>
            <a:xfrm>
              <a:off x="1835536" y="4185064"/>
              <a:ext cx="180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5"/>
              <a:endCxn id="13" idx="1"/>
            </p:cNvCxnSpPr>
            <p:nvPr/>
          </p:nvCxnSpPr>
          <p:spPr>
            <a:xfrm>
              <a:off x="1782815" y="431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0" idx="7"/>
              <a:endCxn id="13" idx="3"/>
            </p:cNvCxnSpPr>
            <p:nvPr/>
          </p:nvCxnSpPr>
          <p:spPr>
            <a:xfrm flipV="1">
              <a:off x="1782815" y="539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7"/>
              <a:endCxn id="11" idx="3"/>
            </p:cNvCxnSpPr>
            <p:nvPr/>
          </p:nvCxnSpPr>
          <p:spPr>
            <a:xfrm flipV="1">
              <a:off x="2862815" y="431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5"/>
              <a:endCxn id="14" idx="1"/>
            </p:cNvCxnSpPr>
            <p:nvPr/>
          </p:nvCxnSpPr>
          <p:spPr>
            <a:xfrm>
              <a:off x="3942815" y="431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2" idx="7"/>
              <a:endCxn id="14" idx="3"/>
            </p:cNvCxnSpPr>
            <p:nvPr/>
          </p:nvCxnSpPr>
          <p:spPr>
            <a:xfrm flipV="1">
              <a:off x="3942815" y="539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4"/>
              <a:endCxn id="12" idx="0"/>
            </p:cNvCxnSpPr>
            <p:nvPr/>
          </p:nvCxnSpPr>
          <p:spPr>
            <a:xfrm>
              <a:off x="3815536" y="4365064"/>
              <a:ext cx="0" cy="1800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6"/>
              <a:endCxn id="12" idx="2"/>
            </p:cNvCxnSpPr>
            <p:nvPr/>
          </p:nvCxnSpPr>
          <p:spPr>
            <a:xfrm>
              <a:off x="1835536" y="6345064"/>
              <a:ext cx="180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 rot="-2700000">
                  <a:off x="676084" y="4558243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-2700000">
                  <a:off x="676084" y="4558243"/>
                  <a:ext cx="591829" cy="246221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 rot="18900000">
                  <a:off x="1812314" y="5605049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00000">
                  <a:off x="1812314" y="5605049"/>
                  <a:ext cx="591829" cy="246221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8" name="TextBox 27"/>
                <p:cNvSpPr txBox="1"/>
                <p:nvPr/>
              </p:nvSpPr>
              <p:spPr>
                <a:xfrm rot="-2700000">
                  <a:off x="2881177" y="4557845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-2700000">
                  <a:off x="2881177" y="4557845"/>
                  <a:ext cx="591829" cy="246221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 rot="-2700000">
                  <a:off x="3963192" y="5638243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-2700000">
                  <a:off x="3963192" y="5638243"/>
                  <a:ext cx="591829" cy="246221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491462" y="3923454"/>
                  <a:ext cx="521297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1462" y="3923454"/>
                  <a:ext cx="521297" cy="246221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491462" y="6101827"/>
                  <a:ext cx="521297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1462" y="6101827"/>
                  <a:ext cx="521297" cy="246221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>
              <a:stCxn id="9" idx="4"/>
              <a:endCxn id="10" idx="0"/>
            </p:cNvCxnSpPr>
            <p:nvPr/>
          </p:nvCxnSpPr>
          <p:spPr>
            <a:xfrm>
              <a:off x="1655536" y="4365064"/>
              <a:ext cx="0" cy="1800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3" name="TextBox 32"/>
                <p:cNvSpPr txBox="1"/>
                <p:nvPr/>
              </p:nvSpPr>
              <p:spPr>
                <a:xfrm rot="2700000">
                  <a:off x="2040038" y="4539193"/>
                  <a:ext cx="521297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2040038" y="4539193"/>
                  <a:ext cx="521297" cy="246221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4" name="TextBox 33"/>
                <p:cNvSpPr txBox="1"/>
                <p:nvPr/>
              </p:nvSpPr>
              <p:spPr>
                <a:xfrm rot="2700000">
                  <a:off x="4183823" y="4511422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12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4183823" y="4511422"/>
                  <a:ext cx="591829" cy="246221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5" name="TextBox 34"/>
                <p:cNvSpPr txBox="1"/>
                <p:nvPr/>
              </p:nvSpPr>
              <p:spPr>
                <a:xfrm rot="5400000">
                  <a:off x="1497847" y="5107493"/>
                  <a:ext cx="554446" cy="26161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100" b="0" i="1" smtClean="0">
                            <a:latin typeface="Cambria Math"/>
                          </a:rPr>
                          <m:t>=</m:t>
                        </m:r>
                        <m:r>
                          <a:rPr lang="en-US" sz="1100" b="0" i="1" smtClean="0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he-IL" sz="1100" dirty="0"/>
                </a:p>
              </p:txBody>
            </p:sp>
          </mc:Choice>
          <mc:Fallback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497847" y="5107493"/>
                  <a:ext cx="554446" cy="261610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6" name="TextBox 35"/>
                <p:cNvSpPr txBox="1"/>
                <p:nvPr/>
              </p:nvSpPr>
              <p:spPr>
                <a:xfrm rot="5400000">
                  <a:off x="3665592" y="5134259"/>
                  <a:ext cx="554446" cy="26161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100" b="0" i="1" smtClean="0">
                            <a:latin typeface="Cambria Math"/>
                          </a:rPr>
                          <m:t>=</m:t>
                        </m:r>
                        <m:r>
                          <a:rPr lang="en-US" sz="1100" b="0" i="1" smtClean="0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he-IL" sz="1100" dirty="0"/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665592" y="5134259"/>
                  <a:ext cx="554446" cy="261610"/>
                </a:xfrm>
                <a:prstGeom prst="rect">
                  <a:avLst/>
                </a:prstGeom>
                <a:blipFill rotWithShape="1">
                  <a:blip r:embed="rId1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7" name="TextBox 36"/>
                <p:cNvSpPr txBox="1"/>
                <p:nvPr/>
              </p:nvSpPr>
              <p:spPr>
                <a:xfrm rot="2700000">
                  <a:off x="883327" y="5605049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15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883327" y="5605049"/>
                  <a:ext cx="591829" cy="246221"/>
                </a:xfrm>
                <a:prstGeom prst="rect">
                  <a:avLst/>
                </a:prstGeom>
                <a:blipFill rotWithShape="1">
                  <a:blip r:embed="rId1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="" xmlns:p14="http://schemas.microsoft.com/office/powerpoint/2010/main" val="8845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תרגילים</a:t>
            </a:r>
            <a:endParaRPr lang="he-I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16732"/>
            <a:ext cx="7624231" cy="525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85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תרגילים</a:t>
            </a:r>
            <a:endParaRPr lang="he-I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40" y="1088740"/>
            <a:ext cx="8297208" cy="275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85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תרגילים</a:t>
            </a:r>
            <a:endParaRPr lang="he-I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40" y="1088740"/>
            <a:ext cx="8297208" cy="275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540" y="3706083"/>
            <a:ext cx="8160909" cy="315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85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תרגילים</a:t>
            </a:r>
            <a:endParaRPr lang="he-I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7567440" cy="544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85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תרגילים</a:t>
            </a:r>
            <a:endParaRPr lang="he-IL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7922385" cy="303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85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51520" y="728700"/>
                <a:ext cx="8568952" cy="601266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b="1" dirty="0" smtClean="0"/>
                  <a:t>הגדרה:</a:t>
                </a:r>
                <a:r>
                  <a:rPr lang="he-IL" dirty="0"/>
                  <a:t> יהא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  <m:r>
                          <a:rPr lang="en-US" i="1">
                            <a:latin typeface="Cambria Math"/>
                          </a:rPr>
                          <m:t>∪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/>
                  <a:t> גרף דו צדדי.</a:t>
                </a:r>
              </a:p>
              <a:p>
                <a:pPr marL="638175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:r>
                  <a:rPr lang="he-IL" u="sng" dirty="0">
                    <a:solidFill>
                      <a:srgbClr val="000099"/>
                    </a:solidFill>
                  </a:rPr>
                  <a:t>שידוך</a:t>
                </a:r>
                <a:r>
                  <a:rPr lang="he-IL" dirty="0">
                    <a:solidFill>
                      <a:srgbClr val="000099"/>
                    </a:solidFill>
                  </a:rPr>
                  <a:t> (</a:t>
                </a:r>
                <a:r>
                  <a:rPr lang="en-US" dirty="0">
                    <a:solidFill>
                      <a:srgbClr val="000099"/>
                    </a:solidFill>
                  </a:rPr>
                  <a:t>Matching</a:t>
                </a:r>
                <a:r>
                  <a:rPr lang="he-IL" dirty="0">
                    <a:solidFill>
                      <a:srgbClr val="000099"/>
                    </a:solidFill>
                  </a:rPr>
                  <a:t>) ב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</a:rPr>
                  <a:t> הוא תת קבוצה של קשתות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</a:rPr>
                      <m:t>⊆</m:t>
                    </m:r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>
                    <a:solidFill>
                      <a:srgbClr val="000099"/>
                    </a:solidFill>
                  </a:rPr>
                  <a:t/>
                </a:r>
                <a:br>
                  <a:rPr lang="en-US" dirty="0" smtClean="0">
                    <a:solidFill>
                      <a:srgbClr val="000099"/>
                    </a:solidFill>
                  </a:rPr>
                </a:br>
                <a:r>
                  <a:rPr lang="he-IL" dirty="0" smtClean="0">
                    <a:solidFill>
                      <a:srgbClr val="000099"/>
                    </a:solidFill>
                  </a:rPr>
                  <a:t>כך </a:t>
                </a:r>
                <a:r>
                  <a:rPr lang="he-IL" dirty="0">
                    <a:solidFill>
                      <a:srgbClr val="000099"/>
                    </a:solidFill>
                  </a:rPr>
                  <a:t>שלכל שתי קשתות ב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</a:rPr>
                  <a:t> אין נקודת קצה משותפת.</a:t>
                </a:r>
              </a:p>
              <a:p>
                <a:pPr marL="638175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:r>
                  <a:rPr lang="he-IL" dirty="0">
                    <a:solidFill>
                      <a:srgbClr val="000099"/>
                    </a:solidFill>
                  </a:rPr>
                  <a:t>שידוך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</a:rPr>
                  <a:t> יקרא </a:t>
                </a:r>
                <a:r>
                  <a:rPr lang="he-IL" u="sng" dirty="0">
                    <a:solidFill>
                      <a:srgbClr val="000099"/>
                    </a:solidFill>
                  </a:rPr>
                  <a:t>שידוך מקסימום</a:t>
                </a:r>
                <a:r>
                  <a:rPr lang="he-IL" dirty="0">
                    <a:solidFill>
                      <a:srgbClr val="000099"/>
                    </a:solidFill>
                  </a:rPr>
                  <a:t> (</a:t>
                </a:r>
                <a:r>
                  <a:rPr lang="en-US" dirty="0">
                    <a:solidFill>
                      <a:srgbClr val="000099"/>
                    </a:solidFill>
                  </a:rPr>
                  <a:t>Maximum Matching</a:t>
                </a:r>
                <a:r>
                  <a:rPr lang="he-IL" dirty="0">
                    <a:solidFill>
                      <a:srgbClr val="000099"/>
                    </a:solidFill>
                  </a:rPr>
                  <a:t>) ב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rgbClr val="000099"/>
                    </a:solidFill>
                  </a:rPr>
                  <a:t/>
                </a:r>
                <a:br>
                  <a:rPr lang="en-US" dirty="0" smtClean="0">
                    <a:solidFill>
                      <a:srgbClr val="000099"/>
                    </a:solidFill>
                  </a:rPr>
                </a:br>
                <a:r>
                  <a:rPr lang="he-IL" dirty="0">
                    <a:solidFill>
                      <a:srgbClr val="000099"/>
                    </a:solidFill>
                  </a:rPr>
                  <a:t>אם לכל שידוך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he-IL" dirty="0">
                    <a:solidFill>
                      <a:srgbClr val="000099"/>
                    </a:solidFill>
                  </a:rPr>
                  <a:t> ב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 smtClean="0">
                    <a:solidFill>
                      <a:srgbClr val="000099"/>
                    </a:solidFill>
                  </a:rPr>
                  <a:t> </a:t>
                </a:r>
                <a:r>
                  <a:rPr lang="he-IL" dirty="0">
                    <a:solidFill>
                      <a:srgbClr val="000099"/>
                    </a:solidFill>
                  </a:rPr>
                  <a:t>מתקיים: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</a:rPr>
                  <a:t>.</a:t>
                </a:r>
              </a:p>
              <a:p>
                <a:pPr marL="638175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:r>
                  <a:rPr lang="he-IL" dirty="0">
                    <a:solidFill>
                      <a:srgbClr val="000099"/>
                    </a:solidFill>
                  </a:rPr>
                  <a:t>שידוך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</a:rPr>
                  <a:t> יקרא </a:t>
                </a:r>
                <a:r>
                  <a:rPr lang="he-IL" u="sng" dirty="0">
                    <a:solidFill>
                      <a:srgbClr val="000099"/>
                    </a:solidFill>
                  </a:rPr>
                  <a:t>שידוך מושלם</a:t>
                </a:r>
                <a:r>
                  <a:rPr lang="he-IL" dirty="0">
                    <a:solidFill>
                      <a:srgbClr val="000099"/>
                    </a:solidFill>
                  </a:rPr>
                  <a:t> (</a:t>
                </a:r>
                <a:r>
                  <a:rPr lang="en-US" dirty="0">
                    <a:solidFill>
                      <a:srgbClr val="000099"/>
                    </a:solidFill>
                  </a:rPr>
                  <a:t>Perfect Matching</a:t>
                </a:r>
                <a:r>
                  <a:rPr lang="he-IL" dirty="0">
                    <a:solidFill>
                      <a:srgbClr val="000099"/>
                    </a:solidFill>
                  </a:rPr>
                  <a:t>) אם כל </a:t>
                </a:r>
                <a:r>
                  <a:rPr lang="he-IL" dirty="0" smtClean="0">
                    <a:solidFill>
                      <a:srgbClr val="000099"/>
                    </a:solidFill>
                  </a:rPr>
                  <a:t>צומת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/>
                </a:r>
                <a:br>
                  <a:rPr lang="en-US" dirty="0" smtClean="0">
                    <a:solidFill>
                      <a:srgbClr val="000099"/>
                    </a:solidFill>
                  </a:rPr>
                </a:br>
                <a:r>
                  <a:rPr lang="he-IL" dirty="0" smtClean="0">
                    <a:solidFill>
                      <a:srgbClr val="000099"/>
                    </a:solidFill>
                  </a:rPr>
                  <a:t>בגרף </a:t>
                </a:r>
                <a:r>
                  <a:rPr lang="he-IL" dirty="0">
                    <a:solidFill>
                      <a:srgbClr val="000099"/>
                    </a:solidFill>
                  </a:rPr>
                  <a:t>הוא נקודת קצה של איזושהי קשת מ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</a:rPr>
                  <a:t>.</a:t>
                </a:r>
              </a:p>
              <a:p>
                <a:pPr>
                  <a:lnSpc>
                    <a:spcPct val="135000"/>
                  </a:lnSpc>
                </a:pPr>
                <a:endParaRPr lang="he-IL" dirty="0"/>
              </a:p>
              <a:p>
                <a:pPr>
                  <a:lnSpc>
                    <a:spcPct val="135000"/>
                  </a:lnSpc>
                </a:pPr>
                <a:r>
                  <a:rPr lang="he-IL" dirty="0"/>
                  <a:t>הציעו אלגוריתם המוצא שידוך מקסימום 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/>
                  <a:t>, שזמן ריצתו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𝑉𝐸</m:t>
                        </m:r>
                      </m:e>
                    </m:d>
                  </m:oMath>
                </a14:m>
                <a:r>
                  <a:rPr lang="he-IL" dirty="0"/>
                  <a:t>.</a:t>
                </a:r>
              </a:p>
              <a:p>
                <a:endParaRPr lang="he-IL" dirty="0" smtClean="0">
                  <a:ea typeface="Calibri"/>
                  <a:cs typeface="Arial"/>
                </a:endParaRPr>
              </a:p>
              <a:p>
                <a:pPr lvl="0"/>
                <a:r>
                  <a:rPr lang="he-IL" sz="2600" b="1" u="sng" dirty="0">
                    <a:solidFill>
                      <a:srgbClr val="000066"/>
                    </a:solidFill>
                  </a:rPr>
                  <a:t>פתרון</a:t>
                </a:r>
              </a:p>
              <a:p>
                <a:r>
                  <a:rPr lang="he-IL" dirty="0" smtClean="0">
                    <a:ea typeface="Calibri"/>
                    <a:cs typeface="Arial"/>
                  </a:rPr>
                  <a:t>נבצע רדוקציה מבעיית מציאת שידוך מקסימום בגרף דו צדדי לבעיית מציאת זרימת מקסימום.</a:t>
                </a:r>
              </a:p>
              <a:p>
                <a:pPr marL="638175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:r>
                  <a:rPr lang="he-IL" sz="1600" dirty="0" smtClean="0">
                    <a:solidFill>
                      <a:srgbClr val="000099"/>
                    </a:solidFill>
                  </a:rPr>
                  <a:t>כלומר, נבנה רשת זרימה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 בהתבסס על הגרף הדו צדדי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.</a:t>
                </a:r>
              </a:p>
              <a:p>
                <a:pPr marL="638175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:r>
                  <a:rPr lang="he-IL" sz="1600" dirty="0" smtClean="0">
                    <a:solidFill>
                      <a:srgbClr val="000099"/>
                    </a:solidFill>
                  </a:rPr>
                  <a:t>נראה התאמה בין זרימות ברשת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 לשידוכים בגרף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.</a:t>
                </a:r>
                <a:endParaRPr lang="he-IL" sz="1600" dirty="0">
                  <a:solidFill>
                    <a:srgbClr val="000099"/>
                  </a:solidFill>
                </a:endParaRPr>
              </a:p>
              <a:p>
                <a:endParaRPr lang="he-IL" dirty="0" smtClean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51520" y="728700"/>
                <a:ext cx="8568952" cy="6012668"/>
              </a:xfrm>
              <a:blipFill rotWithShape="1">
                <a:blip r:embed="rId2" cstate="print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1 - שידוך בגרף דו צדדי</a:t>
            </a:r>
            <a:endParaRPr lang="he-IL" dirty="0"/>
          </a:p>
        </p:txBody>
      </p:sp>
      <p:grpSp>
        <p:nvGrpSpPr>
          <p:cNvPr id="36" name="Group 35"/>
          <p:cNvGrpSpPr/>
          <p:nvPr/>
        </p:nvGrpSpPr>
        <p:grpSpPr>
          <a:xfrm>
            <a:off x="603196" y="1272947"/>
            <a:ext cx="1412520" cy="1962178"/>
            <a:chOff x="315124" y="1272947"/>
            <a:chExt cx="1412520" cy="1962178"/>
          </a:xfrm>
        </p:grpSpPr>
        <p:cxnSp>
          <p:nvCxnSpPr>
            <p:cNvPr id="19" name="Straight Connector 18"/>
            <p:cNvCxnSpPr>
              <a:stCxn id="6" idx="6"/>
              <a:endCxn id="11" idx="2"/>
            </p:cNvCxnSpPr>
            <p:nvPr/>
          </p:nvCxnSpPr>
          <p:spPr>
            <a:xfrm>
              <a:off x="675124" y="1452947"/>
              <a:ext cx="692520" cy="26702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6"/>
              <a:endCxn id="11" idx="2"/>
            </p:cNvCxnSpPr>
            <p:nvPr/>
          </p:nvCxnSpPr>
          <p:spPr>
            <a:xfrm flipV="1">
              <a:off x="675124" y="1719976"/>
              <a:ext cx="692520" cy="8010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" idx="6"/>
              <a:endCxn id="11" idx="2"/>
            </p:cNvCxnSpPr>
            <p:nvPr/>
          </p:nvCxnSpPr>
          <p:spPr>
            <a:xfrm flipV="1">
              <a:off x="675124" y="1719976"/>
              <a:ext cx="692520" cy="2670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7" idx="6"/>
              <a:endCxn id="12" idx="2"/>
            </p:cNvCxnSpPr>
            <p:nvPr/>
          </p:nvCxnSpPr>
          <p:spPr>
            <a:xfrm>
              <a:off x="675124" y="1987006"/>
              <a:ext cx="692520" cy="2670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6"/>
              <a:endCxn id="12" idx="2"/>
            </p:cNvCxnSpPr>
            <p:nvPr/>
          </p:nvCxnSpPr>
          <p:spPr>
            <a:xfrm flipV="1">
              <a:off x="675124" y="2254035"/>
              <a:ext cx="692520" cy="80109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9" idx="6"/>
              <a:endCxn id="14" idx="2"/>
            </p:cNvCxnSpPr>
            <p:nvPr/>
          </p:nvCxnSpPr>
          <p:spPr>
            <a:xfrm flipV="1">
              <a:off x="675124" y="2788095"/>
              <a:ext cx="692520" cy="2670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4" idx="2"/>
              <a:endCxn id="8" idx="6"/>
            </p:cNvCxnSpPr>
            <p:nvPr/>
          </p:nvCxnSpPr>
          <p:spPr>
            <a:xfrm flipH="1" flipV="1">
              <a:off x="675124" y="2521065"/>
              <a:ext cx="692520" cy="26703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315124" y="1272947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15124" y="1807006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15124" y="2341065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15124" y="2875125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367644" y="1539976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367644" y="2074035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367644" y="2608095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0850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5496" y="728700"/>
                <a:ext cx="8784976" cy="6012668"/>
              </a:xfrm>
            </p:spPr>
            <p:txBody>
              <a:bodyPr>
                <a:normAutofit/>
              </a:bodyPr>
              <a:lstStyle/>
              <a:p>
                <a:r>
                  <a:rPr lang="he-IL" dirty="0" smtClean="0">
                    <a:ea typeface="Calibri"/>
                    <a:cs typeface="Arial"/>
                  </a:rPr>
                  <a:t>נגדיר את הגרף </a:t>
                </a:r>
                <a:r>
                  <a:rPr lang="he-IL" u="sng" dirty="0" smtClean="0">
                    <a:ea typeface="Calibri"/>
                    <a:cs typeface="Arial"/>
                  </a:rPr>
                  <a:t>המכוון</a:t>
                </a:r>
                <a:r>
                  <a:rPr lang="he-IL" dirty="0" smtClean="0">
                    <a:ea typeface="Calibri"/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באופן הבא:</a:t>
                </a:r>
              </a:p>
              <a:p>
                <a:pPr algn="l" rtl="0">
                  <a:tabLst>
                    <a:tab pos="3238500" algn="l"/>
                  </a:tabLst>
                </a:pPr>
                <a:r>
                  <a:rPr lang="en-US" dirty="0">
                    <a:ea typeface="Calibri"/>
                    <a:cs typeface="Arial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𝑉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𝑡</m:t>
                        </m:r>
                      </m:e>
                    </m:d>
                  </m:oMath>
                </a14:m>
                <a:endParaRPr lang="en-US" dirty="0" smtClean="0">
                  <a:ea typeface="Calibri"/>
                  <a:cs typeface="Arial"/>
                </a:endParaRPr>
              </a:p>
              <a:p>
                <a:pPr algn="l" rtl="0">
                  <a:tabLst>
                    <a:tab pos="3238500" algn="l"/>
                  </a:tabLst>
                </a:pPr>
                <a:r>
                  <a:rPr lang="en-US" dirty="0">
                    <a:ea typeface="Calibri"/>
                    <a:cs typeface="Arial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𝑠𝑢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 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Arial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Arial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cs typeface="Arial"/>
                          </a:rPr>
                          <m:t>𝑣𝑡</m:t>
                        </m:r>
                        <m:r>
                          <a:rPr lang="en-US" i="1">
                            <a:latin typeface="Cambria Math"/>
                            <a:cs typeface="Arial"/>
                          </a:rPr>
                          <m:t> </m:t>
                        </m:r>
                      </m:e>
                      <m:e>
                        <m:r>
                          <a:rPr lang="en-US" i="1">
                            <a:latin typeface="Cambria Math"/>
                            <a:cs typeface="Arial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cs typeface="Arial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  <a:cs typeface="Arial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  <a:cs typeface="Arial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  <a:cs typeface="Arial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/>
                        <a:cs typeface="Arial"/>
                      </a:rPr>
                      <m:t>∪</m:t>
                    </m:r>
                  </m:oMath>
                </a14:m>
                <a:endParaRPr lang="en-US" b="0" i="1" dirty="0" smtClean="0">
                  <a:latin typeface="Cambria Math"/>
                  <a:cs typeface="Arial"/>
                </a:endParaRPr>
              </a:p>
              <a:p>
                <a:pPr algn="l" rtl="0">
                  <a:tabLst>
                    <a:tab pos="3752850" algn="l"/>
                  </a:tabLst>
                </a:pPr>
                <a:r>
                  <a:rPr lang="en-US" dirty="0" smtClean="0">
                    <a:cs typeface="Arial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Arial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cs typeface="Arial"/>
                          </a:rPr>
                          <m:t>𝑢𝑣</m:t>
                        </m:r>
                        <m:r>
                          <a:rPr lang="en-US" i="1">
                            <a:latin typeface="Cambria Math"/>
                            <a:cs typeface="Arial"/>
                          </a:rPr>
                          <m:t> </m:t>
                        </m:r>
                      </m:e>
                      <m:e>
                        <m:r>
                          <a:rPr lang="en-US" i="1">
                            <a:latin typeface="Cambria Math"/>
                            <a:cs typeface="Arial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cs typeface="Arial"/>
                          </a:rPr>
                          <m:t>𝑢𝑣</m:t>
                        </m:r>
                        <m:r>
                          <a:rPr lang="en-US" i="1">
                            <a:latin typeface="Cambria Math"/>
                            <a:cs typeface="Arial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  <a:cs typeface="Arial"/>
                          </a:rPr>
                          <m:t> </m:t>
                        </m:r>
                      </m:e>
                    </m:d>
                  </m:oMath>
                </a14:m>
                <a:endParaRPr lang="en-US" b="0" i="1" dirty="0" smtClean="0">
                  <a:latin typeface="Cambria Math"/>
                  <a:cs typeface="Arial"/>
                </a:endParaRPr>
              </a:p>
              <a:p>
                <a:pPr algn="r">
                  <a:tabLst>
                    <a:tab pos="3562350" algn="l"/>
                  </a:tabLst>
                </a:pPr>
                <a:r>
                  <a:rPr lang="he-IL" dirty="0" smtClean="0">
                    <a:ea typeface="Calibri"/>
                  </a:rPr>
                  <a:t>קיבול כל הקשתות הוא 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/>
                        <a:ea typeface="Calibri"/>
                      </a:rPr>
                      <m:t>1</m:t>
                    </m:r>
                  </m:oMath>
                </a14:m>
                <a:r>
                  <a:rPr lang="he-IL" dirty="0" smtClean="0">
                    <a:ea typeface="Calibri"/>
                  </a:rPr>
                  <a:t>.</a:t>
                </a:r>
              </a:p>
              <a:p>
                <a:pPr algn="r">
                  <a:tabLst>
                    <a:tab pos="3562350" algn="l"/>
                  </a:tabLst>
                </a:pPr>
                <a:endParaRPr lang="he-IL" b="1" u="sng" dirty="0" smtClean="0">
                  <a:ea typeface="Calibri"/>
                </a:endParaRPr>
              </a:p>
              <a:p>
                <a:pPr algn="r">
                  <a:tabLst>
                    <a:tab pos="3562350" algn="l"/>
                  </a:tabLst>
                </a:pPr>
                <a:r>
                  <a:rPr lang="he-IL" b="1" u="sng" dirty="0" smtClean="0">
                    <a:ea typeface="Calibri"/>
                  </a:rPr>
                  <a:t>טענה</a:t>
                </a:r>
                <a:r>
                  <a:rPr lang="he-IL" b="1" dirty="0" smtClean="0">
                    <a:ea typeface="Calibri"/>
                  </a:rPr>
                  <a:t>:</a:t>
                </a:r>
                <a:r>
                  <a:rPr lang="he-IL" dirty="0" smtClean="0">
                    <a:ea typeface="Calibri"/>
                  </a:rPr>
                  <a:t> בגרף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𝐺</m:t>
                    </m:r>
                  </m:oMath>
                </a14:m>
                <a:r>
                  <a:rPr lang="he-IL" b="1" dirty="0" smtClean="0">
                    <a:ea typeface="Calibri"/>
                  </a:rPr>
                  <a:t> </a:t>
                </a:r>
                <a:r>
                  <a:rPr lang="he-IL" dirty="0" smtClean="0">
                    <a:ea typeface="Calibri"/>
                  </a:rPr>
                  <a:t>יש שידוך בגודל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𝑘</m:t>
                    </m:r>
                  </m:oMath>
                </a14:m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⇔</m:t>
                    </m:r>
                  </m:oMath>
                </a14:m>
                <a:r>
                  <a:rPr lang="he-IL" dirty="0" smtClean="0">
                    <a:ea typeface="Calibri"/>
                  </a:rPr>
                  <a:t>  ברשת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libri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libri"/>
                              </a:rPr>
                              <m:t>𝐺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libri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𝑡</m:t>
                        </m:r>
                      </m:e>
                    </m:d>
                  </m:oMath>
                </a14:m>
                <a:r>
                  <a:rPr lang="he-IL" dirty="0" smtClean="0">
                    <a:ea typeface="Calibri"/>
                  </a:rPr>
                  <a:t> יש זרימה בשלמים בערך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𝑘</m:t>
                    </m:r>
                  </m:oMath>
                </a14:m>
                <a:r>
                  <a:rPr lang="he-IL" dirty="0" smtClean="0">
                    <a:ea typeface="Calibri"/>
                  </a:rPr>
                  <a:t>.</a:t>
                </a:r>
              </a:p>
              <a:p>
                <a:pPr algn="r">
                  <a:tabLst>
                    <a:tab pos="3562350" algn="l"/>
                  </a:tabLst>
                </a:pPr>
                <a:r>
                  <a:rPr lang="he-IL" b="1" u="sng" dirty="0" smtClean="0">
                    <a:ea typeface="Calibri"/>
                  </a:rPr>
                  <a:t>הוכחה</a:t>
                </a:r>
                <a:r>
                  <a:rPr lang="he-IL" b="1" dirty="0" smtClean="0">
                    <a:ea typeface="Calibri"/>
                  </a:rPr>
                  <a:t>:</a:t>
                </a:r>
                <a:endParaRPr lang="he-IL" dirty="0">
                  <a:ea typeface="Calibri"/>
                </a:endParaRPr>
              </a:p>
              <a:p>
                <a:pPr>
                  <a:tabLst>
                    <a:tab pos="3562350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⇐</m:t>
                    </m:r>
                  </m:oMath>
                </a14:m>
                <a:r>
                  <a:rPr lang="he-IL" dirty="0" smtClean="0">
                    <a:ea typeface="Calibri"/>
                  </a:rPr>
                  <a:t>  נניח שבגרף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𝐺</m:t>
                    </m:r>
                  </m:oMath>
                </a14:m>
                <a:r>
                  <a:rPr lang="he-IL" dirty="0" smtClean="0">
                    <a:ea typeface="Calibri"/>
                  </a:rPr>
                  <a:t> יש שידוך בגודל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𝑘</m:t>
                    </m:r>
                  </m:oMath>
                </a14:m>
                <a:r>
                  <a:rPr lang="he-IL" dirty="0" smtClean="0">
                    <a:ea typeface="Calibri"/>
                  </a:rPr>
                  <a:t> . נגדיר את הזרימה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𝑓</m:t>
                    </m:r>
                  </m:oMath>
                </a14:m>
                <a:r>
                  <a:rPr lang="he-IL" dirty="0" smtClean="0">
                    <a:ea typeface="Calibri"/>
                  </a:rPr>
                  <a:t> באופן הבא:</a:t>
                </a:r>
              </a:p>
              <a:p>
                <a:pPr>
                  <a:tabLst>
                    <a:tab pos="3562350" algn="l"/>
                  </a:tabLst>
                </a:pPr>
                <a:r>
                  <a:rPr lang="he-IL" dirty="0" smtClean="0">
                    <a:ea typeface="Calibri"/>
                  </a:rPr>
                  <a:t>לכל 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𝑀</m:t>
                    </m:r>
                  </m:oMath>
                </a14:m>
                <a:r>
                  <a:rPr lang="he-IL" dirty="0" smtClean="0">
                    <a:ea typeface="Calibri"/>
                  </a:rPr>
                  <a:t> נקבע: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1</m:t>
                    </m:r>
                  </m:oMath>
                </a14:m>
                <a:r>
                  <a:rPr lang="he-IL" dirty="0" smtClean="0">
                    <a:ea typeface="Calibri"/>
                  </a:rPr>
                  <a:t> . ליתר קשתות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′</m:t>
                        </m:r>
                      </m:sup>
                    </m:sSup>
                  </m:oMath>
                </a14:m>
                <a:r>
                  <a:rPr lang="he-IL" dirty="0" smtClean="0">
                    <a:ea typeface="Calibri"/>
                  </a:rPr>
                  <a:t> נקבע זרימת 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 smtClean="0">
                    <a:ea typeface="Calibri"/>
                  </a:rPr>
                  <a:t>.</a:t>
                </a:r>
              </a:p>
              <a:p>
                <a:pPr>
                  <a:tabLst>
                    <a:tab pos="3562350" algn="l"/>
                  </a:tabLst>
                </a:pPr>
                <a:endParaRPr lang="he-IL" dirty="0" smtClean="0">
                  <a:ea typeface="Calibri"/>
                </a:endParaRPr>
              </a:p>
              <a:p>
                <a:pPr>
                  <a:tabLst>
                    <a:tab pos="3562350" algn="l"/>
                  </a:tabLst>
                </a:pPr>
                <a:r>
                  <a:rPr lang="he-IL" b="1" dirty="0" smtClean="0">
                    <a:ea typeface="Calibri"/>
                  </a:rPr>
                  <a:t>חוק הקשת מתקיים:</a:t>
                </a:r>
                <a:r>
                  <a:rPr lang="he-IL" dirty="0" smtClean="0">
                    <a:ea typeface="Calibri"/>
                  </a:rPr>
                  <a:t> לכל קשת קיבול יחידה, הזרימה היא או 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 smtClean="0">
                    <a:ea typeface="Calibri"/>
                  </a:rPr>
                  <a:t> או 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/>
                        <a:ea typeface="Calibri"/>
                      </a:rPr>
                      <m:t>1</m:t>
                    </m:r>
                  </m:oMath>
                </a14:m>
                <a:r>
                  <a:rPr lang="he-IL" dirty="0" smtClean="0">
                    <a:ea typeface="Calibri"/>
                  </a:rPr>
                  <a:t>.</a:t>
                </a:r>
              </a:p>
              <a:p>
                <a:pPr>
                  <a:tabLst>
                    <a:tab pos="3562350" algn="l"/>
                  </a:tabLst>
                </a:pPr>
                <a:r>
                  <a:rPr lang="he-IL" b="1" dirty="0" smtClean="0">
                    <a:ea typeface="Calibri"/>
                  </a:rPr>
                  <a:t>חוק הצומת מתקיים:</a:t>
                </a:r>
                <a:r>
                  <a:rPr lang="he-IL" dirty="0" smtClean="0">
                    <a:ea typeface="Calibri"/>
                  </a:rPr>
                  <a:t> לכל צומת לא משודך, לא נכנסת ולא יוצאת זרימה.</a:t>
                </a:r>
              </a:p>
              <a:p>
                <a:pPr>
                  <a:tabLst>
                    <a:tab pos="3562350" algn="l"/>
                  </a:tabLst>
                </a:pPr>
                <a:r>
                  <a:rPr lang="he-IL" dirty="0" smtClean="0">
                    <a:ea typeface="Calibri"/>
                  </a:rPr>
                  <a:t>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𝐿</m:t>
                    </m:r>
                  </m:oMath>
                </a14:m>
                <a:r>
                  <a:rPr lang="he-IL" dirty="0" smtClean="0">
                    <a:ea typeface="Calibri"/>
                  </a:rPr>
                  <a:t> שמשודך משודך לצומת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𝑅</m:t>
                    </m:r>
                  </m:oMath>
                </a14:m>
                <a:r>
                  <a:rPr lang="he-IL" dirty="0" smtClean="0">
                    <a:ea typeface="Calibri"/>
                  </a:rPr>
                  <a:t> יחיד ולכן (זרימה נכנסת) = (זרימה יוצאת) = 1.</a:t>
                </a:r>
                <a:r>
                  <a:rPr lang="en-US" dirty="0" smtClean="0">
                    <a:ea typeface="Calibri"/>
                  </a:rPr>
                  <a:t/>
                </a:r>
                <a:br>
                  <a:rPr lang="en-US" dirty="0" smtClean="0">
                    <a:ea typeface="Calibri"/>
                  </a:rPr>
                </a:br>
                <a:r>
                  <a:rPr lang="he-IL" dirty="0" smtClean="0">
                    <a:ea typeface="Calibri"/>
                  </a:rPr>
                  <a:t>באותו אופן, חוק הצומת מתקיים לצמתי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𝑅</m:t>
                    </m:r>
                  </m:oMath>
                </a14:m>
                <a:r>
                  <a:rPr lang="he-IL" dirty="0" smtClean="0">
                    <a:ea typeface="Calibri"/>
                  </a:rPr>
                  <a:t>.</a:t>
                </a:r>
                <a:endParaRPr lang="he-IL" dirty="0">
                  <a:ea typeface="Calibri"/>
                </a:endParaRPr>
              </a:p>
              <a:p>
                <a:pPr>
                  <a:tabLst>
                    <a:tab pos="3562350" algn="l"/>
                  </a:tabLst>
                </a:pPr>
                <a:endParaRPr lang="he-IL" dirty="0" smtClean="0">
                  <a:ea typeface="Calibri"/>
                </a:endParaRPr>
              </a:p>
              <a:p>
                <a:pPr>
                  <a:tabLst>
                    <a:tab pos="3562350" algn="l"/>
                  </a:tabLst>
                </a:pPr>
                <a:r>
                  <a:rPr lang="he-IL" dirty="0" smtClean="0">
                    <a:ea typeface="Calibri"/>
                  </a:rPr>
                  <a:t>לסיום, מתקיים: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𝐿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libri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libri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  <a:ea typeface="Calibri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ea typeface="Calibri"/>
                              </a:rPr>
                              <m:t>𝑢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/>
                        <a:ea typeface="Calibri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𝑀</m:t>
                        </m:r>
                      </m:e>
                    </m:d>
                  </m:oMath>
                </a14:m>
                <a:r>
                  <a:rPr lang="he-IL" dirty="0" smtClean="0">
                    <a:ea typeface="Calibri"/>
                  </a:rPr>
                  <a:t>.</a:t>
                </a:r>
                <a:endParaRPr lang="he-IL" dirty="0">
                  <a:ea typeface="Calibri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5496" y="728700"/>
                <a:ext cx="8784976" cy="6012668"/>
              </a:xfrm>
              <a:blipFill rotWithShape="1">
                <a:blip r:embed="rId2" cstate="print"/>
                <a:stretch>
                  <a:fillRect r="-555" b="-95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</a:t>
            </a:r>
            <a:endParaRPr lang="he-IL" dirty="0"/>
          </a:p>
        </p:txBody>
      </p:sp>
      <p:grpSp>
        <p:nvGrpSpPr>
          <p:cNvPr id="52" name="Group 51"/>
          <p:cNvGrpSpPr/>
          <p:nvPr/>
        </p:nvGrpSpPr>
        <p:grpSpPr>
          <a:xfrm>
            <a:off x="35496" y="726928"/>
            <a:ext cx="2952328" cy="2017996"/>
            <a:chOff x="35496" y="726928"/>
            <a:chExt cx="2952328" cy="2017996"/>
          </a:xfrm>
        </p:grpSpPr>
        <p:grpSp>
          <p:nvGrpSpPr>
            <p:cNvPr id="48" name="Group 47"/>
            <p:cNvGrpSpPr/>
            <p:nvPr/>
          </p:nvGrpSpPr>
          <p:grpSpPr>
            <a:xfrm>
              <a:off x="35496" y="782746"/>
              <a:ext cx="2952328" cy="1962178"/>
              <a:chOff x="35496" y="1272947"/>
              <a:chExt cx="2952328" cy="1962178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819220" y="1272947"/>
                <a:ext cx="1412520" cy="1962178"/>
                <a:chOff x="315124" y="1272947"/>
                <a:chExt cx="1412520" cy="1962178"/>
              </a:xfrm>
            </p:grpSpPr>
            <p:cxnSp>
              <p:nvCxnSpPr>
                <p:cNvPr id="19" name="Straight Connector 18"/>
                <p:cNvCxnSpPr>
                  <a:stCxn id="6" idx="6"/>
                  <a:endCxn id="11" idx="2"/>
                </p:cNvCxnSpPr>
                <p:nvPr/>
              </p:nvCxnSpPr>
              <p:spPr>
                <a:xfrm>
                  <a:off x="675124" y="1452947"/>
                  <a:ext cx="692520" cy="26702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8" idx="6"/>
                  <a:endCxn id="11" idx="2"/>
                </p:cNvCxnSpPr>
                <p:nvPr/>
              </p:nvCxnSpPr>
              <p:spPr>
                <a:xfrm flipV="1">
                  <a:off x="675124" y="1719976"/>
                  <a:ext cx="692520" cy="80108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stCxn id="7" idx="6"/>
                  <a:endCxn id="11" idx="2"/>
                </p:cNvCxnSpPr>
                <p:nvPr/>
              </p:nvCxnSpPr>
              <p:spPr>
                <a:xfrm flipV="1">
                  <a:off x="675124" y="1719976"/>
                  <a:ext cx="692520" cy="26703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>
                  <a:stCxn id="7" idx="6"/>
                  <a:endCxn id="12" idx="2"/>
                </p:cNvCxnSpPr>
                <p:nvPr/>
              </p:nvCxnSpPr>
              <p:spPr>
                <a:xfrm>
                  <a:off x="675124" y="1987006"/>
                  <a:ext cx="692520" cy="26702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>
                  <a:stCxn id="9" idx="6"/>
                  <a:endCxn id="12" idx="2"/>
                </p:cNvCxnSpPr>
                <p:nvPr/>
              </p:nvCxnSpPr>
              <p:spPr>
                <a:xfrm flipV="1">
                  <a:off x="675124" y="2254035"/>
                  <a:ext cx="692520" cy="80109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9" idx="6"/>
                  <a:endCxn id="14" idx="2"/>
                </p:cNvCxnSpPr>
                <p:nvPr/>
              </p:nvCxnSpPr>
              <p:spPr>
                <a:xfrm flipV="1">
                  <a:off x="675124" y="2788095"/>
                  <a:ext cx="692520" cy="26703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8" idx="6"/>
                  <a:endCxn id="14" idx="2"/>
                </p:cNvCxnSpPr>
                <p:nvPr/>
              </p:nvCxnSpPr>
              <p:spPr>
                <a:xfrm>
                  <a:off x="675124" y="2521065"/>
                  <a:ext cx="692520" cy="26703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Oval 5"/>
                <p:cNvSpPr/>
                <p:nvPr/>
              </p:nvSpPr>
              <p:spPr>
                <a:xfrm>
                  <a:off x="315124" y="1272947"/>
                  <a:ext cx="360000" cy="360000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 dirty="0">
                    <a:cs typeface="Arial" pitchFamily="34" charset="0"/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15124" y="1807006"/>
                  <a:ext cx="360000" cy="360000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 dirty="0">
                    <a:cs typeface="Arial" pitchFamily="34" charset="0"/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15124" y="2341065"/>
                  <a:ext cx="360000" cy="360000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 dirty="0">
                    <a:cs typeface="Arial" pitchFamily="34" charset="0"/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315124" y="2875125"/>
                  <a:ext cx="360000" cy="360000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 dirty="0">
                    <a:cs typeface="Arial" pitchFamily="34" charset="0"/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367644" y="1539976"/>
                  <a:ext cx="360000" cy="360000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 dirty="0">
                    <a:cs typeface="Arial" pitchFamily="34" charset="0"/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367644" y="2074035"/>
                  <a:ext cx="360000" cy="360000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 dirty="0">
                    <a:cs typeface="Arial" pitchFamily="34" charset="0"/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367644" y="2608095"/>
                  <a:ext cx="360000" cy="360000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 dirty="0">
                    <a:cs typeface="Arial" pitchFamily="34" charset="0"/>
                  </a:endParaRPr>
                </a:p>
              </p:txBody>
            </p:sp>
          </p:grpSp>
          <p:sp>
            <p:nvSpPr>
              <p:cNvPr id="22" name="Oval 21"/>
              <p:cNvSpPr/>
              <p:nvPr/>
            </p:nvSpPr>
            <p:spPr>
              <a:xfrm>
                <a:off x="2627824" y="2074035"/>
                <a:ext cx="360000" cy="360000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 dirty="0">
                  <a:cs typeface="Arial" pitchFamily="3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5496" y="2070660"/>
                <a:ext cx="360000" cy="360000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 dirty="0">
                  <a:cs typeface="Arial" pitchFamily="34" charset="0"/>
                </a:endParaRPr>
              </a:p>
            </p:txBody>
          </p:sp>
          <p:cxnSp>
            <p:nvCxnSpPr>
              <p:cNvPr id="26" name="Straight Connector 25"/>
              <p:cNvCxnSpPr>
                <a:stCxn id="24" idx="7"/>
                <a:endCxn id="6" idx="2"/>
              </p:cNvCxnSpPr>
              <p:nvPr/>
            </p:nvCxnSpPr>
            <p:spPr>
              <a:xfrm flipV="1">
                <a:off x="342775" y="1452947"/>
                <a:ext cx="476445" cy="670434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24" idx="6"/>
                <a:endCxn id="7" idx="2"/>
              </p:cNvCxnSpPr>
              <p:nvPr/>
            </p:nvCxnSpPr>
            <p:spPr>
              <a:xfrm flipV="1">
                <a:off x="395496" y="1987006"/>
                <a:ext cx="423724" cy="263654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4" idx="6"/>
                <a:endCxn id="8" idx="2"/>
              </p:cNvCxnSpPr>
              <p:nvPr/>
            </p:nvCxnSpPr>
            <p:spPr>
              <a:xfrm>
                <a:off x="395496" y="2250660"/>
                <a:ext cx="423724" cy="270405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4" idx="5"/>
                <a:endCxn id="9" idx="2"/>
              </p:cNvCxnSpPr>
              <p:nvPr/>
            </p:nvCxnSpPr>
            <p:spPr>
              <a:xfrm>
                <a:off x="342775" y="2377939"/>
                <a:ext cx="476445" cy="67718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11" idx="6"/>
                <a:endCxn id="22" idx="1"/>
              </p:cNvCxnSpPr>
              <p:nvPr/>
            </p:nvCxnSpPr>
            <p:spPr>
              <a:xfrm>
                <a:off x="2231740" y="1719976"/>
                <a:ext cx="448805" cy="40678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12" idx="6"/>
                <a:endCxn id="22" idx="2"/>
              </p:cNvCxnSpPr>
              <p:nvPr/>
            </p:nvCxnSpPr>
            <p:spPr>
              <a:xfrm>
                <a:off x="2231740" y="2254035"/>
                <a:ext cx="3960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14" idx="6"/>
                <a:endCxn id="22" idx="3"/>
              </p:cNvCxnSpPr>
              <p:nvPr/>
            </p:nvCxnSpPr>
            <p:spPr>
              <a:xfrm flipV="1">
                <a:off x="2231740" y="2381314"/>
                <a:ext cx="448805" cy="406781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35496" y="1746570"/>
                    <a:ext cx="360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96" y="1746570"/>
                    <a:ext cx="360933" cy="369332"/>
                  </a:xfrm>
                  <a:prstGeom prst="rect">
                    <a:avLst/>
                  </a:prstGeom>
                  <a:blipFill rotWithShape="1">
                    <a:blip r:embed="rId3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2626891" y="1778639"/>
                    <a:ext cx="34579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6891" y="1778639"/>
                    <a:ext cx="345799" cy="369332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345013" y="726928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5013" y="726928"/>
                  <a:ext cx="377026" cy="369332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286679" y="1035086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679" y="1035086"/>
                  <a:ext cx="377026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34286" y="900056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286" y="900056"/>
                  <a:ext cx="377026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="" xmlns:p14="http://schemas.microsoft.com/office/powerpoint/2010/main" val="340779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5496" y="728700"/>
                <a:ext cx="8784976" cy="6012668"/>
              </a:xfrm>
            </p:spPr>
            <p:txBody>
              <a:bodyPr>
                <a:normAutofit/>
              </a:bodyPr>
              <a:lstStyle/>
              <a:p>
                <a:r>
                  <a:rPr lang="he-IL" dirty="0" smtClean="0">
                    <a:ea typeface="Calibri"/>
                    <a:cs typeface="Arial"/>
                  </a:rPr>
                  <a:t>נגדיר את הגרף </a:t>
                </a:r>
                <a:r>
                  <a:rPr lang="he-IL" u="sng" dirty="0" smtClean="0">
                    <a:ea typeface="Calibri"/>
                    <a:cs typeface="Arial"/>
                  </a:rPr>
                  <a:t>המכוון</a:t>
                </a:r>
                <a:r>
                  <a:rPr lang="he-IL" dirty="0" smtClean="0">
                    <a:ea typeface="Calibri"/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באופן הבא:</a:t>
                </a:r>
              </a:p>
              <a:p>
                <a:pPr algn="l" rtl="0">
                  <a:tabLst>
                    <a:tab pos="3238500" algn="l"/>
                  </a:tabLst>
                </a:pPr>
                <a:r>
                  <a:rPr lang="en-US" dirty="0">
                    <a:ea typeface="Calibri"/>
                    <a:cs typeface="Arial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𝑉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𝑡</m:t>
                        </m:r>
                      </m:e>
                    </m:d>
                  </m:oMath>
                </a14:m>
                <a:endParaRPr lang="en-US" dirty="0" smtClean="0">
                  <a:ea typeface="Calibri"/>
                  <a:cs typeface="Arial"/>
                </a:endParaRPr>
              </a:p>
              <a:p>
                <a:pPr algn="l" rtl="0">
                  <a:tabLst>
                    <a:tab pos="3238500" algn="l"/>
                  </a:tabLst>
                </a:pPr>
                <a:r>
                  <a:rPr lang="en-US" dirty="0">
                    <a:ea typeface="Calibri"/>
                    <a:cs typeface="Arial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𝑠𝑢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 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Arial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Arial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cs typeface="Arial"/>
                          </a:rPr>
                          <m:t>𝑣𝑡</m:t>
                        </m:r>
                        <m:r>
                          <a:rPr lang="en-US" i="1">
                            <a:latin typeface="Cambria Math"/>
                            <a:cs typeface="Arial"/>
                          </a:rPr>
                          <m:t> </m:t>
                        </m:r>
                      </m:e>
                      <m:e>
                        <m:r>
                          <a:rPr lang="en-US" i="1">
                            <a:latin typeface="Cambria Math"/>
                            <a:cs typeface="Arial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cs typeface="Arial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  <a:cs typeface="Arial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  <a:cs typeface="Arial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  <a:cs typeface="Arial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/>
                        <a:cs typeface="Arial"/>
                      </a:rPr>
                      <m:t>∪</m:t>
                    </m:r>
                  </m:oMath>
                </a14:m>
                <a:endParaRPr lang="en-US" b="0" i="1" dirty="0" smtClean="0">
                  <a:latin typeface="Cambria Math"/>
                  <a:cs typeface="Arial"/>
                </a:endParaRPr>
              </a:p>
              <a:p>
                <a:pPr algn="l" rtl="0">
                  <a:tabLst>
                    <a:tab pos="3752850" algn="l"/>
                  </a:tabLst>
                </a:pPr>
                <a:r>
                  <a:rPr lang="en-US" dirty="0" smtClean="0">
                    <a:cs typeface="Arial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Arial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cs typeface="Arial"/>
                          </a:rPr>
                          <m:t>𝑢𝑣</m:t>
                        </m:r>
                        <m:r>
                          <a:rPr lang="en-US" i="1">
                            <a:latin typeface="Cambria Math"/>
                            <a:cs typeface="Arial"/>
                          </a:rPr>
                          <m:t> </m:t>
                        </m:r>
                      </m:e>
                      <m:e>
                        <m:r>
                          <a:rPr lang="en-US" i="1">
                            <a:latin typeface="Cambria Math"/>
                            <a:cs typeface="Arial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cs typeface="Arial"/>
                          </a:rPr>
                          <m:t>𝑢𝑣</m:t>
                        </m:r>
                        <m:r>
                          <a:rPr lang="en-US" i="1">
                            <a:latin typeface="Cambria Math"/>
                            <a:cs typeface="Arial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  <a:cs typeface="Arial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  <a:cs typeface="Arial"/>
                          </a:rPr>
                          <m:t> </m:t>
                        </m:r>
                      </m:e>
                    </m:d>
                  </m:oMath>
                </a14:m>
                <a:endParaRPr lang="en-US" b="0" i="1" dirty="0" smtClean="0">
                  <a:latin typeface="Cambria Math"/>
                  <a:cs typeface="Arial"/>
                </a:endParaRPr>
              </a:p>
              <a:p>
                <a:pPr algn="r">
                  <a:tabLst>
                    <a:tab pos="3562350" algn="l"/>
                  </a:tabLst>
                </a:pPr>
                <a:r>
                  <a:rPr lang="he-IL" dirty="0" smtClean="0">
                    <a:ea typeface="Calibri"/>
                  </a:rPr>
                  <a:t>קיבול כל הקשתות הוא 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/>
                        <a:ea typeface="Calibri"/>
                      </a:rPr>
                      <m:t>1</m:t>
                    </m:r>
                  </m:oMath>
                </a14:m>
                <a:r>
                  <a:rPr lang="he-IL" dirty="0" smtClean="0">
                    <a:ea typeface="Calibri"/>
                  </a:rPr>
                  <a:t>.</a:t>
                </a:r>
              </a:p>
              <a:p>
                <a:pPr algn="r">
                  <a:tabLst>
                    <a:tab pos="3562350" algn="l"/>
                  </a:tabLst>
                </a:pPr>
                <a:endParaRPr lang="he-IL" b="1" u="sng" dirty="0" smtClean="0">
                  <a:ea typeface="Calibri"/>
                </a:endParaRPr>
              </a:p>
              <a:p>
                <a:pPr algn="r">
                  <a:tabLst>
                    <a:tab pos="3562350" algn="l"/>
                  </a:tabLst>
                </a:pPr>
                <a:r>
                  <a:rPr lang="he-IL" b="1" u="sng" dirty="0" smtClean="0">
                    <a:ea typeface="Calibri"/>
                  </a:rPr>
                  <a:t>טענה</a:t>
                </a:r>
                <a:r>
                  <a:rPr lang="he-IL" b="1" dirty="0" smtClean="0">
                    <a:ea typeface="Calibri"/>
                  </a:rPr>
                  <a:t>:</a:t>
                </a:r>
                <a:r>
                  <a:rPr lang="he-IL" dirty="0" smtClean="0">
                    <a:ea typeface="Calibri"/>
                  </a:rPr>
                  <a:t> בגרף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𝐺</m:t>
                    </m:r>
                  </m:oMath>
                </a14:m>
                <a:r>
                  <a:rPr lang="he-IL" b="1" dirty="0" smtClean="0">
                    <a:ea typeface="Calibri"/>
                  </a:rPr>
                  <a:t> </a:t>
                </a:r>
                <a:r>
                  <a:rPr lang="he-IL" dirty="0" smtClean="0">
                    <a:ea typeface="Calibri"/>
                  </a:rPr>
                  <a:t>יש שידוך בגודל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𝑘</m:t>
                    </m:r>
                  </m:oMath>
                </a14:m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libri"/>
                      </a:rPr>
                      <m:t>⇔</m:t>
                    </m:r>
                  </m:oMath>
                </a14:m>
                <a:r>
                  <a:rPr lang="he-IL" dirty="0" smtClean="0">
                    <a:ea typeface="Calibri"/>
                  </a:rPr>
                  <a:t>  ברשת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libri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libri"/>
                              </a:rPr>
                              <m:t>𝐺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libri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𝑡</m:t>
                        </m:r>
                      </m:e>
                    </m:d>
                  </m:oMath>
                </a14:m>
                <a:r>
                  <a:rPr lang="he-IL" dirty="0" smtClean="0">
                    <a:ea typeface="Calibri"/>
                  </a:rPr>
                  <a:t> יש זרימה בשלמים בערך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𝑘</m:t>
                    </m:r>
                  </m:oMath>
                </a14:m>
                <a:r>
                  <a:rPr lang="he-IL" dirty="0" smtClean="0">
                    <a:ea typeface="Calibri"/>
                  </a:rPr>
                  <a:t>.</a:t>
                </a:r>
              </a:p>
              <a:p>
                <a:pPr algn="r">
                  <a:tabLst>
                    <a:tab pos="3562350" algn="l"/>
                  </a:tabLst>
                </a:pPr>
                <a:r>
                  <a:rPr lang="he-IL" b="1" u="sng" dirty="0" smtClean="0">
                    <a:ea typeface="Calibri"/>
                  </a:rPr>
                  <a:t>הוכחה</a:t>
                </a:r>
                <a:r>
                  <a:rPr lang="he-IL" b="1" dirty="0" smtClean="0">
                    <a:ea typeface="Calibri"/>
                  </a:rPr>
                  <a:t>:</a:t>
                </a:r>
                <a:endParaRPr lang="he-IL" dirty="0">
                  <a:ea typeface="Calibri"/>
                </a:endParaRPr>
              </a:p>
              <a:p>
                <a:pPr>
                  <a:tabLst>
                    <a:tab pos="3562350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⇒</m:t>
                    </m:r>
                  </m:oMath>
                </a14:m>
                <a:r>
                  <a:rPr lang="he-IL" dirty="0" smtClean="0">
                    <a:ea typeface="Calibri"/>
                  </a:rPr>
                  <a:t>  תהא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𝑓</m:t>
                    </m:r>
                  </m:oMath>
                </a14:m>
                <a:r>
                  <a:rPr lang="he-IL" dirty="0" smtClean="0">
                    <a:ea typeface="Calibri"/>
                  </a:rPr>
                  <a:t> זרימה בשלמים בעלת ערך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𝑘</m:t>
                    </m:r>
                  </m:oMath>
                </a14:m>
                <a:r>
                  <a:rPr lang="he-IL" dirty="0" smtClean="0">
                    <a:ea typeface="Calibri"/>
                  </a:rPr>
                  <a:t>. נקבע את השידוך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𝑀</m:t>
                    </m:r>
                  </m:oMath>
                </a14:m>
                <a:r>
                  <a:rPr lang="he-IL" dirty="0" smtClean="0">
                    <a:ea typeface="Calibri"/>
                  </a:rPr>
                  <a:t> להיות: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𝑀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𝑢𝑣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dirty="0" smtClean="0">
                  <a:ea typeface="Calibri"/>
                </a:endParaRPr>
              </a:p>
              <a:p>
                <a:pPr>
                  <a:tabLst>
                    <a:tab pos="3562350" algn="l"/>
                  </a:tabLst>
                </a:pPr>
                <a:endParaRPr lang="he-IL" dirty="0" smtClean="0">
                  <a:ea typeface="Calibri"/>
                </a:endParaRPr>
              </a:p>
              <a:p>
                <a:pPr>
                  <a:tabLst>
                    <a:tab pos="3562350" algn="l"/>
                  </a:tabLst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libri"/>
                      </a:rPr>
                      <m:t>𝑴</m:t>
                    </m:r>
                  </m:oMath>
                </a14:m>
                <a:r>
                  <a:rPr lang="he-IL" b="1" dirty="0" smtClean="0">
                    <a:ea typeface="Calibri"/>
                  </a:rPr>
                  <a:t> הוא שידוך:</a:t>
                </a:r>
                <a:r>
                  <a:rPr lang="he-IL" dirty="0" smtClean="0">
                    <a:ea typeface="Calibri"/>
                  </a:rPr>
                  <a:t>  יהא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𝐿</m:t>
                    </m:r>
                  </m:oMath>
                </a14:m>
                <a:r>
                  <a:rPr lang="he-IL" dirty="0" smtClean="0">
                    <a:ea typeface="Calibri"/>
                  </a:rPr>
                  <a:t>. אם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𝑢𝑣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𝑢𝑤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𝑀</m:t>
                    </m:r>
                  </m:oMath>
                </a14:m>
                <a:r>
                  <a:rPr lang="he-IL" dirty="0" smtClean="0">
                    <a:ea typeface="Calibri"/>
                  </a:rPr>
                  <a:t> אזי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1</m:t>
                    </m:r>
                  </m:oMath>
                </a14:m>
                <a:r>
                  <a:rPr lang="he-IL" dirty="0" smtClean="0">
                    <a:ea typeface="Calibri"/>
                  </a:rPr>
                  <a:t> .</a:t>
                </a:r>
              </a:p>
              <a:p>
                <a:pPr/>
                <a:r>
                  <a:rPr lang="he-IL" dirty="0" smtClean="0">
                    <a:ea typeface="Calibri"/>
                  </a:rPr>
                  <a:t>כלומר, מ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𝑢</m:t>
                    </m:r>
                  </m:oMath>
                </a14:m>
                <a:r>
                  <a:rPr lang="he-IL" dirty="0" smtClean="0">
                    <a:ea typeface="Calibri"/>
                  </a:rPr>
                  <a:t> יוצאת זרימה של 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/>
                        <a:ea typeface="Calibri"/>
                      </a:rPr>
                      <m:t>2</m:t>
                    </m:r>
                  </m:oMath>
                </a14:m>
                <a:r>
                  <a:rPr lang="he-IL" dirty="0" smtClean="0">
                    <a:ea typeface="Calibri"/>
                  </a:rPr>
                  <a:t> לפחות וזו סתירה, שכן הזרימה הנכנסת 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𝑢</m:t>
                    </m:r>
                  </m:oMath>
                </a14:m>
                <a:r>
                  <a:rPr lang="he-IL" dirty="0" smtClean="0">
                    <a:ea typeface="Calibri"/>
                  </a:rPr>
                  <a:t> היא לכל היותר 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/>
                        <a:ea typeface="Calibri"/>
                      </a:rPr>
                      <m:t>1</m:t>
                    </m:r>
                  </m:oMath>
                </a14:m>
                <a:r>
                  <a:rPr lang="he-IL" dirty="0" smtClean="0">
                    <a:ea typeface="Calibri"/>
                  </a:rPr>
                  <a:t>.</a:t>
                </a:r>
              </a:p>
              <a:p>
                <a:pPr/>
                <a:r>
                  <a:rPr lang="he-IL" dirty="0" smtClean="0">
                    <a:ea typeface="Calibri"/>
                  </a:rPr>
                  <a:t>באותו אופן עבור צמתי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𝑅</m:t>
                    </m:r>
                  </m:oMath>
                </a14:m>
                <a:r>
                  <a:rPr lang="he-IL" dirty="0" smtClean="0">
                    <a:ea typeface="Calibri"/>
                  </a:rPr>
                  <a:t>.</a:t>
                </a:r>
              </a:p>
              <a:p>
                <a:pPr/>
                <a:endParaRPr lang="he-IL" dirty="0">
                  <a:ea typeface="Calibri"/>
                </a:endParaRPr>
              </a:p>
              <a:p>
                <a:pPr/>
                <a:r>
                  <a:rPr lang="he-IL" b="1" dirty="0" smtClean="0">
                    <a:ea typeface="Calibri"/>
                  </a:rPr>
                  <a:t>גודל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libri"/>
                      </a:rPr>
                      <m:t>𝑴</m:t>
                    </m:r>
                  </m:oMath>
                </a14:m>
                <a:r>
                  <a:rPr lang="he-IL" b="1" dirty="0" smtClean="0">
                    <a:ea typeface="Calibri"/>
                  </a:rPr>
                  <a:t> הוא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libri"/>
                      </a:rPr>
                      <m:t>𝒌</m:t>
                    </m:r>
                  </m:oMath>
                </a14:m>
                <a:r>
                  <a:rPr lang="he-IL" b="1" dirty="0" smtClean="0">
                    <a:ea typeface="Calibri"/>
                  </a:rPr>
                  <a:t>:</a:t>
                </a:r>
                <a:r>
                  <a:rPr lang="he-IL" dirty="0" smtClean="0">
                    <a:ea typeface="Calibri"/>
                  </a:rPr>
                  <a:t> לפי חוק הצומת: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1</m:t>
                    </m:r>
                  </m:oMath>
                </a14:m>
                <a:r>
                  <a:rPr lang="he-IL" b="1" dirty="0" smtClean="0">
                    <a:ea typeface="Calibri"/>
                  </a:rPr>
                  <a:t> </a:t>
                </a:r>
                <a:r>
                  <a:rPr lang="he-IL" dirty="0" err="1" smtClean="0">
                    <a:ea typeface="Calibri"/>
                  </a:rPr>
                  <a:t>אם"ם</a:t>
                </a:r>
                <a:r>
                  <a:rPr lang="he-IL" dirty="0" smtClean="0"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1</m:t>
                    </m:r>
                  </m:oMath>
                </a14:m>
                <a:r>
                  <a:rPr lang="he-IL" dirty="0" smtClean="0">
                    <a:ea typeface="Calibri"/>
                  </a:rPr>
                  <a:t>.</a:t>
                </a:r>
              </a:p>
              <a:p>
                <a:pPr/>
                <a:r>
                  <a:rPr lang="he-IL" dirty="0" smtClean="0">
                    <a:ea typeface="Calibri"/>
                  </a:rPr>
                  <a:t>לכן, הזרימה היוצאת מ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</a:rPr>
                  <a:t> היא בדיוק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𝑘</m:t>
                    </m:r>
                  </m:oMath>
                </a14:m>
                <a:r>
                  <a:rPr lang="he-IL" dirty="0" smtClean="0">
                    <a:ea typeface="Calibri"/>
                  </a:rPr>
                  <a:t>.</a:t>
                </a:r>
              </a:p>
              <a:p>
                <a:pPr>
                  <a:tabLst>
                    <a:tab pos="3562350" algn="l"/>
                  </a:tabLst>
                </a:pPr>
                <a:endParaRPr lang="he-IL" dirty="0" smtClean="0">
                  <a:ea typeface="Calibri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5496" y="728700"/>
                <a:ext cx="8784976" cy="6012668"/>
              </a:xfrm>
              <a:blipFill rotWithShape="1">
                <a:blip r:embed="rId2" cstate="print"/>
                <a:stretch>
                  <a:fillRect r="-5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</a:t>
            </a:r>
            <a:endParaRPr lang="he-IL" dirty="0"/>
          </a:p>
        </p:txBody>
      </p:sp>
      <p:grpSp>
        <p:nvGrpSpPr>
          <p:cNvPr id="52" name="Group 51"/>
          <p:cNvGrpSpPr/>
          <p:nvPr/>
        </p:nvGrpSpPr>
        <p:grpSpPr>
          <a:xfrm>
            <a:off x="35496" y="726928"/>
            <a:ext cx="2952328" cy="2017996"/>
            <a:chOff x="35496" y="726928"/>
            <a:chExt cx="2952328" cy="2017996"/>
          </a:xfrm>
        </p:grpSpPr>
        <p:grpSp>
          <p:nvGrpSpPr>
            <p:cNvPr id="48" name="Group 47"/>
            <p:cNvGrpSpPr/>
            <p:nvPr/>
          </p:nvGrpSpPr>
          <p:grpSpPr>
            <a:xfrm>
              <a:off x="35496" y="782746"/>
              <a:ext cx="2952328" cy="1962178"/>
              <a:chOff x="35496" y="1272947"/>
              <a:chExt cx="2952328" cy="1962178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819220" y="1272947"/>
                <a:ext cx="1412520" cy="1962178"/>
                <a:chOff x="315124" y="1272947"/>
                <a:chExt cx="1412520" cy="1962178"/>
              </a:xfrm>
            </p:grpSpPr>
            <p:cxnSp>
              <p:nvCxnSpPr>
                <p:cNvPr id="19" name="Straight Connector 18"/>
                <p:cNvCxnSpPr>
                  <a:stCxn id="6" idx="6"/>
                  <a:endCxn id="11" idx="2"/>
                </p:cNvCxnSpPr>
                <p:nvPr/>
              </p:nvCxnSpPr>
              <p:spPr>
                <a:xfrm>
                  <a:off x="675124" y="1452947"/>
                  <a:ext cx="692520" cy="26702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8" idx="6"/>
                  <a:endCxn id="11" idx="2"/>
                </p:cNvCxnSpPr>
                <p:nvPr/>
              </p:nvCxnSpPr>
              <p:spPr>
                <a:xfrm flipV="1">
                  <a:off x="675124" y="1719976"/>
                  <a:ext cx="692520" cy="80108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stCxn id="7" idx="6"/>
                  <a:endCxn id="11" idx="2"/>
                </p:cNvCxnSpPr>
                <p:nvPr/>
              </p:nvCxnSpPr>
              <p:spPr>
                <a:xfrm flipV="1">
                  <a:off x="675124" y="1719976"/>
                  <a:ext cx="692520" cy="26703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>
                  <a:stCxn id="7" idx="6"/>
                  <a:endCxn id="12" idx="2"/>
                </p:cNvCxnSpPr>
                <p:nvPr/>
              </p:nvCxnSpPr>
              <p:spPr>
                <a:xfrm>
                  <a:off x="675124" y="1987006"/>
                  <a:ext cx="692520" cy="26702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>
                  <a:stCxn id="9" idx="6"/>
                  <a:endCxn id="12" idx="2"/>
                </p:cNvCxnSpPr>
                <p:nvPr/>
              </p:nvCxnSpPr>
              <p:spPr>
                <a:xfrm flipV="1">
                  <a:off x="675124" y="2254035"/>
                  <a:ext cx="692520" cy="80109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9" idx="6"/>
                  <a:endCxn id="14" idx="2"/>
                </p:cNvCxnSpPr>
                <p:nvPr/>
              </p:nvCxnSpPr>
              <p:spPr>
                <a:xfrm flipV="1">
                  <a:off x="675124" y="2788095"/>
                  <a:ext cx="692520" cy="26703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8" idx="6"/>
                  <a:endCxn id="14" idx="2"/>
                </p:cNvCxnSpPr>
                <p:nvPr/>
              </p:nvCxnSpPr>
              <p:spPr>
                <a:xfrm>
                  <a:off x="675124" y="2521065"/>
                  <a:ext cx="692520" cy="26703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Oval 5"/>
                <p:cNvSpPr/>
                <p:nvPr/>
              </p:nvSpPr>
              <p:spPr>
                <a:xfrm>
                  <a:off x="315124" y="1272947"/>
                  <a:ext cx="360000" cy="360000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 dirty="0">
                    <a:cs typeface="Arial" pitchFamily="34" charset="0"/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15124" y="1807006"/>
                  <a:ext cx="360000" cy="360000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 dirty="0">
                    <a:cs typeface="Arial" pitchFamily="34" charset="0"/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15124" y="2341065"/>
                  <a:ext cx="360000" cy="360000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 dirty="0">
                    <a:cs typeface="Arial" pitchFamily="34" charset="0"/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315124" y="2875125"/>
                  <a:ext cx="360000" cy="360000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 dirty="0">
                    <a:cs typeface="Arial" pitchFamily="34" charset="0"/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367644" y="1539976"/>
                  <a:ext cx="360000" cy="360000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 dirty="0">
                    <a:cs typeface="Arial" pitchFamily="34" charset="0"/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367644" y="2074035"/>
                  <a:ext cx="360000" cy="360000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 dirty="0">
                    <a:cs typeface="Arial" pitchFamily="34" charset="0"/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367644" y="2608095"/>
                  <a:ext cx="360000" cy="360000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 dirty="0">
                    <a:cs typeface="Arial" pitchFamily="34" charset="0"/>
                  </a:endParaRPr>
                </a:p>
              </p:txBody>
            </p:sp>
          </p:grpSp>
          <p:sp>
            <p:nvSpPr>
              <p:cNvPr id="22" name="Oval 21"/>
              <p:cNvSpPr/>
              <p:nvPr/>
            </p:nvSpPr>
            <p:spPr>
              <a:xfrm>
                <a:off x="2627824" y="2074035"/>
                <a:ext cx="360000" cy="360000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 dirty="0">
                  <a:cs typeface="Arial" pitchFamily="3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5496" y="2070660"/>
                <a:ext cx="360000" cy="360000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 dirty="0">
                  <a:cs typeface="Arial" pitchFamily="34" charset="0"/>
                </a:endParaRPr>
              </a:p>
            </p:txBody>
          </p:sp>
          <p:cxnSp>
            <p:nvCxnSpPr>
              <p:cNvPr id="26" name="Straight Connector 25"/>
              <p:cNvCxnSpPr>
                <a:stCxn id="24" idx="7"/>
                <a:endCxn id="6" idx="2"/>
              </p:cNvCxnSpPr>
              <p:nvPr/>
            </p:nvCxnSpPr>
            <p:spPr>
              <a:xfrm flipV="1">
                <a:off x="342775" y="1452947"/>
                <a:ext cx="476445" cy="670434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24" idx="6"/>
                <a:endCxn id="7" idx="2"/>
              </p:cNvCxnSpPr>
              <p:nvPr/>
            </p:nvCxnSpPr>
            <p:spPr>
              <a:xfrm flipV="1">
                <a:off x="395496" y="1987006"/>
                <a:ext cx="423724" cy="263654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4" idx="6"/>
                <a:endCxn id="8" idx="2"/>
              </p:cNvCxnSpPr>
              <p:nvPr/>
            </p:nvCxnSpPr>
            <p:spPr>
              <a:xfrm>
                <a:off x="395496" y="2250660"/>
                <a:ext cx="423724" cy="270405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4" idx="5"/>
                <a:endCxn id="9" idx="2"/>
              </p:cNvCxnSpPr>
              <p:nvPr/>
            </p:nvCxnSpPr>
            <p:spPr>
              <a:xfrm>
                <a:off x="342775" y="2377939"/>
                <a:ext cx="476445" cy="67718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11" idx="6"/>
                <a:endCxn id="22" idx="1"/>
              </p:cNvCxnSpPr>
              <p:nvPr/>
            </p:nvCxnSpPr>
            <p:spPr>
              <a:xfrm>
                <a:off x="2231740" y="1719976"/>
                <a:ext cx="448805" cy="40678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12" idx="6"/>
                <a:endCxn id="22" idx="2"/>
              </p:cNvCxnSpPr>
              <p:nvPr/>
            </p:nvCxnSpPr>
            <p:spPr>
              <a:xfrm>
                <a:off x="2231740" y="2254035"/>
                <a:ext cx="3960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14" idx="6"/>
                <a:endCxn id="22" idx="3"/>
              </p:cNvCxnSpPr>
              <p:nvPr/>
            </p:nvCxnSpPr>
            <p:spPr>
              <a:xfrm flipV="1">
                <a:off x="2231740" y="2381314"/>
                <a:ext cx="448805" cy="406781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35496" y="1746570"/>
                    <a:ext cx="3609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96" y="1746570"/>
                    <a:ext cx="360933" cy="369332"/>
                  </a:xfrm>
                  <a:prstGeom prst="rect">
                    <a:avLst/>
                  </a:prstGeom>
                  <a:blipFill rotWithShape="1">
                    <a:blip r:embed="rId3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2626891" y="1778639"/>
                    <a:ext cx="34579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6891" y="1778639"/>
                    <a:ext cx="345799" cy="369332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345013" y="726928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5013" y="726928"/>
                  <a:ext cx="377026" cy="369332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286679" y="1035086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679" y="1035086"/>
                  <a:ext cx="377026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34286" y="900056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286" y="900056"/>
                  <a:ext cx="377026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="" xmlns:p14="http://schemas.microsoft.com/office/powerpoint/2010/main" val="416216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5496" y="728700"/>
                <a:ext cx="8784976" cy="6012668"/>
              </a:xfrm>
            </p:spPr>
            <p:txBody>
              <a:bodyPr>
                <a:normAutofit/>
              </a:bodyPr>
              <a:lstStyle/>
              <a:p>
                <a:pPr>
                  <a:tabLst>
                    <a:tab pos="3562350" algn="l"/>
                  </a:tabLst>
                </a:pPr>
                <a:r>
                  <a:rPr lang="he-IL" b="1" dirty="0" smtClean="0">
                    <a:ea typeface="Calibri"/>
                  </a:rPr>
                  <a:t>קלט:</a:t>
                </a:r>
                <a:r>
                  <a:rPr lang="he-IL" dirty="0" smtClean="0">
                    <a:ea typeface="Calibri"/>
                  </a:rPr>
                  <a:t> גרף דו צדדי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𝐺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/>
                            <a:ea typeface="Calibri"/>
                          </a:rPr>
                          <m:t>R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b="1" dirty="0" smtClean="0">
                    <a:ea typeface="Calibri"/>
                  </a:rPr>
                  <a:t>.</a:t>
                </a:r>
              </a:p>
              <a:p>
                <a:pPr>
                  <a:tabLst>
                    <a:tab pos="3562350" algn="l"/>
                  </a:tabLst>
                </a:pPr>
                <a:r>
                  <a:rPr lang="he-IL" b="1" dirty="0" smtClean="0">
                    <a:ea typeface="Calibri"/>
                  </a:rPr>
                  <a:t>פלט:</a:t>
                </a:r>
                <a:r>
                  <a:rPr lang="he-IL" dirty="0" smtClean="0">
                    <a:ea typeface="Calibri"/>
                  </a:rPr>
                  <a:t> שידוך מקסימום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𝑀</m:t>
                    </m:r>
                  </m:oMath>
                </a14:m>
                <a:r>
                  <a:rPr lang="he-IL" b="1" dirty="0" smtClean="0">
                    <a:ea typeface="Calibri"/>
                  </a:rPr>
                  <a:t> </a:t>
                </a:r>
                <a:r>
                  <a:rPr lang="he-IL" dirty="0" smtClean="0">
                    <a:ea typeface="Calibri"/>
                  </a:rPr>
                  <a:t>של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𝐺</m:t>
                    </m:r>
                  </m:oMath>
                </a14:m>
                <a:r>
                  <a:rPr lang="he-IL" dirty="0" smtClean="0">
                    <a:ea typeface="Calibri"/>
                  </a:rPr>
                  <a:t>.</a:t>
                </a:r>
              </a:p>
              <a:p>
                <a:pPr>
                  <a:tabLst>
                    <a:tab pos="3562350" algn="l"/>
                  </a:tabLst>
                </a:pPr>
                <a:endParaRPr lang="he-IL" dirty="0">
                  <a:ea typeface="Calibri"/>
                </a:endParaRPr>
              </a:p>
              <a:p>
                <a:pPr marL="342900" indent="-342900">
                  <a:buFont typeface="+mj-lt"/>
                  <a:buAutoNum type="arabicPeriod"/>
                  <a:tabLst>
                    <a:tab pos="3562350" algn="l"/>
                  </a:tabLst>
                </a:pPr>
                <a:r>
                  <a:rPr lang="he-IL" dirty="0" smtClean="0">
                    <a:ea typeface="Calibri"/>
                  </a:rPr>
                  <a:t>בנה את רשת הזרימה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libri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libri"/>
                              </a:rPr>
                              <m:t>𝐺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libri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𝑡</m:t>
                        </m:r>
                      </m:e>
                    </m:d>
                  </m:oMath>
                </a14:m>
                <a:r>
                  <a:rPr lang="he-IL" dirty="0" smtClean="0">
                    <a:ea typeface="Calibri"/>
                  </a:rPr>
                  <a:t> כפי שהוגדר בשקפים הקודמים.</a:t>
                </a:r>
              </a:p>
              <a:p>
                <a:pPr marL="342900" indent="-342900">
                  <a:buFont typeface="+mj-lt"/>
                  <a:buAutoNum type="arabicPeriod"/>
                  <a:tabLst>
                    <a:tab pos="3562350" algn="l"/>
                  </a:tabLst>
                </a:pPr>
                <a:r>
                  <a:rPr lang="he-IL" dirty="0" smtClean="0">
                    <a:ea typeface="Calibri"/>
                  </a:rPr>
                  <a:t>הרץ את אלגוריתם </a:t>
                </a:r>
                <a:r>
                  <a:rPr lang="en-US" dirty="0" smtClean="0">
                    <a:ea typeface="Calibri"/>
                  </a:rPr>
                  <a:t>Ford-Fulkerson</a:t>
                </a:r>
                <a:r>
                  <a:rPr lang="he-IL" dirty="0" smtClean="0">
                    <a:ea typeface="Calibri"/>
                  </a:rPr>
                  <a:t> לחישוב זרימת מקסימום 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′</m:t>
                        </m:r>
                      </m:sup>
                    </m:sSup>
                  </m:oMath>
                </a14:m>
                <a:r>
                  <a:rPr lang="he-IL" dirty="0" smtClean="0">
                    <a:ea typeface="Calibri"/>
                  </a:rPr>
                  <a:t>.</a:t>
                </a:r>
              </a:p>
              <a:p>
                <a:pPr marL="342900" indent="-342900">
                  <a:buFont typeface="+mj-lt"/>
                  <a:buAutoNum type="arabicPeriod"/>
                  <a:tabLst>
                    <a:tab pos="3562350" algn="l"/>
                  </a:tabLst>
                </a:pPr>
                <a:r>
                  <a:rPr lang="he-IL" dirty="0" smtClean="0">
                    <a:ea typeface="Calibri"/>
                  </a:rPr>
                  <a:t>החזר את הקבוצה: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𝑀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𝑢𝑣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he-IL" dirty="0" smtClean="0">
                    <a:ea typeface="Calibri"/>
                  </a:rPr>
                  <a:t>.</a:t>
                </a:r>
              </a:p>
              <a:p>
                <a:pPr>
                  <a:tabLst>
                    <a:tab pos="3562350" algn="l"/>
                  </a:tabLst>
                </a:pPr>
                <a:endParaRPr lang="he-IL" dirty="0">
                  <a:ea typeface="Calibri"/>
                </a:endParaRPr>
              </a:p>
              <a:p>
                <a:pPr>
                  <a:tabLst>
                    <a:tab pos="3562350" algn="l"/>
                  </a:tabLst>
                </a:pPr>
                <a:r>
                  <a:rPr lang="he-IL" b="1" u="sng" dirty="0" smtClean="0">
                    <a:ea typeface="Calibri"/>
                  </a:rPr>
                  <a:t>נכונות</a:t>
                </a:r>
                <a:r>
                  <a:rPr lang="he-IL" b="1" dirty="0" smtClean="0">
                    <a:ea typeface="Calibri"/>
                  </a:rPr>
                  <a:t>:</a:t>
                </a:r>
                <a:r>
                  <a:rPr lang="he-IL" dirty="0" smtClean="0">
                    <a:ea typeface="Calibri"/>
                  </a:rPr>
                  <a:t> נובעת מטענת העזר.</a:t>
                </a:r>
              </a:p>
              <a:p>
                <a:pPr>
                  <a:tabLst>
                    <a:tab pos="3562350" algn="l"/>
                  </a:tabLst>
                </a:pPr>
                <a:r>
                  <a:rPr lang="he-IL" dirty="0" smtClean="0">
                    <a:ea typeface="Calibri"/>
                  </a:rPr>
                  <a:t>נשים לב שאלגוריתם </a:t>
                </a:r>
                <a:r>
                  <a:rPr lang="en-US" dirty="0" smtClean="0">
                    <a:ea typeface="Calibri"/>
                  </a:rPr>
                  <a:t>Ford-Fulkerson</a:t>
                </a:r>
                <a:r>
                  <a:rPr lang="he-IL" dirty="0" smtClean="0">
                    <a:ea typeface="Calibri"/>
                  </a:rPr>
                  <a:t> מחזיר זרימה בשלמים (</a:t>
                </a:r>
                <a:r>
                  <a:rPr lang="he-IL" dirty="0" err="1" smtClean="0">
                    <a:ea typeface="Calibri"/>
                  </a:rPr>
                  <a:t>הקיבולים</a:t>
                </a:r>
                <a:r>
                  <a:rPr lang="he-IL" dirty="0" smtClean="0">
                    <a:ea typeface="Calibri"/>
                  </a:rPr>
                  <a:t> שלמים).</a:t>
                </a:r>
              </a:p>
              <a:p>
                <a:pPr>
                  <a:tabLst>
                    <a:tab pos="3562350" algn="l"/>
                  </a:tabLst>
                </a:pPr>
                <a:endParaRPr lang="he-IL" dirty="0">
                  <a:ea typeface="Calibri"/>
                </a:endParaRPr>
              </a:p>
              <a:p>
                <a:pPr>
                  <a:tabLst>
                    <a:tab pos="3562350" algn="l"/>
                  </a:tabLst>
                </a:pPr>
                <a:r>
                  <a:rPr lang="he-IL" b="1" u="sng" dirty="0" smtClean="0">
                    <a:ea typeface="Calibri"/>
                  </a:rPr>
                  <a:t>סיבוכיות</a:t>
                </a:r>
                <a:r>
                  <a:rPr lang="he-IL" b="1" dirty="0" smtClean="0">
                    <a:ea typeface="Calibri"/>
                  </a:rPr>
                  <a:t>:</a:t>
                </a:r>
                <a:r>
                  <a:rPr lang="he-IL" dirty="0" smtClean="0">
                    <a:ea typeface="Calibri"/>
                  </a:rPr>
                  <a:t> היות ו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libri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libri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libri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𝑉</m:t>
                        </m:r>
                      </m:e>
                    </m:d>
                  </m:oMath>
                </a14:m>
                <a:r>
                  <a:rPr lang="he-IL" dirty="0" smtClean="0">
                    <a:ea typeface="Calibri"/>
                  </a:rPr>
                  <a:t>, שלב </a:t>
                </a:r>
                <a:r>
                  <a:rPr lang="en-US" dirty="0" smtClean="0">
                    <a:ea typeface="Calibri"/>
                  </a:rPr>
                  <a:t>2</a:t>
                </a:r>
                <a:r>
                  <a:rPr lang="he-IL" dirty="0" smtClean="0">
                    <a:ea typeface="Calibri"/>
                  </a:rPr>
                  <a:t> (השלב הכבד) לוקח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𝐸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  <a:ea typeface="Calibri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libri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libri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libri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𝐸𝑉</m:t>
                        </m:r>
                      </m:e>
                    </m:d>
                  </m:oMath>
                </a14:m>
                <a:r>
                  <a:rPr lang="he-IL" dirty="0" smtClean="0">
                    <a:ea typeface="Calibri"/>
                  </a:rPr>
                  <a:t>.</a:t>
                </a:r>
              </a:p>
              <a:p>
                <a:pPr marL="342900" indent="-342900">
                  <a:buFont typeface="+mj-lt"/>
                  <a:buAutoNum type="arabicPeriod"/>
                  <a:tabLst>
                    <a:tab pos="3562350" algn="l"/>
                  </a:tabLst>
                </a:pPr>
                <a:endParaRPr lang="he-IL" dirty="0" smtClean="0">
                  <a:ea typeface="Calibri"/>
                </a:endParaRPr>
              </a:p>
              <a:p>
                <a:pPr marL="342900" indent="-342900">
                  <a:buFont typeface="+mj-lt"/>
                  <a:buAutoNum type="arabicPeriod"/>
                  <a:tabLst>
                    <a:tab pos="3562350" algn="l"/>
                  </a:tabLst>
                </a:pPr>
                <a:endParaRPr lang="he-IL" dirty="0">
                  <a:ea typeface="Calibri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5496" y="728700"/>
                <a:ext cx="8784976" cy="6012668"/>
              </a:xfrm>
              <a:blipFill rotWithShape="1">
                <a:blip r:embed="rId2" cstate="print"/>
                <a:stretch>
                  <a:fillRect r="-62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215872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166254" y="1170000"/>
                <a:ext cx="8664545" cy="5209200"/>
              </a:xfrm>
            </p:spPr>
            <p:txBody>
              <a:bodyPr>
                <a:normAutofit/>
              </a:bodyPr>
              <a:lstStyle/>
              <a:p>
                <a:pPr lvl="0">
                  <a:lnSpc>
                    <a:spcPct val="135000"/>
                  </a:lnSpc>
                </a:pPr>
                <a:r>
                  <a:rPr lang="he-IL" dirty="0">
                    <a:solidFill>
                      <a:prstClr val="black"/>
                    </a:solidFill>
                  </a:rPr>
                  <a:t>ערך (עוצמת) הזרימה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he-IL" dirty="0">
                    <a:solidFill>
                      <a:prstClr val="black"/>
                    </a:solidFill>
                  </a:rPr>
                  <a:t> מוגדר להיות סכום הזרימה שיוצאת מ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he-IL" sz="1600" b="1" dirty="0">
                    <a:solidFill>
                      <a:srgbClr val="000099"/>
                    </a:solidFill>
                  </a:rPr>
                  <a:t>.</a:t>
                </a: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:r>
                  <a:rPr lang="he-IL" sz="1600" b="1" dirty="0">
                    <a:solidFill>
                      <a:srgbClr val="000099"/>
                    </a:solidFill>
                  </a:rPr>
                  <a:t>משפט:</a:t>
                </a:r>
                <a:r>
                  <a:rPr lang="he-IL" sz="1600" dirty="0">
                    <a:solidFill>
                      <a:srgbClr val="000099"/>
                    </a:solidFill>
                  </a:rPr>
                  <a:t> ערך הזרימה = סכום הזרימה שנכנסת ל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.</a:t>
                </a:r>
                <a:endParaRPr lang="he-IL" sz="16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166254" y="1170000"/>
                <a:ext cx="8664545" cy="5209200"/>
              </a:xfrm>
              <a:blipFill rotWithShape="1">
                <a:blip r:embed="rId3" cstate="print"/>
                <a:stretch>
                  <a:fillRect r="-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זרימת מקסימלית</a:t>
            </a:r>
            <a:endParaRPr lang="he-IL" dirty="0"/>
          </a:p>
        </p:txBody>
      </p:sp>
      <p:grpSp>
        <p:nvGrpSpPr>
          <p:cNvPr id="7" name="Group 6"/>
          <p:cNvGrpSpPr/>
          <p:nvPr/>
        </p:nvGrpSpPr>
        <p:grpSpPr>
          <a:xfrm>
            <a:off x="2239115" y="3933056"/>
            <a:ext cx="4680000" cy="2601610"/>
            <a:chOff x="395536" y="3923454"/>
            <a:chExt cx="4680000" cy="2601610"/>
          </a:xfrm>
        </p:grpSpPr>
        <p:sp>
          <p:nvSpPr>
            <p:cNvPr id="8" name="Oval 7"/>
            <p:cNvSpPr/>
            <p:nvPr/>
          </p:nvSpPr>
          <p:spPr>
            <a:xfrm>
              <a:off x="395536" y="508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cs typeface="Arial" pitchFamily="34" charset="0"/>
                </a:rPr>
                <a:t>s</a:t>
              </a:r>
              <a:endParaRPr lang="en-US" sz="1200" b="1" dirty="0"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475536" y="400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475536" y="616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635536" y="400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635536" y="616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555536" y="508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715536" y="508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cs typeface="Arial" pitchFamily="34" charset="0"/>
                </a:rPr>
                <a:t>t</a:t>
              </a:r>
            </a:p>
          </p:txBody>
        </p:sp>
        <p:cxnSp>
          <p:nvCxnSpPr>
            <p:cNvPr id="15" name="Straight Arrow Connector 14"/>
            <p:cNvCxnSpPr>
              <a:stCxn id="8" idx="7"/>
              <a:endCxn id="9" idx="3"/>
            </p:cNvCxnSpPr>
            <p:nvPr/>
          </p:nvCxnSpPr>
          <p:spPr>
            <a:xfrm flipV="1">
              <a:off x="702815" y="431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5"/>
              <a:endCxn id="10" idx="1"/>
            </p:cNvCxnSpPr>
            <p:nvPr/>
          </p:nvCxnSpPr>
          <p:spPr>
            <a:xfrm>
              <a:off x="702815" y="539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6"/>
              <a:endCxn id="11" idx="2"/>
            </p:cNvCxnSpPr>
            <p:nvPr/>
          </p:nvCxnSpPr>
          <p:spPr>
            <a:xfrm>
              <a:off x="1835536" y="4185064"/>
              <a:ext cx="180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5"/>
              <a:endCxn id="13" idx="1"/>
            </p:cNvCxnSpPr>
            <p:nvPr/>
          </p:nvCxnSpPr>
          <p:spPr>
            <a:xfrm>
              <a:off x="1782815" y="431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0" idx="7"/>
              <a:endCxn id="13" idx="3"/>
            </p:cNvCxnSpPr>
            <p:nvPr/>
          </p:nvCxnSpPr>
          <p:spPr>
            <a:xfrm flipV="1">
              <a:off x="1782815" y="539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7"/>
              <a:endCxn id="11" idx="3"/>
            </p:cNvCxnSpPr>
            <p:nvPr/>
          </p:nvCxnSpPr>
          <p:spPr>
            <a:xfrm flipV="1">
              <a:off x="2862815" y="431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5"/>
              <a:endCxn id="14" idx="1"/>
            </p:cNvCxnSpPr>
            <p:nvPr/>
          </p:nvCxnSpPr>
          <p:spPr>
            <a:xfrm>
              <a:off x="3942815" y="431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2" idx="7"/>
              <a:endCxn id="14" idx="3"/>
            </p:cNvCxnSpPr>
            <p:nvPr/>
          </p:nvCxnSpPr>
          <p:spPr>
            <a:xfrm flipV="1">
              <a:off x="3942815" y="539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4"/>
              <a:endCxn id="12" idx="0"/>
            </p:cNvCxnSpPr>
            <p:nvPr/>
          </p:nvCxnSpPr>
          <p:spPr>
            <a:xfrm>
              <a:off x="3815536" y="4365064"/>
              <a:ext cx="0" cy="1800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6"/>
              <a:endCxn id="12" idx="2"/>
            </p:cNvCxnSpPr>
            <p:nvPr/>
          </p:nvCxnSpPr>
          <p:spPr>
            <a:xfrm>
              <a:off x="1835536" y="6345064"/>
              <a:ext cx="180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 rot="-2700000">
                  <a:off x="676084" y="4558243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-2700000">
                  <a:off x="676084" y="4558243"/>
                  <a:ext cx="591829" cy="246221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 rot="18900000">
                  <a:off x="1812314" y="5605049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00000">
                  <a:off x="1812314" y="5605049"/>
                  <a:ext cx="591829" cy="246221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8" name="TextBox 27"/>
                <p:cNvSpPr txBox="1"/>
                <p:nvPr/>
              </p:nvSpPr>
              <p:spPr>
                <a:xfrm rot="-2700000">
                  <a:off x="2881177" y="4557845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-2700000">
                  <a:off x="2881177" y="4557845"/>
                  <a:ext cx="591829" cy="246221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 rot="-2700000">
                  <a:off x="3963192" y="5638243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-2700000">
                  <a:off x="3963192" y="5638243"/>
                  <a:ext cx="591829" cy="246221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491462" y="3923454"/>
                  <a:ext cx="521297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1462" y="3923454"/>
                  <a:ext cx="521297" cy="246221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491462" y="6101827"/>
                  <a:ext cx="521297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1462" y="6101827"/>
                  <a:ext cx="521297" cy="246221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>
              <a:stCxn id="9" idx="4"/>
              <a:endCxn id="10" idx="0"/>
            </p:cNvCxnSpPr>
            <p:nvPr/>
          </p:nvCxnSpPr>
          <p:spPr>
            <a:xfrm>
              <a:off x="1655536" y="4365064"/>
              <a:ext cx="0" cy="1800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3" name="TextBox 32"/>
                <p:cNvSpPr txBox="1"/>
                <p:nvPr/>
              </p:nvSpPr>
              <p:spPr>
                <a:xfrm rot="2700000">
                  <a:off x="2040038" y="4539193"/>
                  <a:ext cx="521297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2040038" y="4539193"/>
                  <a:ext cx="521297" cy="246221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4" name="TextBox 33"/>
                <p:cNvSpPr txBox="1"/>
                <p:nvPr/>
              </p:nvSpPr>
              <p:spPr>
                <a:xfrm rot="2700000">
                  <a:off x="4183823" y="4511422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12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4183823" y="4511422"/>
                  <a:ext cx="591829" cy="246221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5" name="TextBox 34"/>
                <p:cNvSpPr txBox="1"/>
                <p:nvPr/>
              </p:nvSpPr>
              <p:spPr>
                <a:xfrm rot="5400000">
                  <a:off x="1497847" y="5107493"/>
                  <a:ext cx="554446" cy="26161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100" b="0" i="1" smtClean="0">
                            <a:latin typeface="Cambria Math"/>
                          </a:rPr>
                          <m:t>=</m:t>
                        </m:r>
                        <m:r>
                          <a:rPr lang="en-US" sz="1100" b="0" i="1" smtClean="0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he-IL" sz="1100" dirty="0"/>
                </a:p>
              </p:txBody>
            </p:sp>
          </mc:Choice>
          <mc:Fallback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497847" y="5107493"/>
                  <a:ext cx="554446" cy="261610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6" name="TextBox 35"/>
                <p:cNvSpPr txBox="1"/>
                <p:nvPr/>
              </p:nvSpPr>
              <p:spPr>
                <a:xfrm rot="5400000">
                  <a:off x="3665592" y="5134259"/>
                  <a:ext cx="554446" cy="26161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100" b="0" i="1" smtClean="0">
                            <a:latin typeface="Cambria Math"/>
                          </a:rPr>
                          <m:t>=</m:t>
                        </m:r>
                        <m:r>
                          <a:rPr lang="en-US" sz="1100" b="0" i="1" smtClean="0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he-IL" sz="1100" dirty="0"/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665592" y="5134259"/>
                  <a:ext cx="554446" cy="261610"/>
                </a:xfrm>
                <a:prstGeom prst="rect">
                  <a:avLst/>
                </a:prstGeom>
                <a:blipFill rotWithShape="1">
                  <a:blip r:embed="rId1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7" name="TextBox 36"/>
                <p:cNvSpPr txBox="1"/>
                <p:nvPr/>
              </p:nvSpPr>
              <p:spPr>
                <a:xfrm rot="2700000">
                  <a:off x="883327" y="5605049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15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883327" y="5605049"/>
                  <a:ext cx="591829" cy="246221"/>
                </a:xfrm>
                <a:prstGeom prst="rect">
                  <a:avLst/>
                </a:prstGeom>
                <a:blipFill rotWithShape="1">
                  <a:blip r:embed="rId1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="" xmlns:p14="http://schemas.microsoft.com/office/powerpoint/2010/main" val="20086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166254" y="1170000"/>
                <a:ext cx="8664545" cy="5209200"/>
              </a:xfrm>
            </p:spPr>
            <p:txBody>
              <a:bodyPr>
                <a:normAutofit/>
              </a:bodyPr>
              <a:lstStyle/>
              <a:p>
                <a:pPr lvl="0">
                  <a:lnSpc>
                    <a:spcPct val="135000"/>
                  </a:lnSpc>
                </a:pPr>
                <a:r>
                  <a:rPr lang="he-IL" dirty="0">
                    <a:solidFill>
                      <a:prstClr val="black"/>
                    </a:solidFill>
                  </a:rPr>
                  <a:t>ערך (עוצמת) הזרימה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he-IL" dirty="0">
                    <a:solidFill>
                      <a:prstClr val="black"/>
                    </a:solidFill>
                  </a:rPr>
                  <a:t> מוגדר להיות סכום הזרימה שיוצאת מ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he-IL" sz="1600" b="1" dirty="0">
                    <a:solidFill>
                      <a:srgbClr val="000099"/>
                    </a:solidFill>
                  </a:rPr>
                  <a:t>.</a:t>
                </a: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:r>
                  <a:rPr lang="he-IL" sz="1600" b="1" dirty="0">
                    <a:solidFill>
                      <a:srgbClr val="000099"/>
                    </a:solidFill>
                  </a:rPr>
                  <a:t>משפט:</a:t>
                </a:r>
                <a:r>
                  <a:rPr lang="he-IL" sz="1600" dirty="0">
                    <a:solidFill>
                      <a:srgbClr val="000099"/>
                    </a:solidFill>
                  </a:rPr>
                  <a:t> ערך הזרימה = סכום הזרימה שנכנסת ל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.</a:t>
                </a:r>
              </a:p>
              <a:p>
                <a:pPr lvl="0">
                  <a:lnSpc>
                    <a:spcPct val="135000"/>
                  </a:lnSpc>
                </a:pPr>
                <a:endParaRPr lang="he-IL" dirty="0" smtClean="0">
                  <a:solidFill>
                    <a:srgbClr val="000099"/>
                  </a:solidFill>
                </a:endParaRPr>
              </a:p>
              <a:p>
                <a:pPr lvl="0">
                  <a:lnSpc>
                    <a:spcPct val="135000"/>
                  </a:lnSpc>
                </a:pPr>
                <a:r>
                  <a:rPr lang="he-IL" dirty="0">
                    <a:solidFill>
                      <a:prstClr val="black"/>
                    </a:solidFill>
                  </a:rPr>
                  <a:t>הרשת השיורית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he-IL" dirty="0">
                    <a:solidFill>
                      <a:prstClr val="black"/>
                    </a:solidFill>
                  </a:rPr>
                  <a:t> מתארת את הזרימה שניתן להעביר ברשת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he-IL" dirty="0">
                    <a:solidFill>
                      <a:prstClr val="black"/>
                    </a:solidFill>
                  </a:rPr>
                  <a:t>, ביחס לזרימה קיימת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he-IL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:r>
                  <a:rPr lang="he-IL" sz="1600" b="1" dirty="0">
                    <a:solidFill>
                      <a:srgbClr val="000099"/>
                    </a:solidFill>
                  </a:rPr>
                  <a:t>משפט:</a:t>
                </a:r>
                <a:r>
                  <a:rPr lang="he-IL" sz="1600" dirty="0">
                    <a:solidFill>
                      <a:srgbClr val="000099"/>
                    </a:solidFill>
                  </a:rPr>
                  <a:t> </a:t>
                </a:r>
                <a:r>
                  <a:rPr lang="he-IL" sz="1600" dirty="0">
                    <a:solidFill>
                      <a:srgbClr val="000099"/>
                    </a:solidFill>
                  </a:rPr>
                  <a:t>אם אין מסלול מ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ל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ברשת השיורית, אזי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אופטימלית</a:t>
                </a:r>
                <a:r>
                  <a:rPr lang="he-IL" sz="1600" dirty="0" smtClean="0">
                    <a:solidFill>
                      <a:srgbClr val="000099"/>
                    </a:solidFill>
                  </a:rPr>
                  <a:t>.</a:t>
                </a:r>
                <a:endParaRPr lang="he-IL" sz="16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166254" y="1170000"/>
                <a:ext cx="8664545" cy="5209200"/>
              </a:xfrm>
              <a:blipFill rotWithShape="1">
                <a:blip r:embed="rId3" cstate="print"/>
                <a:stretch>
                  <a:fillRect r="-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זרימת מקסימלית</a:t>
            </a:r>
            <a:endParaRPr lang="he-IL" dirty="0"/>
          </a:p>
        </p:txBody>
      </p:sp>
      <p:grpSp>
        <p:nvGrpSpPr>
          <p:cNvPr id="4" name="Group 3"/>
          <p:cNvGrpSpPr/>
          <p:nvPr/>
        </p:nvGrpSpPr>
        <p:grpSpPr>
          <a:xfrm>
            <a:off x="2239115" y="3933259"/>
            <a:ext cx="4680000" cy="2601610"/>
            <a:chOff x="2239115" y="3851726"/>
            <a:chExt cx="4680000" cy="2601610"/>
          </a:xfrm>
        </p:grpSpPr>
        <p:grpSp>
          <p:nvGrpSpPr>
            <p:cNvPr id="38" name="Group 37"/>
            <p:cNvGrpSpPr/>
            <p:nvPr/>
          </p:nvGrpSpPr>
          <p:grpSpPr>
            <a:xfrm>
              <a:off x="2239115" y="3851726"/>
              <a:ext cx="4680000" cy="2601610"/>
              <a:chOff x="395536" y="3923454"/>
              <a:chExt cx="4680000" cy="260161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95536" y="5085064"/>
                <a:ext cx="360000" cy="360000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 dirty="0" smtClean="0">
                    <a:cs typeface="Arial" pitchFamily="34" charset="0"/>
                  </a:rPr>
                  <a:t>s</a:t>
                </a:r>
                <a:endParaRPr lang="en-US" sz="1200" b="1" dirty="0">
                  <a:cs typeface="Arial" pitchFamily="34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475536" y="4005064"/>
                <a:ext cx="360000" cy="360000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 dirty="0">
                  <a:cs typeface="Arial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475536" y="6165064"/>
                <a:ext cx="360000" cy="360000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 dirty="0">
                  <a:cs typeface="Arial" pitchFamily="34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635536" y="4005064"/>
                <a:ext cx="360000" cy="360000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 dirty="0">
                  <a:cs typeface="Arial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635536" y="6165064"/>
                <a:ext cx="360000" cy="360000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 dirty="0">
                  <a:cs typeface="Arial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555536" y="5085064"/>
                <a:ext cx="360000" cy="360000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 dirty="0">
                  <a:cs typeface="Arial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715536" y="5085064"/>
                <a:ext cx="360000" cy="360000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 dirty="0">
                    <a:cs typeface="Arial" pitchFamily="34" charset="0"/>
                  </a:rPr>
                  <a:t>t</a:t>
                </a:r>
              </a:p>
            </p:txBody>
          </p:sp>
          <p:cxnSp>
            <p:nvCxnSpPr>
              <p:cNvPr id="46" name="Straight Arrow Connector 45"/>
              <p:cNvCxnSpPr>
                <a:stCxn id="40" idx="6"/>
                <a:endCxn id="42" idx="2"/>
              </p:cNvCxnSpPr>
              <p:nvPr/>
            </p:nvCxnSpPr>
            <p:spPr>
              <a:xfrm>
                <a:off x="1835536" y="4185064"/>
                <a:ext cx="180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sm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40" idx="5"/>
                <a:endCxn id="44" idx="1"/>
              </p:cNvCxnSpPr>
              <p:nvPr/>
            </p:nvCxnSpPr>
            <p:spPr>
              <a:xfrm>
                <a:off x="1782815" y="4312343"/>
                <a:ext cx="825442" cy="82544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sm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4" idx="7"/>
                <a:endCxn id="42" idx="3"/>
              </p:cNvCxnSpPr>
              <p:nvPr/>
            </p:nvCxnSpPr>
            <p:spPr>
              <a:xfrm flipV="1">
                <a:off x="2862815" y="4312343"/>
                <a:ext cx="825442" cy="82544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sm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42" idx="5"/>
                <a:endCxn id="45" idx="1"/>
              </p:cNvCxnSpPr>
              <p:nvPr/>
            </p:nvCxnSpPr>
            <p:spPr>
              <a:xfrm>
                <a:off x="3942815" y="4312343"/>
                <a:ext cx="825442" cy="82544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sm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43" idx="7"/>
                <a:endCxn id="45" idx="3"/>
              </p:cNvCxnSpPr>
              <p:nvPr/>
            </p:nvCxnSpPr>
            <p:spPr>
              <a:xfrm flipV="1">
                <a:off x="3942815" y="5392343"/>
                <a:ext cx="825442" cy="82544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42" idx="4"/>
                <a:endCxn id="43" idx="0"/>
              </p:cNvCxnSpPr>
              <p:nvPr/>
            </p:nvCxnSpPr>
            <p:spPr>
              <a:xfrm>
                <a:off x="3815536" y="4365064"/>
                <a:ext cx="0" cy="180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41" idx="6"/>
                <a:endCxn id="43" idx="2"/>
              </p:cNvCxnSpPr>
              <p:nvPr/>
            </p:nvCxnSpPr>
            <p:spPr>
              <a:xfrm>
                <a:off x="1835536" y="6345064"/>
                <a:ext cx="180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53" name="TextBox 52"/>
                  <p:cNvSpPr txBox="1"/>
                  <p:nvPr/>
                </p:nvSpPr>
                <p:spPr>
                  <a:xfrm rot="18900000">
                    <a:off x="696559" y="4490785"/>
                    <a:ext cx="494558" cy="258532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</m:oMath>
                    </a14:m>
                    <a:r>
                      <a:rPr lang="en-US" sz="1000" dirty="0" smtClean="0"/>
                      <a:t>4</a:t>
                    </a:r>
                    <a:endParaRPr lang="he-IL" sz="1000" dirty="0"/>
                  </a:p>
                </p:txBody>
              </p:sp>
            </mc:Choice>
            <mc:Fallback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900000">
                    <a:off x="696559" y="4490785"/>
                    <a:ext cx="494558" cy="258532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 r="-2273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 rot="18900000">
                    <a:off x="2856683" y="4551690"/>
                    <a:ext cx="640816" cy="258532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10</m:t>
                          </m:r>
                        </m:oMath>
                      </m:oMathPara>
                    </a14:m>
                    <a:endParaRPr lang="he-IL" sz="1000" dirty="0"/>
                  </a:p>
                </p:txBody>
              </p:sp>
            </mc:Choice>
            <mc:Fallback>
              <p:sp>
                <p:nvSpPr>
                  <p:cNvPr id="92" name="TextBox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900000">
                    <a:off x="2856683" y="4551690"/>
                    <a:ext cx="640816" cy="258532"/>
                  </a:xfrm>
                  <a:prstGeom prst="rect">
                    <a:avLst/>
                  </a:prstGeom>
                  <a:blipFill rotWithShape="1">
                    <a:blip r:embed="rId5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55" name="TextBox 54"/>
                  <p:cNvSpPr txBox="1"/>
                  <p:nvPr/>
                </p:nvSpPr>
                <p:spPr>
                  <a:xfrm rot="18900000">
                    <a:off x="3938698" y="5632088"/>
                    <a:ext cx="640816" cy="258532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10</m:t>
                          </m:r>
                        </m:oMath>
                      </m:oMathPara>
                    </a14:m>
                    <a:endParaRPr lang="he-IL" sz="1000" dirty="0"/>
                  </a:p>
                </p:txBody>
              </p:sp>
            </mc:Choice>
            <mc:Fallback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900000">
                    <a:off x="3938698" y="5632088"/>
                    <a:ext cx="640816" cy="258532"/>
                  </a:xfrm>
                  <a:prstGeom prst="rect">
                    <a:avLst/>
                  </a:prstGeom>
                  <a:blipFill rotWithShape="1">
                    <a:blip r:embed="rId6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2442475" y="3923454"/>
                    <a:ext cx="570284" cy="258532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2</m:t>
                          </m:r>
                        </m:oMath>
                      </m:oMathPara>
                    </a14:m>
                    <a:endParaRPr lang="he-IL" sz="1000" dirty="0"/>
                  </a:p>
                </p:txBody>
              </p:sp>
            </mc:Choice>
            <mc:Fallback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2475" y="3923454"/>
                    <a:ext cx="570284" cy="258532"/>
                  </a:xfrm>
                  <a:prstGeom prst="rect">
                    <a:avLst/>
                  </a:prstGeom>
                  <a:blipFill rotWithShape="1">
                    <a:blip r:embed="rId7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2442475" y="6101827"/>
                    <a:ext cx="570284" cy="258532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3</m:t>
                          </m:r>
                        </m:oMath>
                      </m:oMathPara>
                    </a14:m>
                    <a:endParaRPr lang="he-IL" sz="1000" dirty="0"/>
                  </a:p>
                </p:txBody>
              </p:sp>
            </mc:Choice>
            <mc:Fallback>
              <p:sp>
                <p:nvSpPr>
                  <p:cNvPr id="95" name="TextBox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2475" y="6101827"/>
                    <a:ext cx="570284" cy="258532"/>
                  </a:xfrm>
                  <a:prstGeom prst="rect">
                    <a:avLst/>
                  </a:prstGeom>
                  <a:blipFill rotWithShape="1">
                    <a:blip r:embed="rId8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Straight Arrow Connector 57"/>
              <p:cNvCxnSpPr>
                <a:stCxn id="40" idx="4"/>
                <a:endCxn id="41" idx="0"/>
              </p:cNvCxnSpPr>
              <p:nvPr/>
            </p:nvCxnSpPr>
            <p:spPr>
              <a:xfrm>
                <a:off x="1655536" y="4365064"/>
                <a:ext cx="0" cy="180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59" name="TextBox 58"/>
                  <p:cNvSpPr txBox="1"/>
                  <p:nvPr/>
                </p:nvSpPr>
                <p:spPr>
                  <a:xfrm rot="2700000">
                    <a:off x="2015544" y="4533038"/>
                    <a:ext cx="570284" cy="258532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4</m:t>
                          </m:r>
                        </m:oMath>
                      </m:oMathPara>
                    </a14:m>
                    <a:endParaRPr lang="he-IL" sz="1000" dirty="0"/>
                  </a:p>
                </p:txBody>
              </p:sp>
            </mc:Choice>
            <mc:Fallback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700000">
                    <a:off x="2015544" y="4533038"/>
                    <a:ext cx="570284" cy="258532"/>
                  </a:xfrm>
                  <a:prstGeom prst="rect">
                    <a:avLst/>
                  </a:prstGeom>
                  <a:blipFill rotWithShape="1">
                    <a:blip r:embed="rId9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60" name="TextBox 59"/>
                  <p:cNvSpPr txBox="1"/>
                  <p:nvPr/>
                </p:nvSpPr>
                <p:spPr>
                  <a:xfrm rot="2700000">
                    <a:off x="4159329" y="4505267"/>
                    <a:ext cx="640816" cy="258532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12</m:t>
                          </m:r>
                        </m:oMath>
                      </m:oMathPara>
                    </a14:m>
                    <a:endParaRPr lang="he-IL" sz="1000" dirty="0"/>
                  </a:p>
                </p:txBody>
              </p:sp>
            </mc:Choice>
            <mc:Fallback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700000">
                    <a:off x="4159329" y="4505267"/>
                    <a:ext cx="640816" cy="258532"/>
                  </a:xfrm>
                  <a:prstGeom prst="rect">
                    <a:avLst/>
                  </a:prstGeom>
                  <a:blipFill rotWithShape="1">
                    <a:blip r:embed="rId10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61" name="TextBox 60"/>
                  <p:cNvSpPr txBox="1"/>
                  <p:nvPr/>
                </p:nvSpPr>
                <p:spPr>
                  <a:xfrm rot="5400000">
                    <a:off x="1470532" y="5100728"/>
                    <a:ext cx="609076" cy="275140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100" b="0" i="1" smtClean="0">
                              <a:latin typeface="Cambria Math"/>
                            </a:rPr>
                            <m:t>5</m:t>
                          </m:r>
                        </m:oMath>
                      </m:oMathPara>
                    </a14:m>
                    <a:endParaRPr lang="he-IL" sz="1100" dirty="0"/>
                  </a:p>
                </p:txBody>
              </p:sp>
            </mc:Choice>
            <mc:Fallback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1470532" y="5100728"/>
                    <a:ext cx="609076" cy="275140"/>
                  </a:xfrm>
                  <a:prstGeom prst="rect">
                    <a:avLst/>
                  </a:prstGeom>
                  <a:blipFill rotWithShape="1">
                    <a:blip r:embed="rId11" cstate="print"/>
                    <a:stretch>
                      <a:fillRect l="-2222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 rot="5400000">
                    <a:off x="3638277" y="5127494"/>
                    <a:ext cx="609076" cy="275140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100" b="0" i="1" smtClean="0">
                              <a:latin typeface="Cambria Math"/>
                            </a:rPr>
                            <m:t>5</m:t>
                          </m:r>
                        </m:oMath>
                      </m:oMathPara>
                    </a14:m>
                    <a:endParaRPr lang="he-IL" sz="1100" dirty="0"/>
                  </a:p>
                </p:txBody>
              </p:sp>
            </mc:Choice>
            <mc:Fallback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3638277" y="5127494"/>
                    <a:ext cx="609076" cy="275140"/>
                  </a:xfrm>
                  <a:prstGeom prst="rect">
                    <a:avLst/>
                  </a:prstGeom>
                  <a:blipFill rotWithShape="1">
                    <a:blip r:embed="rId12" cstate="print"/>
                    <a:stretch>
                      <a:fillRect l="-2222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63" name="TextBox 62"/>
                  <p:cNvSpPr txBox="1"/>
                  <p:nvPr/>
                </p:nvSpPr>
                <p:spPr>
                  <a:xfrm rot="2700000">
                    <a:off x="916413" y="5537059"/>
                    <a:ext cx="570284" cy="258532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9</m:t>
                          </m:r>
                        </m:oMath>
                      </m:oMathPara>
                    </a14:m>
                    <a:endParaRPr lang="he-IL" sz="1000" dirty="0"/>
                  </a:p>
                </p:txBody>
              </p:sp>
            </mc:Choice>
            <mc:Fallback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700000">
                    <a:off x="916413" y="5537059"/>
                    <a:ext cx="570284" cy="258532"/>
                  </a:xfrm>
                  <a:prstGeom prst="rect">
                    <a:avLst/>
                  </a:prstGeom>
                  <a:blipFill rotWithShape="1">
                    <a:blip r:embed="rId13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64" name="TextBox 63"/>
                <p:cNvSpPr txBox="1"/>
                <p:nvPr/>
              </p:nvSpPr>
              <p:spPr>
                <a:xfrm rot="2700000">
                  <a:off x="2548098" y="5704711"/>
                  <a:ext cx="570284" cy="2585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2548098" y="5704711"/>
                  <a:ext cx="570284" cy="258532"/>
                </a:xfrm>
                <a:prstGeom prst="rect">
                  <a:avLst/>
                </a:prstGeom>
                <a:blipFill rotWithShape="1">
                  <a:blip r:embed="rId1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Freeform 64"/>
            <p:cNvSpPr/>
            <p:nvPr/>
          </p:nvSpPr>
          <p:spPr>
            <a:xfrm>
              <a:off x="2505075" y="4191000"/>
              <a:ext cx="828675" cy="828675"/>
            </a:xfrm>
            <a:custGeom>
              <a:avLst/>
              <a:gdLst>
                <a:gd name="connsiteX0" fmla="*/ 0 w 828675"/>
                <a:gd name="connsiteY0" fmla="*/ 828675 h 828675"/>
                <a:gd name="connsiteX1" fmla="*/ 828675 w 828675"/>
                <a:gd name="connsiteY1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675" h="828675">
                  <a:moveTo>
                    <a:pt x="0" y="828675"/>
                  </a:moveTo>
                  <a:lnTo>
                    <a:pt x="828675" y="0"/>
                  </a:ln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6" name="Freeform 65"/>
            <p:cNvSpPr/>
            <p:nvPr/>
          </p:nvSpPr>
          <p:spPr>
            <a:xfrm flipH="1" flipV="1">
              <a:off x="2569085" y="4285378"/>
              <a:ext cx="828675" cy="828675"/>
            </a:xfrm>
            <a:custGeom>
              <a:avLst/>
              <a:gdLst>
                <a:gd name="connsiteX0" fmla="*/ 0 w 828675"/>
                <a:gd name="connsiteY0" fmla="*/ 828675 h 828675"/>
                <a:gd name="connsiteX1" fmla="*/ 828675 w 828675"/>
                <a:gd name="connsiteY1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675" h="828675">
                  <a:moveTo>
                    <a:pt x="0" y="828675"/>
                  </a:moveTo>
                  <a:lnTo>
                    <a:pt x="828675" y="0"/>
                  </a:ln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67" name="TextBox 66"/>
                <p:cNvSpPr txBox="1"/>
                <p:nvPr/>
              </p:nvSpPr>
              <p:spPr>
                <a:xfrm rot="18900000">
                  <a:off x="3909227" y="5708208"/>
                  <a:ext cx="570284" cy="2585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0" smtClean="0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00000">
                  <a:off x="3909227" y="5708208"/>
                  <a:ext cx="570284" cy="258532"/>
                </a:xfrm>
                <a:prstGeom prst="rect">
                  <a:avLst/>
                </a:prstGeom>
                <a:blipFill rotWithShape="1">
                  <a:blip r:embed="rId1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Freeform 67"/>
            <p:cNvSpPr/>
            <p:nvPr/>
          </p:nvSpPr>
          <p:spPr>
            <a:xfrm>
              <a:off x="3606459" y="5281741"/>
              <a:ext cx="828675" cy="828675"/>
            </a:xfrm>
            <a:custGeom>
              <a:avLst/>
              <a:gdLst>
                <a:gd name="connsiteX0" fmla="*/ 0 w 828675"/>
                <a:gd name="connsiteY0" fmla="*/ 828675 h 828675"/>
                <a:gd name="connsiteX1" fmla="*/ 828675 w 828675"/>
                <a:gd name="connsiteY1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675" h="828675">
                  <a:moveTo>
                    <a:pt x="0" y="828675"/>
                  </a:moveTo>
                  <a:lnTo>
                    <a:pt x="828675" y="0"/>
                  </a:ln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9" name="Freeform 68"/>
            <p:cNvSpPr/>
            <p:nvPr/>
          </p:nvSpPr>
          <p:spPr>
            <a:xfrm flipH="1" flipV="1">
              <a:off x="3670469" y="5376119"/>
              <a:ext cx="828675" cy="828675"/>
            </a:xfrm>
            <a:custGeom>
              <a:avLst/>
              <a:gdLst>
                <a:gd name="connsiteX0" fmla="*/ 0 w 828675"/>
                <a:gd name="connsiteY0" fmla="*/ 828675 h 828675"/>
                <a:gd name="connsiteX1" fmla="*/ 828675 w 828675"/>
                <a:gd name="connsiteY1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675" h="828675">
                  <a:moveTo>
                    <a:pt x="0" y="828675"/>
                  </a:moveTo>
                  <a:lnTo>
                    <a:pt x="828675" y="0"/>
                  </a:ln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70" name="TextBox 69"/>
                <p:cNvSpPr txBox="1"/>
                <p:nvPr/>
              </p:nvSpPr>
              <p:spPr>
                <a:xfrm rot="18900000">
                  <a:off x="3698094" y="5513110"/>
                  <a:ext cx="494558" cy="2585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1000" b="0" i="1" smtClean="0">
                          <a:latin typeface="Cambria Math"/>
                        </a:rPr>
                        <m:t>=</m:t>
                      </m:r>
                    </m:oMath>
                  </a14:m>
                  <a:r>
                    <a:rPr lang="en-US" sz="1000" dirty="0" smtClean="0"/>
                    <a:t>4</a:t>
                  </a:r>
                  <a:endParaRPr lang="he-IL" sz="1000" dirty="0"/>
                </a:p>
              </p:txBody>
            </p:sp>
          </mc:Choice>
          <mc:Fallback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00000">
                  <a:off x="3698094" y="5513110"/>
                  <a:ext cx="494558" cy="258532"/>
                </a:xfrm>
                <a:prstGeom prst="rect">
                  <a:avLst/>
                </a:prstGeom>
                <a:blipFill rotWithShape="1">
                  <a:blip r:embed="rId16" cstate="print"/>
                  <a:stretch>
                    <a:fillRect r="-113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Freeform 70"/>
            <p:cNvSpPr/>
            <p:nvPr/>
          </p:nvSpPr>
          <p:spPr>
            <a:xfrm rot="5400000">
              <a:off x="2583484" y="5284988"/>
              <a:ext cx="828675" cy="828675"/>
            </a:xfrm>
            <a:custGeom>
              <a:avLst/>
              <a:gdLst>
                <a:gd name="connsiteX0" fmla="*/ 0 w 828675"/>
                <a:gd name="connsiteY0" fmla="*/ 828675 h 828675"/>
                <a:gd name="connsiteX1" fmla="*/ 828675 w 828675"/>
                <a:gd name="connsiteY1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675" h="828675">
                  <a:moveTo>
                    <a:pt x="0" y="828675"/>
                  </a:moveTo>
                  <a:lnTo>
                    <a:pt x="828675" y="0"/>
                  </a:ln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2" name="Freeform 71"/>
            <p:cNvSpPr/>
            <p:nvPr/>
          </p:nvSpPr>
          <p:spPr>
            <a:xfrm rot="5400000" flipH="1" flipV="1">
              <a:off x="2521159" y="5345854"/>
              <a:ext cx="828675" cy="828675"/>
            </a:xfrm>
            <a:custGeom>
              <a:avLst/>
              <a:gdLst>
                <a:gd name="connsiteX0" fmla="*/ 0 w 828675"/>
                <a:gd name="connsiteY0" fmla="*/ 828675 h 828675"/>
                <a:gd name="connsiteX1" fmla="*/ 828675 w 828675"/>
                <a:gd name="connsiteY1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675" h="828675">
                  <a:moveTo>
                    <a:pt x="0" y="828675"/>
                  </a:moveTo>
                  <a:lnTo>
                    <a:pt x="828675" y="0"/>
                  </a:ln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73" name="TextBox 72"/>
                <p:cNvSpPr txBox="1"/>
                <p:nvPr/>
              </p:nvSpPr>
              <p:spPr>
                <a:xfrm rot="18900000">
                  <a:off x="2750778" y="4653656"/>
                  <a:ext cx="570284" cy="2585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0" smtClean="0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00000">
                  <a:off x="2750778" y="4653656"/>
                  <a:ext cx="570284" cy="258532"/>
                </a:xfrm>
                <a:prstGeom prst="rect">
                  <a:avLst/>
                </a:prstGeom>
                <a:blipFill rotWithShape="1">
                  <a:blip r:embed="rId1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="" xmlns:p14="http://schemas.microsoft.com/office/powerpoint/2010/main" val="957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הרשת השיורית</a:t>
            </a:r>
            <a:endParaRPr lang="he-I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8050166" cy="470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7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הרשת השיורית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he-IL" dirty="0" smtClean="0"/>
          </a:p>
          <a:p>
            <a:endParaRPr lang="he-I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571" y="1700808"/>
            <a:ext cx="7787222" cy="36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060848"/>
            <a:ext cx="8432371" cy="92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7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מסלול שיפור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he-IL" dirty="0" smtClean="0"/>
          </a:p>
          <a:p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56" y="1664804"/>
            <a:ext cx="7922385" cy="289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7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חתך מינימום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he-IL" dirty="0" smtClean="0"/>
          </a:p>
          <a:p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60748"/>
            <a:ext cx="5014913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7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16980</TotalTime>
  <Words>642</Words>
  <Application>Microsoft Office PowerPoint</Application>
  <PresentationFormat>‫הצגה על המסך (4:3)</PresentationFormat>
  <Paragraphs>518</Paragraphs>
  <Slides>38</Slides>
  <Notes>18</Notes>
  <HiddenSlides>1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38</vt:i4>
      </vt:variant>
    </vt:vector>
  </HeadingPairs>
  <TitlesOfParts>
    <vt:vector size="39" baseType="lpstr">
      <vt:lpstr>Office Theme</vt:lpstr>
      <vt:lpstr>שקופית 1</vt:lpstr>
      <vt:lpstr>זרימת מקסימלית</vt:lpstr>
      <vt:lpstr>זרימת מקסימלית</vt:lpstr>
      <vt:lpstr>זרימת מקסימלית</vt:lpstr>
      <vt:lpstr>זרימת מקסימלית</vt:lpstr>
      <vt:lpstr>הרשת השיורית</vt:lpstr>
      <vt:lpstr>הרשת השיורית</vt:lpstr>
      <vt:lpstr>מסלול שיפור</vt:lpstr>
      <vt:lpstr>חתך מינימום</vt:lpstr>
      <vt:lpstr>חתך מינימום</vt:lpstr>
      <vt:lpstr>חתך מינימום</vt:lpstr>
      <vt:lpstr>אלגוריתמים למציאת זרימת מקסימום</vt:lpstr>
      <vt:lpstr>אלגוריתמים למציאת זרימת מקסימום</vt:lpstr>
      <vt:lpstr>אלגוריתמים למציאת זרימת מקסימום</vt:lpstr>
      <vt:lpstr>Ford-Fulkerson Max Flow</vt:lpstr>
      <vt:lpstr>Ford-Fulkerson Max Flow</vt:lpstr>
      <vt:lpstr>Ford-Fulkerson Max Flow</vt:lpstr>
      <vt:lpstr>Ford-Fulkerson Max Flow</vt:lpstr>
      <vt:lpstr>Ford-Fulkerson Max Flow</vt:lpstr>
      <vt:lpstr>Ford-Fulkerson Max Flow</vt:lpstr>
      <vt:lpstr>Ford-Fulkerson Max Flow</vt:lpstr>
      <vt:lpstr>Ford-Fulkerson Max Flow</vt:lpstr>
      <vt:lpstr>Ford-Fulkerson Max Flow</vt:lpstr>
      <vt:lpstr>Ford-Fulkerson Max Flow</vt:lpstr>
      <vt:lpstr>Ford-Fulkerson Max Flow</vt:lpstr>
      <vt:lpstr>Ford-Fulkerson Max Flow</vt:lpstr>
      <vt:lpstr>Ford-Fulkerson Max Flow</vt:lpstr>
      <vt:lpstr>Ford-Fulkerson Max Flow</vt:lpstr>
      <vt:lpstr>Ford-Fulkerson Max Flow</vt:lpstr>
      <vt:lpstr>תרגילים</vt:lpstr>
      <vt:lpstr>תרגילים</vt:lpstr>
      <vt:lpstr>תרגילים</vt:lpstr>
      <vt:lpstr>תרגילים</vt:lpstr>
      <vt:lpstr>תרגילים</vt:lpstr>
      <vt:lpstr>תרגיל 1 - שידוך בגרף דו צדדי</vt:lpstr>
      <vt:lpstr>פתרון</vt:lpstr>
      <vt:lpstr>פתרון</vt:lpstr>
      <vt:lpstr>אלגוריתם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234247 Algorithms 1;Jonathan Yaniv</dc:creator>
  <cp:lastModifiedBy>Yonatan</cp:lastModifiedBy>
  <cp:revision>600</cp:revision>
  <cp:lastPrinted>2012-06-09T23:16:17Z</cp:lastPrinted>
  <dcterms:created xsi:type="dcterms:W3CDTF">2009-09-05T14:36:13Z</dcterms:created>
  <dcterms:modified xsi:type="dcterms:W3CDTF">2014-12-14T20:18:15Z</dcterms:modified>
</cp:coreProperties>
</file>